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77"/>
  </p:notesMasterIdLst>
  <p:sldIdLst>
    <p:sldId id="256" r:id="rId2"/>
    <p:sldId id="263" r:id="rId3"/>
    <p:sldId id="281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303" r:id="rId22"/>
    <p:sldId id="299" r:id="rId23"/>
    <p:sldId id="302" r:id="rId24"/>
    <p:sldId id="304" r:id="rId25"/>
    <p:sldId id="300" r:id="rId26"/>
    <p:sldId id="301" r:id="rId27"/>
    <p:sldId id="305" r:id="rId28"/>
    <p:sldId id="257" r:id="rId29"/>
    <p:sldId id="264" r:id="rId30"/>
    <p:sldId id="265" r:id="rId31"/>
    <p:sldId id="282" r:id="rId32"/>
    <p:sldId id="258" r:id="rId33"/>
    <p:sldId id="283" r:id="rId34"/>
    <p:sldId id="266" r:id="rId35"/>
    <p:sldId id="284" r:id="rId36"/>
    <p:sldId id="267" r:id="rId37"/>
    <p:sldId id="268" r:id="rId38"/>
    <p:sldId id="269" r:id="rId39"/>
    <p:sldId id="285" r:id="rId40"/>
    <p:sldId id="270" r:id="rId41"/>
    <p:sldId id="271" r:id="rId42"/>
    <p:sldId id="286" r:id="rId43"/>
    <p:sldId id="272" r:id="rId44"/>
    <p:sldId id="287" r:id="rId45"/>
    <p:sldId id="288" r:id="rId46"/>
    <p:sldId id="289" r:id="rId47"/>
    <p:sldId id="290" r:id="rId48"/>
    <p:sldId id="291" r:id="rId49"/>
    <p:sldId id="324" r:id="rId50"/>
    <p:sldId id="325" r:id="rId51"/>
    <p:sldId id="327" r:id="rId52"/>
    <p:sldId id="328" r:id="rId53"/>
    <p:sldId id="259" r:id="rId54"/>
    <p:sldId id="260" r:id="rId55"/>
    <p:sldId id="261" r:id="rId56"/>
    <p:sldId id="262" r:id="rId57"/>
    <p:sldId id="280" r:id="rId58"/>
    <p:sldId id="274" r:id="rId59"/>
    <p:sldId id="275" r:id="rId60"/>
    <p:sldId id="276" r:id="rId61"/>
    <p:sldId id="277" r:id="rId62"/>
    <p:sldId id="278" r:id="rId63"/>
    <p:sldId id="316" r:id="rId64"/>
    <p:sldId id="317" r:id="rId65"/>
    <p:sldId id="279" r:id="rId66"/>
    <p:sldId id="318" r:id="rId67"/>
    <p:sldId id="329" r:id="rId68"/>
    <p:sldId id="320" r:id="rId69"/>
    <p:sldId id="330" r:id="rId70"/>
    <p:sldId id="321" r:id="rId71"/>
    <p:sldId id="331" r:id="rId72"/>
    <p:sldId id="322" r:id="rId73"/>
    <p:sldId id="332" r:id="rId74"/>
    <p:sldId id="323" r:id="rId75"/>
    <p:sldId id="273" r:id="rId7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85" d="100"/>
          <a:sy n="85" d="100"/>
        </p:scale>
        <p:origin x="3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AE3884-538C-4A65-8896-E9E83F3E53E3}" type="datetimeFigureOut">
              <a:rPr lang="en-US"/>
              <a:pPr>
                <a:defRPr/>
              </a:pPr>
              <a:t>11/29/2019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en-US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7F96B5C-FAFD-4057-8EB2-848A6F01C61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76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867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163ADE-6F71-4E60-9BB1-10A6E1A274E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/>
              <a:t>s.</a:t>
            </a:r>
            <a:endParaRPr lang="en-US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93FB45-5033-41A9-BEC7-C54B888D3A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4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48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9BD635-A841-46BE-ADFB-F06B4659BCC4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970E4-9C7E-4198-9D55-6B1905C1B19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828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F00AF1-CFF0-4310-8304-E2E469158C49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8690B5-B1F0-40D4-ACBA-2E3EB0C52468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89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12999A-64D0-43A8-A7F6-2688D310595E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A8EDB-B1DF-456C-9BA5-E5A6A53189A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97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45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50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2AF645-831C-43C3-9AA6-48A11A2C16C8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CE778-8EE7-4076-9D4F-5DF92949077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33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75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080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846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222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787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77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3F30E8-3681-48C5-9C3A-9E176EA96F76}" type="datetimeFigureOut">
              <a:rPr lang="pt-BR" smtClean="0"/>
              <a:pPr>
                <a:defRPr/>
              </a:pPr>
              <a:t>29/11/2019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C4D0ED2-F25D-491A-8A7C-BA52599EB6E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82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pamental.org/wp-content/uploads/2013/12/freemind-programa-mapa-mental.png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8806" y="20574"/>
            <a:ext cx="8077200" cy="1104170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MAPAS MENTAIS</a:t>
            </a:r>
          </a:p>
        </p:txBody>
      </p:sp>
      <p:pic>
        <p:nvPicPr>
          <p:cNvPr id="14338" name="Picture 2" descr="http://www.moob.com.br/cranio/wp-content/uploads/2010/05/cereb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8852" y="1683889"/>
            <a:ext cx="321468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aixaDeTexto 4"/>
          <p:cNvSpPr txBox="1">
            <a:spLocks noChangeArrowheads="1"/>
          </p:cNvSpPr>
          <p:nvPr/>
        </p:nvSpPr>
        <p:spPr bwMode="auto">
          <a:xfrm>
            <a:off x="2095501" y="5643564"/>
            <a:ext cx="79295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TONY BUZAN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pic>
        <p:nvPicPr>
          <p:cNvPr id="1026" name="Picture 2" descr="Resultado de imagem para tony buzan">
            <a:extLst>
              <a:ext uri="{FF2B5EF4-FFF2-40B4-BE49-F238E27FC236}">
                <a16:creationId xmlns:a16="http://schemas.microsoft.com/office/drawing/2014/main" id="{25E77143-8356-4947-AAE9-88AD125B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63" y="1683889"/>
            <a:ext cx="3483407" cy="321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1158" y="0"/>
            <a:ext cx="8229600" cy="1571636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exatamente um Mapa Mental?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1424" y="4786314"/>
            <a:ext cx="10513167" cy="1857375"/>
          </a:xfrm>
        </p:spPr>
        <p:txBody>
          <a:bodyPr rtlCol="0">
            <a:normAutofit/>
          </a:bodyPr>
          <a:lstStyle/>
          <a:p>
            <a:pPr marL="438912" indent="-320040" algn="ctr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3600" b="1" dirty="0"/>
              <a:t>Um Mapa Mental é a ferramenta definitiva para organizar o pensamento. </a:t>
            </a:r>
          </a:p>
          <a:p>
            <a:pPr marL="118872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3600" b="1" dirty="0">
                <a:solidFill>
                  <a:srgbClr val="FF0000"/>
                </a:solidFill>
              </a:rPr>
              <a:t>É absolutamente simples!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5363" name="Picture 2" descr="http://www.minhamente.com.br/images/men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1" y="1936750"/>
            <a:ext cx="2714625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9067" y="0"/>
            <a:ext cx="8496944" cy="1143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870935" y="1340768"/>
            <a:ext cx="8496944" cy="123110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 DE APRENDIZADO E MEMORIZAÇÃO  QUE UTILIZA FUNDAMENTOS NEUROCIENTÍFICOS.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91299" y="2780928"/>
            <a:ext cx="8496944" cy="181588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ATRAVÉS DO MAPEAMENTO DAS REGIÕES MEMORIAIS DO CÉREBRO  DESCOBRIU-SE QUE PARTE DO QUE MEMORIZAMOS ESTÁ EM UM HEMISFÉRIO E PARTE EM OUTRO.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898600" y="4797152"/>
            <a:ext cx="8496944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MAPA MENTAL É O INSTRUMENTO CRIADO PARA FAZER NOSSO CÉREBRO ASSOCIAR AOS DOIS HEMISFÉRIOS O CONTEÚDO MEMORIZADO, TORNANDO FÁCIL A LEMBRANÇA.</a:t>
            </a:r>
          </a:p>
        </p:txBody>
      </p:sp>
    </p:spTree>
    <p:extLst>
      <p:ext uri="{BB962C8B-B14F-4D97-AF65-F5344CB8AC3E}">
        <p14:creationId xmlns:p14="http://schemas.microsoft.com/office/powerpoint/2010/main" val="199849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BCABB-311F-474E-AF73-62F56DEA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UM MAPA MENTAL?</a:t>
            </a:r>
            <a:endParaRPr lang="pt-BR" sz="5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BD08C8-EC57-4FC0-938F-D2C9D188E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44824"/>
            <a:ext cx="12144672" cy="5013175"/>
          </a:xfrm>
        </p:spPr>
        <p:txBody>
          <a:bodyPr>
            <a:normAutofit fontScale="92500"/>
          </a:bodyPr>
          <a:lstStyle/>
          <a:p>
            <a:r>
              <a:rPr lang="pt-BR" sz="3200" dirty="0"/>
              <a:t>Um mapa mental é uma ferramenta utilizada para organizar, memorizar ou analisar um conteúdo em específico.</a:t>
            </a:r>
          </a:p>
          <a:p>
            <a:r>
              <a:rPr lang="pt-BR" sz="3200" dirty="0"/>
              <a:t>Sua estrutura foi pensada especialmente para facilitar o aprendizado e administração da informação. Hoje, ele é também muito utilizado para ajudar nos processos de tomada de decisão.</a:t>
            </a:r>
          </a:p>
          <a:p>
            <a:r>
              <a:rPr lang="pt-BR" sz="3200" dirty="0"/>
              <a:t>Desenvolvido pelo britânico Tony </a:t>
            </a:r>
            <a:r>
              <a:rPr lang="pt-BR" sz="3200" dirty="0" err="1"/>
              <a:t>Buzan</a:t>
            </a:r>
            <a:r>
              <a:rPr lang="pt-BR" sz="3200" dirty="0"/>
              <a:t>, o método tem como maior diferencial o fato de organizar as informações de maneira harmônica com os processos cognitivos.</a:t>
            </a:r>
          </a:p>
        </p:txBody>
      </p:sp>
    </p:spTree>
    <p:extLst>
      <p:ext uri="{BB962C8B-B14F-4D97-AF65-F5344CB8AC3E}">
        <p14:creationId xmlns:p14="http://schemas.microsoft.com/office/powerpoint/2010/main" val="373121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Isso significa que o mapa mental dispõe o conteúdo da mesma maneira que ele é entendido pelo nosso cérebro, fortalecendo as sinapses neurais. Ou seja, é muito mais fácil memorizar e compreender dessa forma.</a:t>
            </a:r>
          </a:p>
          <a:p>
            <a:r>
              <a:rPr lang="pt-BR" sz="3200" dirty="0"/>
              <a:t>Para isso, a ferramenta conta com vários recursos: cores, símbolos e, principalmente, sua estrutura baseada em ramificações. Associando uma informação à outras, podemos recordá-las com mais facilidade.</a:t>
            </a:r>
          </a:p>
        </p:txBody>
      </p:sp>
    </p:spTree>
    <p:extLst>
      <p:ext uri="{BB962C8B-B14F-4D97-AF65-F5344CB8AC3E}">
        <p14:creationId xmlns:p14="http://schemas.microsoft.com/office/powerpoint/2010/main" val="268031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pa mental">
            <a:extLst>
              <a:ext uri="{FF2B5EF4-FFF2-40B4-BE49-F238E27FC236}">
                <a16:creationId xmlns:a16="http://schemas.microsoft.com/office/drawing/2014/main" id="{A08A66DE-FBA1-479B-A0FC-19AD81A37AE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3" y="-31422"/>
            <a:ext cx="676875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39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As sinapses neurais que evocam nossas memórias funcionam, afinal, dessa mesma maneira. Quando você pensa na palavra “cachorro”, por exemplo, seu cérebro traz à tona memórias, emoções e conhecimentos que se associam a ela.</a:t>
            </a:r>
          </a:p>
          <a:p>
            <a:r>
              <a:rPr lang="pt-BR" sz="3200" dirty="0"/>
              <a:t>Os recursos gráficos contribuem ativando diferentes partes do cérebro e fornecendo mais opções para acionar nossa memória.</a:t>
            </a:r>
          </a:p>
        </p:txBody>
      </p:sp>
    </p:spTree>
    <p:extLst>
      <p:ext uri="{BB962C8B-B14F-4D97-AF65-F5344CB8AC3E}">
        <p14:creationId xmlns:p14="http://schemas.microsoft.com/office/powerpoint/2010/main" val="89661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Essa é uma ferramenta ideal para muitos cenários diferentes, e é especialmente útil no brainstorming, pois potencializa nossas capacidades de associações e a criatividade. </a:t>
            </a:r>
          </a:p>
        </p:txBody>
      </p:sp>
    </p:spTree>
    <p:extLst>
      <p:ext uri="{BB962C8B-B14F-4D97-AF65-F5344CB8AC3E}">
        <p14:creationId xmlns:p14="http://schemas.microsoft.com/office/powerpoint/2010/main" val="301555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68" y="404664"/>
            <a:ext cx="11262664" cy="970450"/>
          </a:xfrm>
        </p:spPr>
        <p:txBody>
          <a:bodyPr/>
          <a:lstStyle/>
          <a:p>
            <a:r>
              <a:rPr lang="pt-B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funciona o mapa mental?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Para aprender, é necessário que a informação seja associada no nosso cérebro aos nossos conhecimentos prévios. Você não pode, por exemplo, imaginar uma flor azul sem o entendimento do que é uma flor e como é a cor azul.</a:t>
            </a:r>
          </a:p>
          <a:p>
            <a:r>
              <a:rPr lang="pt-BR" sz="3200" dirty="0"/>
              <a:t>O mapa mental parte desse mesmo princípio. Ele utiliza uma estrutura de ramificações que associa informações umas às outras.</a:t>
            </a:r>
          </a:p>
        </p:txBody>
      </p:sp>
    </p:spTree>
    <p:extLst>
      <p:ext uri="{BB962C8B-B14F-4D97-AF65-F5344CB8AC3E}">
        <p14:creationId xmlns:p14="http://schemas.microsoft.com/office/powerpoint/2010/main" val="3763273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endParaRPr lang="pt-BR" sz="3200" dirty="0"/>
          </a:p>
        </p:txBody>
      </p:sp>
      <p:pic>
        <p:nvPicPr>
          <p:cNvPr id="1026" name="Picture 2" descr="Resultado de imagem para FLOR AZUL">
            <a:extLst>
              <a:ext uri="{FF2B5EF4-FFF2-40B4-BE49-F238E27FC236}">
                <a16:creationId xmlns:a16="http://schemas.microsoft.com/office/drawing/2014/main" id="{0D451F73-9ABE-4DF3-986B-B9BA2EBBD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59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 lnSpcReduction="10000"/>
          </a:bodyPr>
          <a:lstStyle/>
          <a:p>
            <a:r>
              <a:rPr lang="pt-BR" sz="3200" dirty="0"/>
              <a:t>O mapa mental ajuda a utilizar o potencial do seu cérebro ao máximo!</a:t>
            </a:r>
          </a:p>
          <a:p>
            <a:r>
              <a:rPr lang="pt-BR" sz="3200" dirty="0"/>
              <a:t>Por exemplo, ao fazer um planejamento, o mapa mental pode ajudar a representar todas as atividades necessárias. Além da visualização gráfica, que melhora o entendimento, também é possível listar todas as atividades mais simples das quais os passos dependem.</a:t>
            </a:r>
          </a:p>
          <a:p>
            <a:r>
              <a:rPr lang="pt-BR" sz="3200" dirty="0"/>
              <a:t>Graças à sua disposição hierárquica – com ideias que originam novas ideias – o mapa mental pode se tornar extremamente detalhado. </a:t>
            </a:r>
          </a:p>
        </p:txBody>
      </p:sp>
    </p:spTree>
    <p:extLst>
      <p:ext uri="{BB962C8B-B14F-4D97-AF65-F5344CB8AC3E}">
        <p14:creationId xmlns:p14="http://schemas.microsoft.com/office/powerpoint/2010/main" val="152601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447188"/>
            <a:ext cx="11809312" cy="970450"/>
          </a:xfrm>
        </p:spPr>
        <p:txBody>
          <a:bodyPr/>
          <a:lstStyle/>
          <a:p>
            <a:pPr algn="ctr"/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posso usar um mapa mental?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 lnSpcReduction="10000"/>
          </a:bodyPr>
          <a:lstStyle/>
          <a:p>
            <a:r>
              <a:rPr lang="pt-BR" sz="3200" dirty="0"/>
              <a:t>Um mapa mental, como mencionamos, possui muitas utilidades. Confira todas as situações onde essa ferramenta pode ser útil:</a:t>
            </a:r>
          </a:p>
          <a:p>
            <a:r>
              <a:rPr lang="pt-BR" sz="3200" dirty="0"/>
              <a:t>Memorização: organiza um conteúdo de maneira espontânea, simulando as associações feitas naturalmente pelo seu cérebro e facilitando a evocação do conhecimento.</a:t>
            </a:r>
          </a:p>
          <a:p>
            <a:r>
              <a:rPr lang="pt-BR" sz="3200" dirty="0"/>
              <a:t>Desenvolvimento da criatividade: por não possuírem uma estrutura linear, são ótimos para auxiliar processos criativos e de brainstorming.</a:t>
            </a:r>
          </a:p>
        </p:txBody>
      </p:sp>
    </p:spTree>
    <p:extLst>
      <p:ext uri="{BB962C8B-B14F-4D97-AF65-F5344CB8AC3E}">
        <p14:creationId xmlns:p14="http://schemas.microsoft.com/office/powerpoint/2010/main" val="2050418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F36F4-252E-4588-812B-6BF4819A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357B6C-454C-40E3-B2DA-EBD5017F9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 lnSpcReduction="10000"/>
          </a:bodyPr>
          <a:lstStyle/>
          <a:p>
            <a:r>
              <a:rPr lang="pt-BR" sz="3200" dirty="0"/>
              <a:t>Solução de problemas: ajuda a visualizar e diagnosticar todos os aspectos e consequências de uma situação, criando um panorama que possibilita o melhor entendimento da mesma.</a:t>
            </a:r>
          </a:p>
          <a:p>
            <a:r>
              <a:rPr lang="pt-BR" sz="3200" dirty="0"/>
              <a:t>Planejamento: possibilita encontrar todos os requisitos para realizar tarefas, ajudando a definir o que precisa ser feito para alcançar uma meta ou objetivo.</a:t>
            </a:r>
          </a:p>
          <a:p>
            <a:r>
              <a:rPr lang="pt-BR" sz="3200" dirty="0"/>
              <a:t>Estruturação de projetos: seja qual for o projeto que você tem em mente, essa ferramenta pode ajudar a definir os passos necessários para realizá-lo.</a:t>
            </a:r>
          </a:p>
        </p:txBody>
      </p:sp>
    </p:spTree>
    <p:extLst>
      <p:ext uri="{BB962C8B-B14F-4D97-AF65-F5344CB8AC3E}">
        <p14:creationId xmlns:p14="http://schemas.microsoft.com/office/powerpoint/2010/main" val="42414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FE159-5B97-4626-B672-CA544F93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0"/>
            <a:ext cx="10571998" cy="1484784"/>
          </a:xfrm>
        </p:spPr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DIFERENÇAS ENTRE OS HEMISFÉRIOS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QUÊ FUNCIONA O MAPA MENTAL?</a:t>
            </a:r>
          </a:p>
        </p:txBody>
      </p:sp>
      <p:pic>
        <p:nvPicPr>
          <p:cNvPr id="2052" name="Picture 4" descr="Resultado de imagem para os dois hemisférios cerebrais">
            <a:extLst>
              <a:ext uri="{FF2B5EF4-FFF2-40B4-BE49-F238E27FC236}">
                <a16:creationId xmlns:a16="http://schemas.microsoft.com/office/drawing/2014/main" id="{0D6A2910-DF68-4F48-A7B5-971B6860B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66" y="1905923"/>
            <a:ext cx="10309866" cy="495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348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010C2-E104-4D06-98A8-EDB86E13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CONHECENDO OS HEMISFÉRIOS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endParaRPr lang="pt-BR" sz="3200" dirty="0"/>
          </a:p>
          <a:p>
            <a:r>
              <a:rPr lang="pt-BR" sz="3200" dirty="0"/>
              <a:t> O cérebro humano está formado por duas metades, de aparência semelhante chamadas também pelo nome de </a:t>
            </a:r>
            <a:r>
              <a:rPr lang="pt-BR" sz="3200" b="1" dirty="0">
                <a:solidFill>
                  <a:srgbClr val="FF0000"/>
                </a:solidFill>
              </a:rPr>
              <a:t>hemisférios cerebrais.</a:t>
            </a:r>
            <a:endParaRPr lang="pt-BR" sz="3200" dirty="0">
              <a:solidFill>
                <a:srgbClr val="FF0000"/>
              </a:solidFill>
            </a:endParaRPr>
          </a:p>
          <a:p>
            <a:r>
              <a:rPr lang="pt-BR" sz="3200" dirty="0"/>
              <a:t> Elas estão conectadas entre si, por um feixe de filamentos nervosos denominado: </a:t>
            </a:r>
            <a:r>
              <a:rPr lang="pt-BR" sz="3200" b="1" dirty="0">
                <a:solidFill>
                  <a:srgbClr val="FF0000"/>
                </a:solidFill>
              </a:rPr>
              <a:t>Corpo Caloso.</a:t>
            </a:r>
          </a:p>
          <a:p>
            <a:r>
              <a:rPr lang="pt-BR" sz="3200" dirty="0"/>
              <a:t> Os Hemisférios cerebrais chamam-se respectivamente: </a:t>
            </a:r>
            <a:r>
              <a:rPr lang="pt-BR" sz="3200" b="1" dirty="0">
                <a:solidFill>
                  <a:srgbClr val="FF0000"/>
                </a:solidFill>
              </a:rPr>
              <a:t>Hemisfério Esquerdo e Hemisfério Direito.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984350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 Cada hemisfério é especializado para algumas tarefas específicas.</a:t>
            </a:r>
          </a:p>
          <a:p>
            <a:endParaRPr lang="pt-BR" sz="3200" dirty="0"/>
          </a:p>
          <a:p>
            <a:r>
              <a:rPr lang="pt-BR" sz="3200" dirty="0"/>
              <a:t> Eles se comunicam entre si através de um feixe que tem entre 200 e 250 milhões de fibras nervosas chamado de “corpo caloso”.</a:t>
            </a:r>
          </a:p>
        </p:txBody>
      </p:sp>
    </p:spTree>
    <p:extLst>
      <p:ext uri="{BB962C8B-B14F-4D97-AF65-F5344CB8AC3E}">
        <p14:creationId xmlns:p14="http://schemas.microsoft.com/office/powerpoint/2010/main" val="2980500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corpo caloso">
            <a:extLst>
              <a:ext uri="{FF2B5EF4-FFF2-40B4-BE49-F238E27FC236}">
                <a16:creationId xmlns:a16="http://schemas.microsoft.com/office/drawing/2014/main" id="{BB51FC8D-D253-4819-A115-7001106DB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927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010C2-E104-4D06-98A8-EDB86E13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CORPO CALOSO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 fontScale="92500" lnSpcReduction="10000"/>
          </a:bodyPr>
          <a:lstStyle/>
          <a:p>
            <a:r>
              <a:rPr lang="pt-BR" sz="3200" dirty="0"/>
              <a:t> O corpo caloso tem como uma das principais funções, permitir a comunicação entre os dois hemisférios, transmitindo a memória e o aprendizado.</a:t>
            </a:r>
          </a:p>
          <a:p>
            <a:r>
              <a:rPr lang="pt-BR" sz="3200" dirty="0"/>
              <a:t> O sistema nervoso humano está conectado com o cérebro mediante uma comunicação cruzada.</a:t>
            </a:r>
          </a:p>
          <a:p>
            <a:r>
              <a:rPr lang="pt-BR" sz="3200" dirty="0"/>
              <a:t> De acordo com este critério, o hemisfério esquerdo controla o lado direito do corpo, e o hemisfério direito controla o lado esquerdo. Em função deste cruzamento das vias nervosas, a mão esquerda está conectada ao hemisfério direito, e a mão direita ao hemisfério esquerdo. </a:t>
            </a:r>
          </a:p>
        </p:txBody>
      </p:sp>
    </p:spTree>
    <p:extLst>
      <p:ext uri="{BB962C8B-B14F-4D97-AF65-F5344CB8AC3E}">
        <p14:creationId xmlns:p14="http://schemas.microsoft.com/office/powerpoint/2010/main" val="2813521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010C2-E104-4D06-98A8-EDB86E13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HEMISFÉRIOS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0848"/>
            <a:ext cx="12192000" cy="4797151"/>
          </a:xfrm>
        </p:spPr>
        <p:txBody>
          <a:bodyPr>
            <a:normAutofit/>
          </a:bodyPr>
          <a:lstStyle/>
          <a:p>
            <a:r>
              <a:rPr lang="pt-BR" sz="3200" dirty="0"/>
              <a:t> Os cientistas já sabem há muito tempo que o lado direito do cérebro controla o lado esquerdo do corpo e vice-versa, ou seja, é um arranjo que os neurocientistas chamam de contralateral.</a:t>
            </a:r>
          </a:p>
          <a:p>
            <a:endParaRPr lang="pt-BR" sz="3200" dirty="0"/>
          </a:p>
          <a:p>
            <a:r>
              <a:rPr lang="pt-BR" sz="3200" dirty="0"/>
              <a:t> Assim, uma lesão de um lado do cérebro, normalmente vai afetar os movimentos e os sentidos do lado oposto do corpo.</a:t>
            </a:r>
          </a:p>
        </p:txBody>
      </p:sp>
    </p:spTree>
    <p:extLst>
      <p:ext uri="{BB962C8B-B14F-4D97-AF65-F5344CB8AC3E}">
        <p14:creationId xmlns:p14="http://schemas.microsoft.com/office/powerpoint/2010/main" val="1887030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 O francês Dr. Marc </a:t>
            </a:r>
            <a:r>
              <a:rPr lang="pt-BR" sz="3200" dirty="0" err="1"/>
              <a:t>Dax</a:t>
            </a:r>
            <a:r>
              <a:rPr lang="pt-BR" sz="3200" dirty="0"/>
              <a:t> em 1836 foi o primeiro a sugerir que os hemisférios teriam funções diferentes. Observou pacientes com AVC. Quando a lesão era no hemisfério esquerdo, o paciente ficava com o corpo paralisado do lado direito e sem fala. Posteriormente esses fatos foram confirmados pelo famoso cientista francês Paul Broca, que descobriu que o centro motor de comando da linguagem falada encontrava-se apenas no hemisfério esquerdo. </a:t>
            </a:r>
          </a:p>
        </p:txBody>
      </p:sp>
    </p:spTree>
    <p:extLst>
      <p:ext uri="{BB962C8B-B14F-4D97-AF65-F5344CB8AC3E}">
        <p14:creationId xmlns:p14="http://schemas.microsoft.com/office/powerpoint/2010/main" val="2596292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7845C9-49B7-4823-A852-E82CEA0A1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2222287"/>
            <a:ext cx="11109934" cy="3636511"/>
          </a:xfrm>
        </p:spPr>
        <p:txBody>
          <a:bodyPr>
            <a:normAutofit/>
          </a:bodyPr>
          <a:lstStyle/>
          <a:p>
            <a:r>
              <a:rPr lang="pt-BR" sz="3200" dirty="0"/>
              <a:t> Uma lesão nessa área torna a pessoa total ou parcialmente afásica, isto é, sem a capacidade de enunciar a voz, sem entretanto alterar outras funções relacionadas linguagem.</a:t>
            </a:r>
          </a:p>
        </p:txBody>
      </p:sp>
    </p:spTree>
    <p:extLst>
      <p:ext uri="{BB962C8B-B14F-4D97-AF65-F5344CB8AC3E}">
        <p14:creationId xmlns:p14="http://schemas.microsoft.com/office/powerpoint/2010/main" val="3281281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 Posteriormente descobriu-se também que outras áreas relacionadas à percepção da fala, escrita, etc., também são lateralizadas </a:t>
            </a:r>
            <a:r>
              <a:rPr lang="pt-BR" sz="3200" b="1" dirty="0"/>
              <a:t>(Carl </a:t>
            </a:r>
            <a:r>
              <a:rPr lang="pt-BR" sz="3200" b="1" dirty="0" err="1"/>
              <a:t>Wernicke</a:t>
            </a:r>
            <a:r>
              <a:rPr lang="pt-BR" sz="3200" b="1" dirty="0"/>
              <a:t>).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Hemisfério Esquerdo</a:t>
            </a:r>
          </a:p>
          <a:p>
            <a:r>
              <a:rPr lang="pt-BR" sz="3200" dirty="0"/>
              <a:t> Linguagem</a:t>
            </a:r>
          </a:p>
          <a:p>
            <a:r>
              <a:rPr lang="pt-BR" sz="3200" dirty="0"/>
              <a:t> Matemática</a:t>
            </a:r>
          </a:p>
          <a:p>
            <a:r>
              <a:rPr lang="pt-BR" sz="3200" dirty="0"/>
              <a:t> Lógica</a:t>
            </a:r>
          </a:p>
        </p:txBody>
      </p:sp>
    </p:spTree>
    <p:extLst>
      <p:ext uri="{BB962C8B-B14F-4D97-AF65-F5344CB8AC3E}">
        <p14:creationId xmlns:p14="http://schemas.microsoft.com/office/powerpoint/2010/main" val="2625190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0848"/>
            <a:ext cx="12192000" cy="4797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Hemisfério Direito</a:t>
            </a:r>
          </a:p>
          <a:p>
            <a:pPr marL="0" indent="0">
              <a:buNone/>
            </a:pPr>
            <a:endParaRPr lang="pt-BR" sz="3200" b="1" dirty="0">
              <a:solidFill>
                <a:srgbClr val="FF0000"/>
              </a:solidFill>
            </a:endParaRPr>
          </a:p>
          <a:p>
            <a:r>
              <a:rPr lang="pt-BR" sz="3200" dirty="0"/>
              <a:t> Habilidades espaciais</a:t>
            </a:r>
          </a:p>
          <a:p>
            <a:r>
              <a:rPr lang="pt-BR" sz="3200" dirty="0"/>
              <a:t> Reconhecimento de faces</a:t>
            </a:r>
          </a:p>
          <a:p>
            <a:r>
              <a:rPr lang="pt-BR" sz="3200" dirty="0"/>
              <a:t> Visualização mental</a:t>
            </a:r>
          </a:p>
          <a:p>
            <a:r>
              <a:rPr lang="pt-BR" sz="3200" dirty="0"/>
              <a:t> Música</a:t>
            </a:r>
          </a:p>
        </p:txBody>
      </p:sp>
    </p:spTree>
    <p:extLst>
      <p:ext uri="{BB962C8B-B14F-4D97-AF65-F5344CB8AC3E}">
        <p14:creationId xmlns:p14="http://schemas.microsoft.com/office/powerpoint/2010/main" val="3319680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F975A9-AF2D-471A-BFAF-A6C0E7603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2222287"/>
            <a:ext cx="11181942" cy="3636511"/>
          </a:xfrm>
        </p:spPr>
        <p:txBody>
          <a:bodyPr/>
          <a:lstStyle/>
          <a:p>
            <a:pPr marL="0" indent="0">
              <a:buNone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Dominância Cerebral</a:t>
            </a:r>
          </a:p>
          <a:p>
            <a:r>
              <a:rPr lang="pt-BR" sz="3600" dirty="0"/>
              <a:t> Cada hemisfério do cérebro é dominante para alguns comportamentos.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527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600" dirty="0"/>
              <a:t> Os hemisférios são parecidos na forma externa, porém, possuem funções diferenciadas, o hemisfério esquerdo manifesta-se através do raciocínio e se expressa através da linguagem oral, e o hemisfério direito, o faz através da emoção e se expressa apenas através da linguagem visual (imagem, desenho).</a:t>
            </a:r>
          </a:p>
        </p:txBody>
      </p:sp>
    </p:spTree>
    <p:extLst>
      <p:ext uri="{BB962C8B-B14F-4D97-AF65-F5344CB8AC3E}">
        <p14:creationId xmlns:p14="http://schemas.microsoft.com/office/powerpoint/2010/main" val="3534046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BC316-926A-45C1-BA03-4C3D30B90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941167"/>
          </a:xfrm>
        </p:spPr>
        <p:txBody>
          <a:bodyPr>
            <a:normAutofit/>
          </a:bodyPr>
          <a:lstStyle/>
          <a:p>
            <a:r>
              <a:rPr lang="pt-BR" sz="3200" dirty="0"/>
              <a:t> Por exemplo: O hemisfério direito é dominante para habilidades espaciais, reconhecimento de faces, visualização mental e música.</a:t>
            </a:r>
          </a:p>
          <a:p>
            <a:endParaRPr lang="pt-BR" sz="3200" dirty="0"/>
          </a:p>
          <a:p>
            <a:r>
              <a:rPr lang="pt-BR" sz="3200" dirty="0"/>
              <a:t> O lado esquerdo é mais especializado em habilidades de linguagem, matemática e lógica. Claro que estas são generalizações e em pessoas normais, os dois lados trabalham em conjunto trocando informações através do corpo caloso.</a:t>
            </a:r>
          </a:p>
        </p:txBody>
      </p:sp>
    </p:spTree>
    <p:extLst>
      <p:ext uri="{BB962C8B-B14F-4D97-AF65-F5344CB8AC3E}">
        <p14:creationId xmlns:p14="http://schemas.microsoft.com/office/powerpoint/2010/main" val="652929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002FC-6A12-432E-AE40-64D97954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260648"/>
            <a:ext cx="10571998" cy="1156990"/>
          </a:xfrm>
        </p:spPr>
        <p:txBody>
          <a:bodyPr/>
          <a:lstStyle/>
          <a:p>
            <a:pPr algn="ctr"/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SEGREDO DO MAPA 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57E292-6E0F-4235-A1B0-16225F0DF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3"/>
            <a:ext cx="12192000" cy="4941168"/>
          </a:xfrm>
        </p:spPr>
        <p:txBody>
          <a:bodyPr>
            <a:normAutofit/>
          </a:bodyPr>
          <a:lstStyle/>
          <a:p>
            <a:r>
              <a:rPr lang="pt-BR" sz="3200" dirty="0"/>
              <a:t> Sabendo que cada hemisfério tem uma funcionalidade diferente relativo a registro de informações e posterior leitura, Tony </a:t>
            </a:r>
            <a:r>
              <a:rPr lang="pt-BR" sz="3200" dirty="0" err="1"/>
              <a:t>Buzan</a:t>
            </a:r>
            <a:r>
              <a:rPr lang="pt-BR" sz="3200" dirty="0"/>
              <a:t> criou uma forma da nova informação chegada ter registro em ambos os hemisférios e em mais de um ponto através de associações: escrita – desenho – cor – imagem – mapeamento. </a:t>
            </a:r>
          </a:p>
        </p:txBody>
      </p:sp>
    </p:spTree>
    <p:extLst>
      <p:ext uri="{BB962C8B-B14F-4D97-AF65-F5344CB8AC3E}">
        <p14:creationId xmlns:p14="http://schemas.microsoft.com/office/powerpoint/2010/main" val="709031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336" y="0"/>
            <a:ext cx="11953328" cy="17859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 – Um plano para o dia de hoje</a:t>
            </a:r>
          </a:p>
        </p:txBody>
      </p:sp>
      <p:pic>
        <p:nvPicPr>
          <p:cNvPr id="16386" name="Imagem 3"/>
          <p:cNvPicPr>
            <a:picLocks noChangeAspect="1"/>
          </p:cNvPicPr>
          <p:nvPr/>
        </p:nvPicPr>
        <p:blipFill>
          <a:blip r:embed="rId2"/>
          <a:srcRect l="7451" t="20180" r="18094" b="22353"/>
          <a:stretch>
            <a:fillRect/>
          </a:stretch>
        </p:blipFill>
        <p:spPr bwMode="auto">
          <a:xfrm>
            <a:off x="1361728" y="1901810"/>
            <a:ext cx="9468544" cy="495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336" y="0"/>
            <a:ext cx="11953328" cy="175949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os Mapas Mentais podem</a:t>
            </a:r>
            <a:b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ajudá-lo?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0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79376" y="3284984"/>
            <a:ext cx="4536504" cy="3573016"/>
          </a:xfrm>
        </p:spPr>
        <p:txBody>
          <a:bodyPr>
            <a:normAutofit fontScale="92500" lnSpcReduction="10000"/>
          </a:bodyPr>
          <a:lstStyle/>
          <a:p>
            <a:endParaRPr lang="pt-BR" sz="28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pt-BR" sz="2800" b="1" dirty="0"/>
              <a:t>Ser mais criativo.</a:t>
            </a:r>
          </a:p>
          <a:p>
            <a:pPr>
              <a:buFont typeface="Wingdings" panose="05000000000000000000" pitchFamily="2" charset="2"/>
              <a:buChar char="q"/>
            </a:pPr>
            <a:endParaRPr lang="pt-BR" sz="28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pt-BR" sz="2800" b="1" dirty="0"/>
              <a:t>Ganhar tempo.</a:t>
            </a:r>
          </a:p>
          <a:p>
            <a:pPr>
              <a:buFont typeface="Wingdings" panose="05000000000000000000" pitchFamily="2" charset="2"/>
              <a:buChar char="q"/>
            </a:pPr>
            <a:endParaRPr lang="pt-BR" sz="28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pt-BR" sz="2800" b="1" dirty="0"/>
              <a:t>Organizar e clarear os pensamentos.</a:t>
            </a:r>
          </a:p>
          <a:p>
            <a:endParaRPr lang="en-US" dirty="0"/>
          </a:p>
        </p:txBody>
      </p:sp>
      <p:sp>
        <p:nvSpPr>
          <p:cNvPr id="17411" name="CaixaDeTexto 4"/>
          <p:cNvSpPr txBox="1">
            <a:spLocks noChangeArrowheads="1"/>
          </p:cNvSpPr>
          <p:nvPr/>
        </p:nvSpPr>
        <p:spPr bwMode="auto">
          <a:xfrm>
            <a:off x="2999656" y="1988840"/>
            <a:ext cx="82867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200" b="1" dirty="0">
                <a:solidFill>
                  <a:srgbClr val="FFFF00"/>
                </a:solidFill>
                <a:latin typeface="Corbel" pitchFamily="34" charset="0"/>
              </a:rPr>
              <a:t>Os Mapas Mentais podem ajudar de muitas maneiras! Veja apenas algumas delas!</a:t>
            </a:r>
            <a:endParaRPr lang="en-US" sz="3200" b="1" dirty="0">
              <a:solidFill>
                <a:srgbClr val="FFFF00"/>
              </a:solidFill>
              <a:latin typeface="Corbel" pitchFamily="34" charset="0"/>
            </a:endParaRPr>
          </a:p>
        </p:txBody>
      </p:sp>
      <p:sp>
        <p:nvSpPr>
          <p:cNvPr id="17412" name="Espaço Reservado para Conteúdo 2"/>
          <p:cNvSpPr txBox="1">
            <a:spLocks/>
          </p:cNvSpPr>
          <p:nvPr/>
        </p:nvSpPr>
        <p:spPr bwMode="auto">
          <a:xfrm>
            <a:off x="6312024" y="3650566"/>
            <a:ext cx="4394199" cy="3134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/>
          <a:lstStyle/>
          <a:p>
            <a:pPr marL="576262" indent="-457200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pt-BR" sz="2800" b="1" dirty="0">
                <a:latin typeface="Century Gothic" panose="020B0502020202020204" pitchFamily="34" charset="0"/>
              </a:rPr>
              <a:t>Ser aprovado em exames com boas notas.</a:t>
            </a:r>
          </a:p>
          <a:p>
            <a:pPr marL="576262" indent="-457200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pt-BR" sz="2800" b="1" dirty="0">
              <a:latin typeface="Century Gothic" panose="020B0502020202020204" pitchFamily="34" charset="0"/>
            </a:endParaRPr>
          </a:p>
          <a:p>
            <a:pPr marL="576262" indent="-457200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pt-BR" sz="2800" b="1" dirty="0">
                <a:latin typeface="Century Gothic" panose="020B0502020202020204" pitchFamily="34" charset="0"/>
              </a:rPr>
              <a:t>Lembrar melhor.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n-US" sz="2800" b="1" dirty="0">
              <a:latin typeface="Corbe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20" y="142852"/>
            <a:ext cx="8643966" cy="12510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os Mapas Mentais podem</a:t>
            </a:r>
            <a:b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ajudá-lo?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415480" y="2500312"/>
            <a:ext cx="4932933" cy="4357687"/>
          </a:xfrm>
        </p:spPr>
        <p:txBody>
          <a:bodyPr>
            <a:noAutofit/>
          </a:bodyPr>
          <a:lstStyle/>
          <a:p>
            <a:r>
              <a:rPr lang="pt-BR" sz="2800" b="1" dirty="0"/>
              <a:t> Estudar com maior. rapidez e eficiência.</a:t>
            </a:r>
          </a:p>
          <a:p>
            <a:endParaRPr lang="pt-BR" sz="2800" b="1" dirty="0"/>
          </a:p>
          <a:p>
            <a:r>
              <a:rPr lang="pt-BR" sz="2800" b="1" dirty="0"/>
              <a:t> Tornar o estudo mais agradável.</a:t>
            </a:r>
          </a:p>
          <a:p>
            <a:endParaRPr lang="pt-BR" sz="2800" b="1" dirty="0"/>
          </a:p>
          <a:p>
            <a:r>
              <a:rPr lang="pt-BR" sz="2800" b="1" dirty="0"/>
              <a:t> Planejar.</a:t>
            </a:r>
          </a:p>
        </p:txBody>
      </p:sp>
      <p:sp>
        <p:nvSpPr>
          <p:cNvPr id="18435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81812" y="2132856"/>
            <a:ext cx="4758803" cy="4725143"/>
          </a:xfrm>
        </p:spPr>
        <p:txBody>
          <a:bodyPr>
            <a:noAutofit/>
          </a:bodyPr>
          <a:lstStyle/>
          <a:p>
            <a:r>
              <a:rPr lang="pt-BR" sz="2800" b="1" dirty="0"/>
              <a:t> Comunicar-se.</a:t>
            </a:r>
          </a:p>
          <a:p>
            <a:endParaRPr lang="pt-BR" sz="2800" b="1" dirty="0"/>
          </a:p>
          <a:p>
            <a:r>
              <a:rPr lang="pt-BR" sz="2800" b="1" dirty="0"/>
              <a:t> Concentrar-se</a:t>
            </a:r>
            <a:r>
              <a:rPr lang="pt-BR" sz="2800" dirty="0"/>
              <a:t>.</a:t>
            </a:r>
          </a:p>
          <a:p>
            <a:endParaRPr lang="pt-BR" sz="2800" dirty="0"/>
          </a:p>
          <a:p>
            <a:r>
              <a:rPr lang="pt-BR" sz="2800" b="1" dirty="0"/>
              <a:t> Usar os dois lados do cérebro.</a:t>
            </a:r>
            <a:endParaRPr lang="en-US" sz="28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50368" y="598778"/>
            <a:ext cx="8291264" cy="1143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FAZER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11860" y="2680320"/>
            <a:ext cx="8291264" cy="1108720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MATERIAIS UTILIZADOS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911860" y="4689689"/>
            <a:ext cx="828092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pt-BR" sz="3200" b="1" dirty="0"/>
              <a:t>  </a:t>
            </a:r>
          </a:p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MÉTODO MANUAL OU VIA PROGRAMA</a:t>
            </a:r>
          </a:p>
          <a:p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98757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798" y="0"/>
            <a:ext cx="9516403" cy="684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29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077" y="0"/>
            <a:ext cx="9795846" cy="685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5430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8348" y="214290"/>
            <a:ext cx="7786742" cy="125272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</a:p>
        </p:txBody>
      </p:sp>
      <p:sp>
        <p:nvSpPr>
          <p:cNvPr id="23554" name="CaixaDeTexto 4"/>
          <p:cNvSpPr txBox="1">
            <a:spLocks noChangeArrowheads="1"/>
          </p:cNvSpPr>
          <p:nvPr/>
        </p:nvSpPr>
        <p:spPr bwMode="auto">
          <a:xfrm>
            <a:off x="157818" y="2079709"/>
            <a:ext cx="11876363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pt-BR" sz="2800" b="1" dirty="0">
                <a:latin typeface="Corbel" pitchFamily="34" charset="0"/>
              </a:rPr>
              <a:t>Comece no CENTRO de uma folha de papel em branco virada de lado. </a:t>
            </a:r>
          </a:p>
          <a:p>
            <a:r>
              <a:rPr lang="pt-BR" sz="2800" b="1" dirty="0">
                <a:latin typeface="Corbel" pitchFamily="34" charset="0"/>
              </a:rPr>
              <a:t> </a:t>
            </a:r>
            <a:endParaRPr lang="pt-BR" sz="2400" b="1" dirty="0">
              <a:latin typeface="Corbel" pitchFamily="34" charset="0"/>
            </a:endParaRPr>
          </a:p>
          <a:p>
            <a:pPr marL="457200" indent="-457200">
              <a:buFontTx/>
              <a:buAutoNum type="arabicPeriod"/>
            </a:pPr>
            <a:endParaRPr lang="pt-BR" sz="2400" b="1" dirty="0">
              <a:latin typeface="Corbel" pitchFamily="34" charset="0"/>
            </a:endParaRPr>
          </a:p>
          <a:p>
            <a:pPr marL="457200" indent="-457200">
              <a:buFontTx/>
              <a:buAutoNum type="arabicPeriod"/>
            </a:pPr>
            <a:endParaRPr lang="pt-BR" sz="2400" b="1" dirty="0">
              <a:latin typeface="Corbel" pitchFamily="34" charset="0"/>
            </a:endParaRPr>
          </a:p>
          <a:p>
            <a:pPr marL="457200" indent="-457200">
              <a:buFontTx/>
              <a:buAutoNum type="arabicPeriod"/>
            </a:pPr>
            <a:endParaRPr lang="pt-BR" sz="2400" b="1" dirty="0">
              <a:latin typeface="Corbel" pitchFamily="34" charset="0"/>
            </a:endParaRPr>
          </a:p>
          <a:p>
            <a:endParaRPr lang="pt-BR" sz="2400" b="1" dirty="0">
              <a:latin typeface="Corbel" pitchFamily="34" charset="0"/>
            </a:endParaRPr>
          </a:p>
          <a:p>
            <a:endParaRPr lang="pt-BR" sz="2400" b="1" dirty="0">
              <a:latin typeface="Corbel" pitchFamily="34" charset="0"/>
            </a:endParaRPr>
          </a:p>
          <a:p>
            <a:endParaRPr lang="pt-BR" sz="2400" b="1" dirty="0">
              <a:latin typeface="Corbel" pitchFamily="34" charset="0"/>
            </a:endParaRPr>
          </a:p>
          <a:p>
            <a:pPr marL="457200" indent="-457200">
              <a:buFontTx/>
              <a:buAutoNum type="arabicPeriod"/>
            </a:pPr>
            <a:endParaRPr lang="pt-BR" sz="2400" b="1" dirty="0">
              <a:latin typeface="Corbel" pitchFamily="34" charset="0"/>
            </a:endParaRPr>
          </a:p>
          <a:p>
            <a:pPr marL="457200" indent="-457200">
              <a:buFontTx/>
              <a:buAutoNum type="arabicPeriod"/>
            </a:pPr>
            <a:endParaRPr lang="pt-BR" sz="2400" b="1" dirty="0">
              <a:latin typeface="Corbel" pitchFamily="34" charset="0"/>
            </a:endParaRPr>
          </a:p>
          <a:p>
            <a:pPr marL="457200" indent="-457200"/>
            <a:r>
              <a:rPr lang="pt-BR" sz="2800" b="1" dirty="0">
                <a:solidFill>
                  <a:srgbClr val="FF0000"/>
                </a:solidFill>
                <a:latin typeface="Corbel" pitchFamily="34" charset="0"/>
              </a:rPr>
              <a:t>       </a:t>
            </a:r>
            <a:r>
              <a:rPr lang="pt-BR" sz="2800" b="1" dirty="0">
                <a:solidFill>
                  <a:srgbClr val="FFFF00"/>
                </a:solidFill>
                <a:latin typeface="Corbel" pitchFamily="34" charset="0"/>
              </a:rPr>
              <a:t>Porque começar no centro dá ao cérebro a liberdade de se expandir em todas as direções e de se expressar mais livre e naturalmente.</a:t>
            </a:r>
            <a:endParaRPr lang="en-US" sz="2800" b="1" dirty="0">
              <a:solidFill>
                <a:srgbClr val="FFFF00"/>
              </a:solidFill>
              <a:latin typeface="Corbel" pitchFamily="34" charset="0"/>
            </a:endParaRPr>
          </a:p>
        </p:txBody>
      </p:sp>
      <p:sp>
        <p:nvSpPr>
          <p:cNvPr id="6" name="Canto dobrado 5"/>
          <p:cNvSpPr/>
          <p:nvPr/>
        </p:nvSpPr>
        <p:spPr>
          <a:xfrm rot="16200000">
            <a:off x="4223793" y="2564904"/>
            <a:ext cx="3024335" cy="3600399"/>
          </a:xfrm>
          <a:prstGeom prst="foldedCorne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3556" name="Picture 4" descr="http://t3.gstatic.com/images?q=tbn:ANd9GcQgwoA5d6K9LT-koe-z7FZ_HU9s0XdbUEeZR_bK-hkVc89GCAQB0g"/>
          <p:cNvPicPr>
            <a:picLocks noChangeAspect="1" noChangeArrowheads="1"/>
          </p:cNvPicPr>
          <p:nvPr/>
        </p:nvPicPr>
        <p:blipFill>
          <a:blip r:embed="rId2"/>
          <a:srcRect l="3297" t="11821" r="14656" b="16003"/>
          <a:stretch>
            <a:fillRect/>
          </a:stretch>
        </p:blipFill>
        <p:spPr bwMode="auto">
          <a:xfrm rot="3986942">
            <a:off x="5191931" y="3904951"/>
            <a:ext cx="1420813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ipse 7"/>
          <p:cNvSpPr/>
          <p:nvPr/>
        </p:nvSpPr>
        <p:spPr>
          <a:xfrm>
            <a:off x="5052788" y="4012915"/>
            <a:ext cx="357188" cy="428625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29" y="0"/>
            <a:ext cx="96961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379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920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8" name="Espaço Reservado para Conteúdo 2"/>
          <p:cNvSpPr>
            <a:spLocks noGrp="1"/>
          </p:cNvSpPr>
          <p:nvPr>
            <p:ph idx="1"/>
          </p:nvPr>
        </p:nvSpPr>
        <p:spPr>
          <a:xfrm>
            <a:off x="191344" y="1916832"/>
            <a:ext cx="11809312" cy="4941167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pt-BR" sz="2400" b="1" dirty="0"/>
              <a:t>2. Use uma IMAGEM ou uma FIGURA como ilustração do tema. </a:t>
            </a:r>
          </a:p>
          <a:p>
            <a:pPr algn="just">
              <a:buFont typeface="Wingdings 2" pitchFamily="18" charset="2"/>
              <a:buNone/>
            </a:pPr>
            <a:r>
              <a:rPr lang="pt-BR" sz="2400" b="1" dirty="0">
                <a:solidFill>
                  <a:srgbClr val="FF0000"/>
                </a:solidFill>
              </a:rPr>
              <a:t>      </a:t>
            </a:r>
          </a:p>
          <a:p>
            <a:pPr algn="just">
              <a:buFont typeface="Wingdings 2" pitchFamily="18" charset="2"/>
              <a:buNone/>
            </a:pPr>
            <a:endParaRPr lang="pt-BR" sz="2400" b="1" dirty="0">
              <a:solidFill>
                <a:srgbClr val="FF000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pt-BR" sz="2400" b="1" dirty="0">
              <a:solidFill>
                <a:srgbClr val="FF000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pt-BR" sz="2400" b="1" dirty="0">
              <a:solidFill>
                <a:srgbClr val="FF000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pt-BR" sz="2400" b="1" dirty="0">
              <a:solidFill>
                <a:srgbClr val="FF000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pt-BR" sz="2400" b="1" dirty="0">
              <a:solidFill>
                <a:srgbClr val="FF0000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pt-BR" sz="2400" b="1" dirty="0">
                <a:solidFill>
                  <a:srgbClr val="FFFF00"/>
                </a:solidFill>
              </a:rPr>
              <a:t>Porque uma imagem vale mais que mil palavras e o(a) ajuda a concentrar-se e usar a sua imaginação</a:t>
            </a:r>
            <a:r>
              <a:rPr lang="pt-BR" sz="2400" dirty="0">
                <a:solidFill>
                  <a:srgbClr val="FFFF00"/>
                </a:solidFill>
              </a:rPr>
              <a:t>.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Canto dobrado 4"/>
          <p:cNvSpPr/>
          <p:nvPr/>
        </p:nvSpPr>
        <p:spPr>
          <a:xfrm rot="4008543">
            <a:off x="4959350" y="2786719"/>
            <a:ext cx="2273300" cy="3057525"/>
          </a:xfrm>
          <a:prstGeom prst="foldedCorne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4580" name="Picture 2" descr="http://t0.gstatic.com/images?q=tbn:ANd9GcQS_JexitN2PQJuf4oCPKK1yut0ocWbQ4hVEOHON3XXyrXOko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481338">
            <a:off x="5738813" y="3952735"/>
            <a:ext cx="714375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2" name="Espaço Reservado para Conteúdo 2"/>
          <p:cNvSpPr>
            <a:spLocks noGrp="1"/>
          </p:cNvSpPr>
          <p:nvPr>
            <p:ph idx="1"/>
          </p:nvPr>
        </p:nvSpPr>
        <p:spPr>
          <a:xfrm>
            <a:off x="191344" y="1916832"/>
            <a:ext cx="11881320" cy="494116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pt-BR" sz="2400" b="1" dirty="0"/>
              <a:t>3. Use cores durante todo o processo.  </a:t>
            </a:r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r>
              <a:rPr lang="pt-BR" sz="2400" b="1" dirty="0"/>
              <a:t>     </a:t>
            </a:r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r>
              <a:rPr lang="pt-BR" sz="2400" b="1" dirty="0"/>
              <a:t> </a:t>
            </a:r>
          </a:p>
          <a:p>
            <a:pPr algn="just">
              <a:buFont typeface="Wingdings 2" pitchFamily="18" charset="2"/>
              <a:buNone/>
            </a:pPr>
            <a:r>
              <a:rPr lang="pt-BR" sz="2400" b="1" dirty="0">
                <a:solidFill>
                  <a:srgbClr val="FFFF00"/>
                </a:solidFill>
              </a:rPr>
              <a:t>Porque as cores  são tão importantes para o cérebro quanto as imagens. O uso da cor acrescenta vibração ao seu Mapa Mental, fornece uma energia extraordinária  ao pensamento criativo e é divertido.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25603" name="Picture 4" descr="http://www.bbc.co.uk/worldservice/assets/images/2009/03/090327085636_paintball5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979" y="2636912"/>
            <a:ext cx="842804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7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774826"/>
            <a:ext cx="11953327" cy="5083174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pt-BR" sz="2400" b="1" dirty="0"/>
              <a:t>4. LIGUE os RAMOS PRINCIPAIS à IMAGEM central e una os ramos secundários e terciários aos primários e secundários,  etc. </a:t>
            </a:r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r>
              <a:rPr lang="pt-BR" sz="2400" b="1" dirty="0"/>
              <a:t>     </a:t>
            </a:r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endParaRPr lang="pt-BR" sz="2400" b="1" dirty="0"/>
          </a:p>
          <a:p>
            <a:pPr algn="just">
              <a:buFont typeface="Wingdings 2" pitchFamily="18" charset="2"/>
              <a:buNone/>
            </a:pPr>
            <a:r>
              <a:rPr lang="pt-BR" sz="2400" b="1" dirty="0"/>
              <a:t> </a:t>
            </a:r>
          </a:p>
          <a:p>
            <a:pPr algn="just">
              <a:buFont typeface="Wingdings 2" pitchFamily="18" charset="2"/>
              <a:buNone/>
            </a:pPr>
            <a:r>
              <a:rPr lang="pt-BR" sz="2400" b="1" dirty="0">
                <a:solidFill>
                  <a:srgbClr val="FFFF00"/>
                </a:solidFill>
              </a:rPr>
              <a:t>Porque o cérebro trabalha por ASSOCIAÇÃO. Ligando os ramos você compreenderá e lembrará muito mais facilmente.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Canto dobrado 3"/>
          <p:cNvSpPr/>
          <p:nvPr/>
        </p:nvSpPr>
        <p:spPr>
          <a:xfrm rot="5400000">
            <a:off x="5353050" y="2274756"/>
            <a:ext cx="2058988" cy="4000500"/>
          </a:xfrm>
          <a:prstGeom prst="foldedCorne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6628" name="Picture 2" descr="http://t0.gstatic.com/images?q=tbn:ANd9GcQS_JexitN2PQJuf4oCPKK1yut0ocWbQ4hVEOHON3XXyrXOko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563" y="3733800"/>
            <a:ext cx="715962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ector em curva 10"/>
          <p:cNvCxnSpPr/>
          <p:nvPr/>
        </p:nvCxnSpPr>
        <p:spPr>
          <a:xfrm flipV="1">
            <a:off x="6700309" y="3631802"/>
            <a:ext cx="428625" cy="285750"/>
          </a:xfrm>
          <a:prstGeom prst="curvedConnector3">
            <a:avLst>
              <a:gd name="adj1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em curva 16"/>
          <p:cNvCxnSpPr/>
          <p:nvPr/>
        </p:nvCxnSpPr>
        <p:spPr>
          <a:xfrm>
            <a:off x="6771746" y="4417614"/>
            <a:ext cx="714375" cy="285750"/>
          </a:xfrm>
          <a:prstGeom prst="curvedConnector3">
            <a:avLst>
              <a:gd name="adj1" fmla="val 50000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Forma 24"/>
          <p:cNvCxnSpPr/>
          <p:nvPr/>
        </p:nvCxnSpPr>
        <p:spPr>
          <a:xfrm rot="16200000" flipH="1">
            <a:off x="6316401" y="4495403"/>
            <a:ext cx="357188" cy="357188"/>
          </a:xfrm>
          <a:prstGeom prst="curvedConnector3">
            <a:avLst>
              <a:gd name="adj1" fmla="val 50000"/>
            </a:avLst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Conector em curva 27"/>
          <p:cNvCxnSpPr/>
          <p:nvPr/>
        </p:nvCxnSpPr>
        <p:spPr>
          <a:xfrm rot="16200000" flipH="1">
            <a:off x="7147007" y="3631802"/>
            <a:ext cx="428625" cy="42862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em curva 29"/>
          <p:cNvCxnSpPr/>
          <p:nvPr/>
        </p:nvCxnSpPr>
        <p:spPr>
          <a:xfrm flipV="1">
            <a:off x="7167563" y="3471379"/>
            <a:ext cx="714375" cy="14287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em curva 31"/>
          <p:cNvCxnSpPr/>
          <p:nvPr/>
        </p:nvCxnSpPr>
        <p:spPr>
          <a:xfrm>
            <a:off x="7489032" y="4703364"/>
            <a:ext cx="571500" cy="500062"/>
          </a:xfrm>
          <a:prstGeom prst="curvedConnector3">
            <a:avLst>
              <a:gd name="adj1" fmla="val 50000"/>
            </a:avLst>
          </a:prstGeom>
          <a:ln w="2857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Conector em curva 33"/>
          <p:cNvCxnSpPr/>
          <p:nvPr/>
        </p:nvCxnSpPr>
        <p:spPr>
          <a:xfrm flipV="1">
            <a:off x="7517342" y="4634748"/>
            <a:ext cx="642937" cy="71438"/>
          </a:xfrm>
          <a:prstGeom prst="curvedConnector3">
            <a:avLst>
              <a:gd name="adj1" fmla="val 50000"/>
            </a:avLst>
          </a:prstGeom>
          <a:ln w="190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Conector em curva 35"/>
          <p:cNvCxnSpPr/>
          <p:nvPr/>
        </p:nvCxnSpPr>
        <p:spPr>
          <a:xfrm>
            <a:off x="6700309" y="4843772"/>
            <a:ext cx="714375" cy="357187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Conector em curva 43"/>
          <p:cNvCxnSpPr/>
          <p:nvPr/>
        </p:nvCxnSpPr>
        <p:spPr>
          <a:xfrm rot="16200000" flipH="1">
            <a:off x="6625788" y="4936795"/>
            <a:ext cx="285750" cy="142875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em curva 45"/>
          <p:cNvCxnSpPr/>
          <p:nvPr/>
        </p:nvCxnSpPr>
        <p:spPr>
          <a:xfrm>
            <a:off x="6700309" y="4845250"/>
            <a:ext cx="928687" cy="28575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Conector em curva 47"/>
          <p:cNvCxnSpPr/>
          <p:nvPr/>
        </p:nvCxnSpPr>
        <p:spPr>
          <a:xfrm rot="10800000">
            <a:off x="5603303" y="3774678"/>
            <a:ext cx="428625" cy="214313"/>
          </a:xfrm>
          <a:prstGeom prst="curvedConnector3">
            <a:avLst>
              <a:gd name="adj1" fmla="val 23663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Conector em curva 52"/>
          <p:cNvCxnSpPr/>
          <p:nvPr/>
        </p:nvCxnSpPr>
        <p:spPr>
          <a:xfrm rot="10800000">
            <a:off x="5019412" y="3542817"/>
            <a:ext cx="642938" cy="214312"/>
          </a:xfrm>
          <a:prstGeom prst="curvedConnector3">
            <a:avLst>
              <a:gd name="adj1" fmla="val 324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em curva 54"/>
          <p:cNvCxnSpPr/>
          <p:nvPr/>
        </p:nvCxnSpPr>
        <p:spPr>
          <a:xfrm rot="10800000" flipV="1">
            <a:off x="5340881" y="4381896"/>
            <a:ext cx="642938" cy="214313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em curva 57"/>
          <p:cNvCxnSpPr/>
          <p:nvPr/>
        </p:nvCxnSpPr>
        <p:spPr>
          <a:xfrm rot="10800000">
            <a:off x="4820886" y="4441230"/>
            <a:ext cx="500063" cy="142875"/>
          </a:xfrm>
          <a:prstGeom prst="curvedConnector3">
            <a:avLst>
              <a:gd name="adj1" fmla="val 50001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em curva 60"/>
          <p:cNvCxnSpPr/>
          <p:nvPr/>
        </p:nvCxnSpPr>
        <p:spPr>
          <a:xfrm rot="5400000">
            <a:off x="4990129" y="4643439"/>
            <a:ext cx="428625" cy="28575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em curva 62"/>
          <p:cNvCxnSpPr/>
          <p:nvPr/>
        </p:nvCxnSpPr>
        <p:spPr>
          <a:xfrm rot="10800000" flipV="1">
            <a:off x="5622930" y="4466146"/>
            <a:ext cx="571500" cy="285750"/>
          </a:xfrm>
          <a:prstGeom prst="curvedConnector3">
            <a:avLst>
              <a:gd name="adj1" fmla="val 500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ector em curva 64"/>
          <p:cNvCxnSpPr/>
          <p:nvPr/>
        </p:nvCxnSpPr>
        <p:spPr>
          <a:xfrm rot="5400000">
            <a:off x="5230816" y="4915209"/>
            <a:ext cx="569912" cy="214313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Conector em curva 68"/>
          <p:cNvCxnSpPr/>
          <p:nvPr/>
        </p:nvCxnSpPr>
        <p:spPr>
          <a:xfrm rot="10800000" flipV="1">
            <a:off x="4854093" y="4759283"/>
            <a:ext cx="785812" cy="28575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124" y="0"/>
            <a:ext cx="95277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802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0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916832"/>
            <a:ext cx="11953328" cy="494116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pt-BR" sz="2400" b="1" dirty="0"/>
              <a:t>5. Desenhe ramos CURVOS e não  em linha reta. </a:t>
            </a:r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r>
              <a:rPr lang="pt-BR" sz="2400" b="1" dirty="0"/>
              <a:t>    </a:t>
            </a:r>
          </a:p>
          <a:p>
            <a:pPr>
              <a:buFont typeface="Wingdings 2" pitchFamily="18" charset="2"/>
              <a:buNone/>
            </a:pPr>
            <a:r>
              <a:rPr lang="pt-BR" sz="2400" b="1" dirty="0"/>
              <a:t> </a:t>
            </a:r>
            <a:r>
              <a:rPr lang="pt-BR" sz="2400" b="1" dirty="0">
                <a:solidFill>
                  <a:srgbClr val="FFFF00"/>
                </a:solidFill>
              </a:rPr>
              <a:t>Porque linhas retas entediam (desestimulam) o cérebro. Ramos curvos, como os galhos de uma árvore, são muito mais atraentes e estimulantes para os olhos.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27651" name="Picture 6" descr="http://1.bp.blogspot.com/_NqFBfeKDVsQ/SsKJT1SFVXI/AAAAAAAADvo/PUhnAq2dkCw/s400/Passaro+no+galho+da+arvore_desenh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7218" y="2708920"/>
            <a:ext cx="3911029" cy="286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47188"/>
            <a:ext cx="12192000" cy="9704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8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774826"/>
            <a:ext cx="11953328" cy="539859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pt-BR" sz="2400" b="1" dirty="0"/>
              <a:t>6. Use uma ÚNICA PALAVRA-CHAVE por linha. </a:t>
            </a:r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r>
              <a:rPr lang="pt-BR" sz="2400" b="1" dirty="0">
                <a:solidFill>
                  <a:srgbClr val="FFFF00"/>
                </a:solidFill>
              </a:rPr>
              <a:t>Porque cada palavra ou imagem sozinha é como um multiplicador, isto é, livres, elas têm maior capacidade de desencadear  ideias e  pensamentos, gerando associações e conexões.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9699" name="Picture 2" descr="http://2.bp.blogspot.com/_GOJvPPGDifw/SMVysqjcuQI/AAAAAAAABC0/_ZhBtCmhuto/s400/mapa+mental+de+un+cuen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1704" y="2708920"/>
            <a:ext cx="43204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781" y="0"/>
            <a:ext cx="9376438" cy="684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8850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47188"/>
            <a:ext cx="12192000" cy="9704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 passos para elaborar um Mapa Mental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6" name="Espaço Reservado para Conteúdo 2"/>
          <p:cNvSpPr>
            <a:spLocks noGrp="1"/>
          </p:cNvSpPr>
          <p:nvPr>
            <p:ph idx="1"/>
          </p:nvPr>
        </p:nvSpPr>
        <p:spPr>
          <a:xfrm>
            <a:off x="119336" y="1916832"/>
            <a:ext cx="11953328" cy="4941167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pt-BR" sz="2800" b="1" dirty="0"/>
              <a:t>7. Use imagens do início ao fim. </a:t>
            </a:r>
          </a:p>
          <a:p>
            <a:pPr>
              <a:buFont typeface="Wingdings 2" pitchFamily="18" charset="2"/>
              <a:buNone/>
            </a:pPr>
            <a:endParaRPr lang="pt-BR" sz="28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endParaRPr lang="pt-BR" sz="2400" b="1" dirty="0"/>
          </a:p>
          <a:p>
            <a:pPr>
              <a:buFont typeface="Wingdings 2" pitchFamily="18" charset="2"/>
              <a:buNone/>
            </a:pPr>
            <a:r>
              <a:rPr lang="pt-BR" sz="2400" b="1" dirty="0">
                <a:solidFill>
                  <a:srgbClr val="FF0000"/>
                </a:solidFill>
              </a:rPr>
              <a:t>     </a:t>
            </a:r>
            <a:r>
              <a:rPr lang="pt-BR" sz="2800" b="1" dirty="0">
                <a:solidFill>
                  <a:srgbClr val="FFFF00"/>
                </a:solidFill>
              </a:rPr>
              <a:t>Porque cada imagem, como a figura central, também vale mais do que mil palavras.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31747" name="Picture 4" descr="http://www.doceshop.com.br/blog/wp-content/uploads/2008/03/mapa_mental_diagrama_exercicios_relaxamen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0096" y="1916833"/>
            <a:ext cx="4865944" cy="377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91" y="0"/>
            <a:ext cx="93518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3114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03" y="0"/>
            <a:ext cx="9475394" cy="6879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782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02" y="-8255"/>
            <a:ext cx="9349795" cy="686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17502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69" y="0"/>
            <a:ext cx="948446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8780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066" y="0"/>
            <a:ext cx="928586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631504" y="6226146"/>
            <a:ext cx="201622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VÁRIAS FONTES</a:t>
            </a:r>
          </a:p>
        </p:txBody>
      </p:sp>
    </p:spTree>
    <p:extLst>
      <p:ext uri="{BB962C8B-B14F-4D97-AF65-F5344CB8AC3E}">
        <p14:creationId xmlns:p14="http://schemas.microsoft.com/office/powerpoint/2010/main" val="23851967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pt-BR" sz="4000" dirty="0"/>
              <a:t>  </a:t>
            </a:r>
            <a:r>
              <a:rPr lang="pt-BR" sz="600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Exemplos de mapa mental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5990" y="1838960"/>
            <a:ext cx="52387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5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https://aureliobraga.files.wordpress.com/2010/03/aboli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261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676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355" y="239395"/>
            <a:ext cx="11391265" cy="637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628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535" y="116840"/>
            <a:ext cx="9472295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32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1" y="116632"/>
            <a:ext cx="10571998" cy="970450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 básico sobre “Fruta”</a:t>
            </a:r>
          </a:p>
        </p:txBody>
      </p:sp>
      <p:pic>
        <p:nvPicPr>
          <p:cNvPr id="19458" name="Imagem 3"/>
          <p:cNvPicPr>
            <a:picLocks noChangeAspect="1"/>
          </p:cNvPicPr>
          <p:nvPr/>
        </p:nvPicPr>
        <p:blipFill>
          <a:blip r:embed="rId2"/>
          <a:srcRect l="1018" t="21625" r="9502" b="18166"/>
          <a:stretch>
            <a:fillRect/>
          </a:stretch>
        </p:blipFill>
        <p:spPr bwMode="auto">
          <a:xfrm>
            <a:off x="2898773" y="1916832"/>
            <a:ext cx="6394453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9600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5679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 para </a:t>
            </a:r>
            <a:b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planejar a rotina familiar</a:t>
            </a:r>
          </a:p>
        </p:txBody>
      </p:sp>
      <p:pic>
        <p:nvPicPr>
          <p:cNvPr id="20481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rcRect l="14766" t="21533" r="4439" b="24594"/>
          <a:stretch>
            <a:fillRect/>
          </a:stretch>
        </p:blipFill>
        <p:spPr>
          <a:xfrm>
            <a:off x="2763476" y="1886640"/>
            <a:ext cx="6953082" cy="4971360"/>
          </a:xfrm>
        </p:spPr>
      </p:pic>
    </p:spTree>
    <p:extLst>
      <p:ext uri="{BB962C8B-B14F-4D97-AF65-F5344CB8AC3E}">
        <p14:creationId xmlns:p14="http://schemas.microsoft.com/office/powerpoint/2010/main" val="809937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5159896" cy="1412776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 </a:t>
            </a:r>
            <a:b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compras</a:t>
            </a:r>
          </a:p>
        </p:txBody>
      </p:sp>
      <p:pic>
        <p:nvPicPr>
          <p:cNvPr id="21505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7888" y="-1564"/>
            <a:ext cx="7104112" cy="6845792"/>
          </a:xfrm>
        </p:spPr>
      </p:pic>
    </p:spTree>
    <p:extLst>
      <p:ext uri="{BB962C8B-B14F-4D97-AF65-F5344CB8AC3E}">
        <p14:creationId xmlns:p14="http://schemas.microsoft.com/office/powerpoint/2010/main" val="20282987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336" y="8018"/>
            <a:ext cx="4896544" cy="1656184"/>
          </a:xfrm>
        </p:spPr>
        <p:txBody>
          <a:bodyPr/>
          <a:lstStyle/>
          <a:p>
            <a:pPr>
              <a:defRPr/>
            </a:pP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Mental: </a:t>
            </a:r>
            <a:b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seu futuro ideal</a:t>
            </a:r>
            <a:endParaRPr lang="pt-B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912" y="8018"/>
            <a:ext cx="6888088" cy="6870180"/>
          </a:xfrm>
        </p:spPr>
      </p:pic>
    </p:spTree>
    <p:extLst>
      <p:ext uri="{BB962C8B-B14F-4D97-AF65-F5344CB8AC3E}">
        <p14:creationId xmlns:p14="http://schemas.microsoft.com/office/powerpoint/2010/main" val="16706782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52B59D1-713B-435A-95EA-C96DDA244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37" y="8393"/>
            <a:ext cx="9372525" cy="6849607"/>
          </a:xfrm>
          <a:prstGeom prst="rect">
            <a:avLst/>
          </a:prstGeom>
        </p:spPr>
      </p:pic>
      <p:pic>
        <p:nvPicPr>
          <p:cNvPr id="3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-13335"/>
            <a:ext cx="12192000" cy="68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951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6CD09-98CC-4154-B502-349ED46DC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9726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BR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 E CONCEITUAL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224B4A-B6C3-4303-9E5F-E64DA36FF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36294"/>
            <a:ext cx="12191999" cy="5221705"/>
          </a:xfrm>
        </p:spPr>
        <p:txBody>
          <a:bodyPr>
            <a:normAutofit/>
          </a:bodyPr>
          <a:lstStyle/>
          <a:p>
            <a:r>
              <a:rPr lang="pt-BR" sz="3600" dirty="0"/>
              <a:t> Mapa Mental é um diagrama elaborado com a finalidade de conectar palavras e ideias adjacentes a uma ideia central. </a:t>
            </a:r>
          </a:p>
          <a:p>
            <a:r>
              <a:rPr lang="pt-BR" sz="3600" dirty="0"/>
              <a:t> É usado para visualizar, classificar, estruturar e gerar ideias, é um diagrama radial, que representa conexões entre pontos de informação, convergentes a um ponto central. </a:t>
            </a:r>
          </a:p>
        </p:txBody>
      </p:sp>
    </p:spTree>
    <p:extLst>
      <p:ext uri="{BB962C8B-B14F-4D97-AF65-F5344CB8AC3E}">
        <p14:creationId xmlns:p14="http://schemas.microsoft.com/office/powerpoint/2010/main" val="4106275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DA418-1758-49E7-8C1E-0B26EBB2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1"/>
            <a:ext cx="12192000" cy="4941169"/>
          </a:xfrm>
        </p:spPr>
        <p:txBody>
          <a:bodyPr>
            <a:normAutofit/>
          </a:bodyPr>
          <a:lstStyle/>
          <a:p>
            <a:r>
              <a:rPr lang="pt-BR" sz="3600" dirty="0"/>
              <a:t> Mapa Conceitual é um recurso elaborado esquematicamente representando um conjunto de significados conceituais incluídos em uma estrutura de proposições que tem por objeto representar as relações entre os conceitos do conteúdo (externo), e do conhecimento do sujeito, é um meio de visualizar conceitos e relações hierárquicas entre conceitos.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544843-473B-4783-8844-12A3555FEE9A}"/>
              </a:ext>
            </a:extLst>
          </p:cNvPr>
          <p:cNvSpPr txBox="1"/>
          <p:nvPr/>
        </p:nvSpPr>
        <p:spPr>
          <a:xfrm>
            <a:off x="191344" y="188640"/>
            <a:ext cx="11521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CONCEITUAL</a:t>
            </a:r>
          </a:p>
        </p:txBody>
      </p:sp>
    </p:spTree>
    <p:extLst>
      <p:ext uri="{BB962C8B-B14F-4D97-AF65-F5344CB8AC3E}">
        <p14:creationId xmlns:p14="http://schemas.microsoft.com/office/powerpoint/2010/main" val="10753901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A1842-B6B3-42B7-B343-47C689C4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67853"/>
          </a:xfrm>
        </p:spPr>
        <p:txBody>
          <a:bodyPr/>
          <a:lstStyle/>
          <a:p>
            <a:pPr algn="ctr"/>
            <a:r>
              <a:rPr lang="pt-B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DA418-1758-49E7-8C1E-0B26EBB2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7853"/>
            <a:ext cx="12192000" cy="5390147"/>
          </a:xfrm>
        </p:spPr>
        <p:txBody>
          <a:bodyPr>
            <a:normAutofit/>
          </a:bodyPr>
          <a:lstStyle/>
          <a:p>
            <a:endParaRPr lang="pt-BR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FE5C45-3935-43FC-9785-9F0CE962F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67853"/>
            <a:ext cx="12192000" cy="53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512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A1842-B6B3-42B7-B343-47C689C4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6785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DA418-1758-49E7-8C1E-0B26EBB2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7853"/>
            <a:ext cx="12192000" cy="5390147"/>
          </a:xfrm>
        </p:spPr>
        <p:txBody>
          <a:bodyPr>
            <a:normAutofit/>
          </a:bodyPr>
          <a:lstStyle/>
          <a:p>
            <a:endParaRPr lang="pt-BR" sz="3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1BA83F-27C2-4625-B165-E45A55C82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E1EE8B0-F8AF-4098-A8AF-3C2EE28E6366}"/>
              </a:ext>
            </a:extLst>
          </p:cNvPr>
          <p:cNvSpPr/>
          <p:nvPr/>
        </p:nvSpPr>
        <p:spPr>
          <a:xfrm>
            <a:off x="1847528" y="0"/>
            <a:ext cx="8352928" cy="764704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CONCEITUAL</a:t>
            </a:r>
          </a:p>
        </p:txBody>
      </p:sp>
    </p:spTree>
    <p:extLst>
      <p:ext uri="{BB962C8B-B14F-4D97-AF65-F5344CB8AC3E}">
        <p14:creationId xmlns:p14="http://schemas.microsoft.com/office/powerpoint/2010/main" val="7281388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A1842-B6B3-42B7-B343-47C689C4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67853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BR" dirty="0"/>
              <a:t>     </a:t>
            </a:r>
            <a:r>
              <a:rPr lang="pt-BR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DIFERENÇA ENTRE ELES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DA418-1758-49E7-8C1E-0B26EBB2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7853"/>
            <a:ext cx="12192000" cy="5390147"/>
          </a:xfrm>
        </p:spPr>
        <p:txBody>
          <a:bodyPr>
            <a:normAutofit/>
          </a:bodyPr>
          <a:lstStyle/>
          <a:p>
            <a:r>
              <a:rPr lang="pt-BR" sz="4000" dirty="0"/>
              <a:t> Um mapa mental percorre vários caminhos, enfocando em uma ideia; </a:t>
            </a:r>
          </a:p>
          <a:p>
            <a:pPr marL="0" indent="0">
              <a:buNone/>
            </a:pPr>
            <a:endParaRPr lang="pt-BR" sz="4000" dirty="0"/>
          </a:p>
          <a:p>
            <a:r>
              <a:rPr lang="pt-BR" sz="4000" dirty="0"/>
              <a:t> Um mapa conceitual trabalha com várias ideias para chegar a um conceito.</a:t>
            </a:r>
          </a:p>
        </p:txBody>
      </p:sp>
    </p:spTree>
    <p:extLst>
      <p:ext uri="{BB962C8B-B14F-4D97-AF65-F5344CB8AC3E}">
        <p14:creationId xmlns:p14="http://schemas.microsoft.com/office/powerpoint/2010/main" val="6778341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31E98-3082-44EE-B5F1-F33B26CF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6BC940-7AEB-4B00-9673-3FAB2736A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Resultado de imagem para MAPA MENTAL CONCEITUAL">
            <a:extLst>
              <a:ext uri="{FF2B5EF4-FFF2-40B4-BE49-F238E27FC236}">
                <a16:creationId xmlns:a16="http://schemas.microsoft.com/office/drawing/2014/main" id="{6B2C61CD-B800-4CD7-B7D8-2BACE23F6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8086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31CA9-8CF5-4B9A-808C-490E24DC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642421-6877-4EEC-B5F6-C0572A21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Imagem relacionada">
            <a:extLst>
              <a:ext uri="{FF2B5EF4-FFF2-40B4-BE49-F238E27FC236}">
                <a16:creationId xmlns:a16="http://schemas.microsoft.com/office/drawing/2014/main" id="{C5F6E741-4C31-47B2-9318-C265555B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3335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A1842-B6B3-42B7-B343-47C689C4D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67853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BR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TEORIA QUE RESPALDA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DA418-1758-49E7-8C1E-0B26EBB20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67853"/>
            <a:ext cx="12192000" cy="53901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200" dirty="0"/>
          </a:p>
          <a:p>
            <a:r>
              <a:rPr lang="pt-BR" sz="4000" dirty="0"/>
              <a:t> A teoria que alicerça o mapeamento conceitual é a Teoria Cognitiva de Aprendizagem, de David </a:t>
            </a:r>
            <a:r>
              <a:rPr lang="pt-BR" sz="4000" dirty="0" err="1"/>
              <a:t>Ausubel</a:t>
            </a:r>
            <a:r>
              <a:rPr lang="pt-BR" sz="4000" dirty="0"/>
              <a:t> , que definiu como ferramenta para organizar e representar conhecimento.</a:t>
            </a:r>
          </a:p>
        </p:txBody>
      </p:sp>
    </p:spTree>
    <p:extLst>
      <p:ext uri="{BB962C8B-B14F-4D97-AF65-F5344CB8AC3E}">
        <p14:creationId xmlns:p14="http://schemas.microsoft.com/office/powerpoint/2010/main" val="11796450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C92EC-553E-4CEF-A8CE-DA047DFE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4E1400-1FFC-4A67-A88F-3C1E2CA91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10BE04-8C68-4961-AB62-AA290DEDD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D9C99B0-90C2-4C84-81A0-4E0A3FF5B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67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761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44F11-A491-42B9-AEEE-8610A4D5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1. </a:t>
            </a:r>
            <a:r>
              <a:rPr lang="pt-BR" altLang="pt-BR" sz="5400" dirty="0">
                <a:solidFill>
                  <a:schemeClr val="tx1"/>
                </a:solidFill>
                <a:latin typeface="inherit"/>
                <a:cs typeface="Arial" panose="020B0604020202020204" pitchFamily="34" charset="0"/>
              </a:rPr>
              <a:t>MIND MEISTER </a:t>
            </a:r>
            <a:r>
              <a:rPr lang="pt-BR" altLang="pt-BR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(grátis e pago)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C3AC0C-4149-402B-B220-02785B65D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604" y="2304152"/>
            <a:ext cx="10553700" cy="2862322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Seu grande diferencial é por ser on-line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Acessível de qualquer lugar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Visual bem agradável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Download: http://www.mindmeister.com/pt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  </a:t>
            </a:r>
            <a:endParaRPr lang="pt-BR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016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0" name="Picture 6" descr="http://www.mapamental.org/wp-content/uploads/2013/12/mindmeister-programa-mapa-men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06" y="-17844"/>
            <a:ext cx="10997988" cy="689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734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F6BC4C-1E88-4475-88A4-34031EB1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2. </a:t>
            </a:r>
            <a:r>
              <a:rPr lang="pt-BR" sz="5400" dirty="0">
                <a:solidFill>
                  <a:schemeClr val="tx1"/>
                </a:solidFill>
                <a:latin typeface="inherit"/>
              </a:rPr>
              <a:t>MIND NODE</a:t>
            </a:r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 (grátis)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531C39-2F9D-4166-9B80-921A3BC1D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259249"/>
            <a:ext cx="12192000" cy="4241161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pt-BR" sz="3200" i="1" dirty="0">
                <a:solidFill>
                  <a:srgbClr val="002060"/>
                </a:solidFill>
                <a:latin typeface="Georgia" panose="02040502050405020303" pitchFamily="18" charset="0"/>
              </a:rPr>
              <a:t>* este é o que utilizamos para criar a maioria dos mapas mentais</a:t>
            </a:r>
            <a:endParaRPr lang="pt-BR" sz="3200" dirty="0">
              <a:solidFill>
                <a:srgbClr val="002060"/>
              </a:solidFill>
              <a:latin typeface="Helvetica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Programa muito simples e prático de se utilizar no dia a dia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Sua desvantagem é que é compatível somente com MAC OS, iPad e iPhone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Foi classificado pela Apple como “App </a:t>
            </a:r>
            <a:r>
              <a:rPr lang="pt-BR" sz="3200" dirty="0" err="1">
                <a:solidFill>
                  <a:srgbClr val="002060"/>
                </a:solidFill>
                <a:latin typeface="Helvetica" panose="020B0604020202020204" pitchFamily="34" charset="0"/>
              </a:rPr>
              <a:t>Store</a:t>
            </a: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 Best”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Download:</a:t>
            </a:r>
            <a:r>
              <a:rPr lang="pt-BR" sz="3200" dirty="0">
                <a:solidFill>
                  <a:srgbClr val="555555"/>
                </a:solidFill>
                <a:latin typeface="Helvetica" panose="020B0604020202020204" pitchFamily="34" charset="0"/>
              </a:rPr>
              <a:t> </a:t>
            </a: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www.mindnode.com</a:t>
            </a:r>
            <a:endParaRPr lang="pt-BR" sz="3200" b="0" i="0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9688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pamental.org/wp-content/uploads/2013/12/mindnode-programa-mapa-men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13" y="0"/>
            <a:ext cx="12220213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1176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3B9DC-652A-47FA-8C3D-F87279CC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3. </a:t>
            </a:r>
            <a:r>
              <a:rPr lang="pt-BR" sz="5400" dirty="0">
                <a:solidFill>
                  <a:schemeClr val="tx1"/>
                </a:solidFill>
                <a:latin typeface="inherit"/>
              </a:rPr>
              <a:t>FREE MIND</a:t>
            </a:r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 (grátis)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4FC86B-6684-4F0A-A37D-965D4FB2C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12192000" cy="406572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 err="1">
                <a:solidFill>
                  <a:srgbClr val="002060"/>
                </a:solidFill>
                <a:latin typeface="Helvetica" panose="020B0604020202020204" pitchFamily="34" charset="0"/>
              </a:rPr>
              <a:t>Freemind</a:t>
            </a: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 é programa de Software Livre para criar Mapa mental. Ele é bem simples e objetivo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Disponível para usuários Windows, MAC OS e Linux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rgbClr val="002060"/>
                </a:solidFill>
                <a:latin typeface="Helvetica" panose="020B0604020202020204" pitchFamily="34" charset="0"/>
              </a:rPr>
              <a:t>Download (site oficial): http://freemind.sourceforge.net/wiki/index.php/Download</a:t>
            </a:r>
            <a:br>
              <a:rPr lang="pt-BR" sz="3200" dirty="0">
                <a:solidFill>
                  <a:srgbClr val="F3771B"/>
                </a:solidFill>
                <a:latin typeface="Helvetica" panose="020B0604020202020204" pitchFamily="34" charset="0"/>
                <a:hlinkClick r:id="rId2"/>
              </a:rPr>
            </a:br>
            <a:endParaRPr lang="pt-BR" sz="3200" dirty="0">
              <a:solidFill>
                <a:srgbClr val="F3771B"/>
              </a:solidFill>
              <a:latin typeface="Helvetica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9021881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apamental.org/wp-content/uploads/2013/12/freemind-programa-mapa-men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6" y="0"/>
            <a:ext cx="94297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3515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31D2EC-44D7-44E4-9700-728451A8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4. </a:t>
            </a:r>
            <a:r>
              <a:rPr lang="pt-BR" sz="5400" dirty="0">
                <a:solidFill>
                  <a:schemeClr val="tx1"/>
                </a:solidFill>
                <a:latin typeface="inherit"/>
              </a:rPr>
              <a:t>XMIND</a:t>
            </a:r>
            <a:r>
              <a:rPr lang="pt-BR" sz="5400" dirty="0">
                <a:solidFill>
                  <a:schemeClr val="tx1"/>
                </a:solidFill>
                <a:latin typeface="Arial" panose="020B0604020202020204" pitchFamily="34" charset="0"/>
              </a:rPr>
              <a:t> (grátis e pago)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A49624-4AB7-448B-9FAD-37A87872B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74207"/>
            <a:ext cx="12192000" cy="453354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Possui um visual agradável e diversas formas de compartilhamento dos mapas e salvá-los no servidor </a:t>
            </a:r>
            <a:r>
              <a:rPr lang="pt-BR" sz="3600" dirty="0" err="1">
                <a:solidFill>
                  <a:srgbClr val="002060"/>
                </a:solidFill>
                <a:latin typeface="Helvetica" panose="020B0604020202020204" pitchFamily="34" charset="0"/>
              </a:rPr>
              <a:t>XMind</a:t>
            </a:r>
            <a:endParaRPr lang="pt-BR" sz="3600" dirty="0">
              <a:solidFill>
                <a:srgbClr val="002060"/>
              </a:solidFill>
              <a:latin typeface="Helvetica" panose="020B0604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600" dirty="0" err="1">
                <a:solidFill>
                  <a:srgbClr val="002060"/>
                </a:solidFill>
                <a:latin typeface="Helvetica" panose="020B0604020202020204" pitchFamily="34" charset="0"/>
              </a:rPr>
              <a:t>XMind</a:t>
            </a: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 é a versão grátis, já as versões mais completas (</a:t>
            </a:r>
            <a:r>
              <a:rPr lang="pt-BR" sz="3600" dirty="0" err="1">
                <a:solidFill>
                  <a:srgbClr val="002060"/>
                </a:solidFill>
                <a:latin typeface="Helvetica" panose="020B0604020202020204" pitchFamily="34" charset="0"/>
              </a:rPr>
              <a:t>XMind</a:t>
            </a: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 Pro, e </a:t>
            </a:r>
            <a:r>
              <a:rPr lang="pt-BR" sz="3600" dirty="0" err="1">
                <a:solidFill>
                  <a:srgbClr val="002060"/>
                </a:solidFill>
                <a:latin typeface="Helvetica" panose="020B0604020202020204" pitchFamily="34" charset="0"/>
              </a:rPr>
              <a:t>XMind</a:t>
            </a: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 Plus) são pagas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Disponível para Windows, MAC OS e Linux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2060"/>
                </a:solidFill>
                <a:latin typeface="Helvetica" panose="020B0604020202020204" pitchFamily="34" charset="0"/>
              </a:rPr>
              <a:t>Download: http://www.xmind.net/download/win/</a:t>
            </a:r>
            <a:endParaRPr lang="pt-BR" sz="3600" b="0" i="0" dirty="0">
              <a:solidFill>
                <a:srgbClr val="002060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080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pamental.org/wp-content/uploads/2013/12/xmind-programa-mapa-men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49" y="-6223"/>
            <a:ext cx="10369501" cy="684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2716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pt-BR" sz="5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Mapas Mentais e o Futuro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785939"/>
            <a:ext cx="12192000" cy="507206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r>
              <a:rPr lang="pt-BR" b="1" dirty="0">
                <a:solidFill>
                  <a:srgbClr val="7030A0"/>
                </a:solidFill>
              </a:rPr>
              <a:t>	</a:t>
            </a:r>
            <a:r>
              <a:rPr lang="pt-BR" sz="4000" b="1" dirty="0">
                <a:solidFill>
                  <a:srgbClr val="7030A0"/>
                </a:solidFill>
              </a:rPr>
              <a:t>Os </a:t>
            </a:r>
            <a:r>
              <a:rPr lang="pt-BR" sz="4000" b="1" dirty="0">
                <a:solidFill>
                  <a:srgbClr val="FFC000"/>
                </a:solidFill>
              </a:rPr>
              <a:t>Mapas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6BB76D"/>
                </a:solidFill>
              </a:rPr>
              <a:t>Mentais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FF0000"/>
                </a:solidFill>
              </a:rPr>
              <a:t>que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00B0F0"/>
                </a:solidFill>
              </a:rPr>
              <a:t>você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002060"/>
                </a:solidFill>
              </a:rPr>
              <a:t>fizer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D9253E"/>
                </a:solidFill>
              </a:rPr>
              <a:t>irão </a:t>
            </a:r>
            <a:r>
              <a:rPr lang="pt-BR" sz="4000" b="1" dirty="0">
                <a:solidFill>
                  <a:srgbClr val="479249"/>
                </a:solidFill>
              </a:rPr>
              <a:t>surpreender</a:t>
            </a:r>
            <a:r>
              <a:rPr lang="pt-BR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7030A0"/>
                </a:solidFill>
              </a:rPr>
              <a:t>encantar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t-BR" sz="4000" b="1" dirty="0"/>
              <a:t> </a:t>
            </a:r>
            <a:r>
              <a:rPr lang="pt-BR" sz="4000" b="1" dirty="0">
                <a:solidFill>
                  <a:srgbClr val="FF3399"/>
                </a:solidFill>
              </a:rPr>
              <a:t>enriquecer</a:t>
            </a:r>
          </a:p>
          <a:p>
            <a:pPr algn="ctr">
              <a:buFont typeface="Wingdings 2" pitchFamily="18" charset="2"/>
              <a:buNone/>
            </a:pPr>
            <a:r>
              <a:rPr lang="pt-BR" sz="4000" b="1" dirty="0">
                <a:solidFill>
                  <a:srgbClr val="FF3399"/>
                </a:solidFill>
              </a:rPr>
              <a:t>seu trabalho</a:t>
            </a:r>
            <a:r>
              <a:rPr lang="pt-BR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>
              <a:buFont typeface="Wingdings 2" pitchFamily="18" charset="2"/>
              <a:buNone/>
            </a:pPr>
            <a:endParaRPr lang="pt-BR" sz="4000" dirty="0"/>
          </a:p>
          <a:p>
            <a:pPr algn="ctr">
              <a:buFont typeface="Wingdings 2" pitchFamily="18" charset="2"/>
              <a:buNone/>
            </a:pPr>
            <a:r>
              <a:rPr lang="pt-B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Aproveite essa ferramenta!</a:t>
            </a:r>
          </a:p>
          <a:p>
            <a:endParaRPr lang="pt-BR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Citável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ável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áv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TM03457503[[fn=Citável]]</Template>
  <TotalTime>1290</TotalTime>
  <Words>2134</Words>
  <Application>Microsoft Office PowerPoint</Application>
  <PresentationFormat>Widescreen</PresentationFormat>
  <Paragraphs>210</Paragraphs>
  <Slides>75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75</vt:i4>
      </vt:variant>
    </vt:vector>
  </HeadingPairs>
  <TitlesOfParts>
    <vt:vector size="85" baseType="lpstr">
      <vt:lpstr>Arial</vt:lpstr>
      <vt:lpstr>Calibri</vt:lpstr>
      <vt:lpstr>Century Gothic</vt:lpstr>
      <vt:lpstr>Corbel</vt:lpstr>
      <vt:lpstr>Georgia</vt:lpstr>
      <vt:lpstr>Helvetica</vt:lpstr>
      <vt:lpstr>inherit</vt:lpstr>
      <vt:lpstr>Wingdings</vt:lpstr>
      <vt:lpstr>Wingdings 2</vt:lpstr>
      <vt:lpstr>Citável</vt:lpstr>
      <vt:lpstr>MAPAS MENTAIS</vt:lpstr>
      <vt:lpstr>O que é exatamente um Mapa Mental?</vt:lpstr>
      <vt:lpstr>O QUE É?</vt:lpstr>
      <vt:lpstr>O QUE É UM MAPA MENTAL?</vt:lpstr>
      <vt:lpstr>Apresentação do PowerPoint</vt:lpstr>
      <vt:lpstr>Apresentação do PowerPoint</vt:lpstr>
      <vt:lpstr>Apresentação do PowerPoint</vt:lpstr>
      <vt:lpstr>Apresentação do PowerPoint</vt:lpstr>
      <vt:lpstr>Como funciona o mapa mental?</vt:lpstr>
      <vt:lpstr>Apresentação do PowerPoint</vt:lpstr>
      <vt:lpstr>Apresentação do PowerPoint</vt:lpstr>
      <vt:lpstr>Como posso usar um mapa mental?</vt:lpstr>
      <vt:lpstr>Apresentação do PowerPoint</vt:lpstr>
      <vt:lpstr>DIFERENÇAS ENTRE OS HEMISFÉRIOS POR QUÊ FUNCIONA O MAPA MENTAL?</vt:lpstr>
      <vt:lpstr>CONHECENDO OS HEMISFÉRIOS</vt:lpstr>
      <vt:lpstr>Apresentação do PowerPoint</vt:lpstr>
      <vt:lpstr>Apresentação do PowerPoint</vt:lpstr>
      <vt:lpstr>CORPO CALOSO</vt:lpstr>
      <vt:lpstr>HEMISFÉRIOS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SEGREDO DO MAPA MENTAL</vt:lpstr>
      <vt:lpstr>Mapa Mental – Um plano para o dia de hoje</vt:lpstr>
      <vt:lpstr>Como os Mapas Mentais podem  ajudá-lo?</vt:lpstr>
      <vt:lpstr>Como os Mapas Mentais podem  ajudá-lo?</vt:lpstr>
      <vt:lpstr>COMO FAZER</vt:lpstr>
      <vt:lpstr>Apresentação do PowerPoint</vt:lpstr>
      <vt:lpstr>Apresentação do PowerPoint</vt:lpstr>
      <vt:lpstr>Sete passos para elaborar um Mapa Mental</vt:lpstr>
      <vt:lpstr>Apresentação do PowerPoint</vt:lpstr>
      <vt:lpstr>Sete passos para elaborar um Mapa Mental</vt:lpstr>
      <vt:lpstr>Sete passos para elaborar um Mapa Mental</vt:lpstr>
      <vt:lpstr>Sete passos para elaborar um Mapa Mental</vt:lpstr>
      <vt:lpstr>Apresentação do PowerPoint</vt:lpstr>
      <vt:lpstr>Sete passos para elaborar um Mapa Mental</vt:lpstr>
      <vt:lpstr>Sete passos para elaborar um Mapa Mental</vt:lpstr>
      <vt:lpstr>Apresentação do PowerPoint</vt:lpstr>
      <vt:lpstr>Sete passos para elaborar um Mapa Mental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Exemplos de mapa mental</vt:lpstr>
      <vt:lpstr>Apresentação do PowerPoint</vt:lpstr>
      <vt:lpstr>Apresentação do PowerPoint</vt:lpstr>
      <vt:lpstr>Apresentação do PowerPoint</vt:lpstr>
      <vt:lpstr>Mapa Mental básico sobre “Fruta”</vt:lpstr>
      <vt:lpstr>Mapa Mental para  planejar a rotina familiar</vt:lpstr>
      <vt:lpstr>Mapa Mental  para compras</vt:lpstr>
      <vt:lpstr>Mapa Mental:  seu futuro ideal</vt:lpstr>
      <vt:lpstr>Apresentação do PowerPoint</vt:lpstr>
      <vt:lpstr>MAPA MENTAL E CONCEITUAL</vt:lpstr>
      <vt:lpstr>Apresentação do PowerPoint</vt:lpstr>
      <vt:lpstr>MAPA MENTAL</vt:lpstr>
      <vt:lpstr>Apresentação do PowerPoint</vt:lpstr>
      <vt:lpstr>     DIFERENÇA ENTRE ELES</vt:lpstr>
      <vt:lpstr>Apresentação do PowerPoint</vt:lpstr>
      <vt:lpstr>Apresentação do PowerPoint</vt:lpstr>
      <vt:lpstr>A TEORIA QUE RESPALDA</vt:lpstr>
      <vt:lpstr>Apresentação do PowerPoint</vt:lpstr>
      <vt:lpstr>1. MIND MEISTER (grátis e pago)</vt:lpstr>
      <vt:lpstr>Apresentação do PowerPoint</vt:lpstr>
      <vt:lpstr>2. MIND NODE (grátis)</vt:lpstr>
      <vt:lpstr>Apresentação do PowerPoint</vt:lpstr>
      <vt:lpstr>3. FREE MIND (grátis)</vt:lpstr>
      <vt:lpstr>Apresentação do PowerPoint</vt:lpstr>
      <vt:lpstr>4. XMIND (grátis e pago)</vt:lpstr>
      <vt:lpstr>Apresentação do PowerPoint</vt:lpstr>
      <vt:lpstr>Mapas Mentais e o Futuro</vt:lpstr>
    </vt:vector>
  </TitlesOfParts>
  <Company>Carol Enterprises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Caroline Lemes</dc:creator>
  <cp:lastModifiedBy>Cetapes Centro Teológico</cp:lastModifiedBy>
  <cp:revision>83</cp:revision>
  <dcterms:created xsi:type="dcterms:W3CDTF">2011-02-22T01:40:59Z</dcterms:created>
  <dcterms:modified xsi:type="dcterms:W3CDTF">2019-11-29T18:58:51Z</dcterms:modified>
</cp:coreProperties>
</file>