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7"/>
  </p:notesMasterIdLst>
  <p:sldIdLst>
    <p:sldId id="256" r:id="rId2"/>
    <p:sldId id="282" r:id="rId3"/>
    <p:sldId id="703" r:id="rId4"/>
    <p:sldId id="704" r:id="rId5"/>
    <p:sldId id="705" r:id="rId6"/>
    <p:sldId id="274" r:id="rId7"/>
    <p:sldId id="271" r:id="rId8"/>
    <p:sldId id="706" r:id="rId9"/>
    <p:sldId id="708" r:id="rId10"/>
    <p:sldId id="707" r:id="rId11"/>
    <p:sldId id="709" r:id="rId12"/>
    <p:sldId id="711" r:id="rId13"/>
    <p:sldId id="710" r:id="rId14"/>
    <p:sldId id="712" r:id="rId15"/>
    <p:sldId id="713" r:id="rId16"/>
    <p:sldId id="714" r:id="rId17"/>
    <p:sldId id="715" r:id="rId18"/>
    <p:sldId id="258" r:id="rId19"/>
    <p:sldId id="259" r:id="rId20"/>
    <p:sldId id="260" r:id="rId21"/>
    <p:sldId id="261" r:id="rId22"/>
    <p:sldId id="264" r:id="rId23"/>
    <p:sldId id="279" r:id="rId24"/>
    <p:sldId id="265" r:id="rId25"/>
    <p:sldId id="280" r:id="rId26"/>
    <p:sldId id="257" r:id="rId27"/>
    <p:sldId id="686" r:id="rId28"/>
    <p:sldId id="278" r:id="rId29"/>
    <p:sldId id="266" r:id="rId30"/>
    <p:sldId id="267" r:id="rId31"/>
    <p:sldId id="268" r:id="rId32"/>
    <p:sldId id="269" r:id="rId33"/>
    <p:sldId id="275" r:id="rId34"/>
    <p:sldId id="721" r:id="rId35"/>
    <p:sldId id="717" r:id="rId36"/>
    <p:sldId id="718" r:id="rId37"/>
    <p:sldId id="719" r:id="rId38"/>
    <p:sldId id="720" r:id="rId39"/>
    <p:sldId id="262" r:id="rId40"/>
    <p:sldId id="263" r:id="rId41"/>
    <p:sldId id="722" r:id="rId42"/>
    <p:sldId id="723" r:id="rId43"/>
    <p:sldId id="724" r:id="rId44"/>
    <p:sldId id="326" r:id="rId45"/>
    <p:sldId id="725" r:id="rId46"/>
    <p:sldId id="321" r:id="rId47"/>
    <p:sldId id="320" r:id="rId48"/>
    <p:sldId id="726" r:id="rId49"/>
    <p:sldId id="270" r:id="rId50"/>
    <p:sldId id="327" r:id="rId51"/>
    <p:sldId id="727" r:id="rId52"/>
    <p:sldId id="272" r:id="rId53"/>
    <p:sldId id="273" r:id="rId54"/>
    <p:sldId id="728" r:id="rId55"/>
    <p:sldId id="729" r:id="rId56"/>
    <p:sldId id="276" r:id="rId57"/>
    <p:sldId id="277" r:id="rId58"/>
    <p:sldId id="730" r:id="rId59"/>
    <p:sldId id="328" r:id="rId60"/>
    <p:sldId id="731" r:id="rId61"/>
    <p:sldId id="732" r:id="rId62"/>
    <p:sldId id="281" r:id="rId63"/>
    <p:sldId id="733" r:id="rId64"/>
    <p:sldId id="283" r:id="rId65"/>
    <p:sldId id="284"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16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FAC16F-BC8A-4C20-A16C-3E0FC2F33886}" type="datetimeFigureOut">
              <a:rPr lang="pt-BR" smtClean="0"/>
              <a:t>16/12/2019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C3465C-29E9-490E-821B-0DAA7B2A93A7}" type="slidenum">
              <a:rPr lang="pt-BR" smtClean="0"/>
              <a:t>‹nº›</a:t>
            </a:fld>
            <a:endParaRPr lang="pt-BR"/>
          </a:p>
        </p:txBody>
      </p:sp>
    </p:spTree>
    <p:extLst>
      <p:ext uri="{BB962C8B-B14F-4D97-AF65-F5344CB8AC3E}">
        <p14:creationId xmlns:p14="http://schemas.microsoft.com/office/powerpoint/2010/main" val="1148828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ço Reservado para Imagem de Slide 1"/>
          <p:cNvSpPr>
            <a:spLocks noGrp="1" noRot="1" noChangeAspect="1"/>
          </p:cNvSpPr>
          <p:nvPr>
            <p:ph type="sldImg"/>
          </p:nvPr>
        </p:nvSpPr>
        <p:spPr bwMode="auto">
          <a:xfrm>
            <a:off x="381000" y="685800"/>
            <a:ext cx="6096000" cy="3429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Espaço Reservado para Anotações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a:p>
        </p:txBody>
      </p:sp>
    </p:spTree>
    <p:extLst>
      <p:ext uri="{BB962C8B-B14F-4D97-AF65-F5344CB8AC3E}">
        <p14:creationId xmlns:p14="http://schemas.microsoft.com/office/powerpoint/2010/main" val="3703806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Espaço Reservado para Imagem de Slide 1"/>
          <p:cNvSpPr>
            <a:spLocks noGrp="1" noRot="1" noChangeAspect="1" noTextEdit="1"/>
          </p:cNvSpPr>
          <p:nvPr>
            <p:ph type="sldImg"/>
          </p:nvPr>
        </p:nvSpPr>
        <p:spPr>
          <a:ln/>
        </p:spPr>
      </p:sp>
      <p:sp>
        <p:nvSpPr>
          <p:cNvPr id="26214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atin typeface="Arial" pitchFamily="34" charset="0"/>
              <a:cs typeface="Arial" pitchFamily="34" charset="0"/>
            </a:endParaRPr>
          </a:p>
        </p:txBody>
      </p:sp>
      <p:sp>
        <p:nvSpPr>
          <p:cNvPr id="26214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pitchFamily="34" charset="0"/>
                <a:cs typeface="Arial" pitchFamily="34" charset="0"/>
              </a:defRPr>
            </a:lvl1pPr>
            <a:lvl2pPr marL="742950" indent="-285750" eaLnBrk="0" hangingPunct="0">
              <a:defRPr u="sng">
                <a:solidFill>
                  <a:schemeClr val="tx1"/>
                </a:solidFill>
                <a:latin typeface="Arial" pitchFamily="34" charset="0"/>
                <a:cs typeface="Arial" pitchFamily="34" charset="0"/>
              </a:defRPr>
            </a:lvl2pPr>
            <a:lvl3pPr marL="1143000" indent="-228600" eaLnBrk="0" hangingPunct="0">
              <a:defRPr u="sng">
                <a:solidFill>
                  <a:schemeClr val="tx1"/>
                </a:solidFill>
                <a:latin typeface="Arial" pitchFamily="34" charset="0"/>
                <a:cs typeface="Arial" pitchFamily="34" charset="0"/>
              </a:defRPr>
            </a:lvl3pPr>
            <a:lvl4pPr marL="1600200" indent="-228600" eaLnBrk="0" hangingPunct="0">
              <a:defRPr u="sng">
                <a:solidFill>
                  <a:schemeClr val="tx1"/>
                </a:solidFill>
                <a:latin typeface="Arial" pitchFamily="34" charset="0"/>
                <a:cs typeface="Arial" pitchFamily="34" charset="0"/>
              </a:defRPr>
            </a:lvl4pPr>
            <a:lvl5pPr marL="2057400" indent="-228600" eaLnBrk="0" hangingPunct="0">
              <a:defRPr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u="sng">
                <a:solidFill>
                  <a:schemeClr val="tx1"/>
                </a:solidFill>
                <a:latin typeface="Arial" pitchFamily="34" charset="0"/>
                <a:cs typeface="Arial" pitchFamily="34" charset="0"/>
              </a:defRPr>
            </a:lvl9pPr>
          </a:lstStyle>
          <a:p>
            <a:pPr eaLnBrk="1" hangingPunct="1"/>
            <a:fld id="{A5B69CB4-0BEE-4525-ADA5-6D2247E219F0}" type="slidenum">
              <a:rPr lang="pt-BR" u="none" smtClean="0"/>
              <a:pPr eaLnBrk="1" hangingPunct="1"/>
              <a:t>62</a:t>
            </a:fld>
            <a:endParaRPr lang="pt-BR" u="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pt-BR"/>
              <a:t>Clique para editar o título Mestre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pt-BR"/>
              <a:t>Clique para editar o título Mestre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257300" y="2909102"/>
            <a:ext cx="4800600" cy="299639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633864" y="2909102"/>
            <a:ext cx="4800600" cy="299639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pt-BR"/>
              <a:t>Clique para editar o título Mestre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pt-BR"/>
              <a:t>Clique para editar o título Mestre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1361F-4B5D-415A-8B7A-BF5BD54F36FF}"/>
              </a:ext>
            </a:extLst>
          </p:cNvPr>
          <p:cNvSpPr>
            <a:spLocks noGrp="1"/>
          </p:cNvSpPr>
          <p:nvPr>
            <p:ph type="ctrTitle"/>
          </p:nvPr>
        </p:nvSpPr>
        <p:spPr/>
        <p:txBody>
          <a:bodyPr/>
          <a:lstStyle/>
          <a:p>
            <a:r>
              <a:rPr lang="pt-BR" dirty="0"/>
              <a:t>NEUROCIÊNCIA</a:t>
            </a:r>
            <a:br>
              <a:rPr lang="pt-BR" dirty="0"/>
            </a:br>
            <a:r>
              <a:rPr lang="pt-BR" dirty="0"/>
              <a:t>01</a:t>
            </a:r>
          </a:p>
        </p:txBody>
      </p:sp>
      <p:sp>
        <p:nvSpPr>
          <p:cNvPr id="3" name="Subtítulo 2">
            <a:extLst>
              <a:ext uri="{FF2B5EF4-FFF2-40B4-BE49-F238E27FC236}">
                <a16:creationId xmlns:a16="http://schemas.microsoft.com/office/drawing/2014/main" id="{68D8BD5F-1329-48F1-A4C5-1DAC88B2DBEF}"/>
              </a:ext>
            </a:extLst>
          </p:cNvPr>
          <p:cNvSpPr>
            <a:spLocks noGrp="1"/>
          </p:cNvSpPr>
          <p:nvPr>
            <p:ph type="subTitle" idx="1"/>
          </p:nvPr>
        </p:nvSpPr>
        <p:spPr/>
        <p:txBody>
          <a:bodyPr>
            <a:normAutofit lnSpcReduction="10000"/>
          </a:bodyPr>
          <a:lstStyle/>
          <a:p>
            <a:r>
              <a:rPr lang="pt-BR" dirty="0"/>
              <a:t>PROF. PEDRO CARLOS</a:t>
            </a:r>
          </a:p>
          <a:p>
            <a:r>
              <a:rPr lang="pt-BR" dirty="0"/>
              <a:t>NEUROPSICANALISTA</a:t>
            </a:r>
          </a:p>
        </p:txBody>
      </p:sp>
      <p:pic>
        <p:nvPicPr>
          <p:cNvPr id="5" name="Imagem 4">
            <a:extLst>
              <a:ext uri="{FF2B5EF4-FFF2-40B4-BE49-F238E27FC236}">
                <a16:creationId xmlns:a16="http://schemas.microsoft.com/office/drawing/2014/main" id="{5406B756-A9AC-4C30-8B82-92B1A32773B3}"/>
              </a:ext>
            </a:extLst>
          </p:cNvPr>
          <p:cNvPicPr>
            <a:picLocks noChangeAspect="1"/>
          </p:cNvPicPr>
          <p:nvPr/>
        </p:nvPicPr>
        <p:blipFill>
          <a:blip r:embed="rId2"/>
          <a:stretch>
            <a:fillRect/>
          </a:stretch>
        </p:blipFill>
        <p:spPr>
          <a:xfrm>
            <a:off x="333190" y="4715091"/>
            <a:ext cx="1761424" cy="1685172"/>
          </a:xfrm>
          <a:prstGeom prst="rect">
            <a:avLst/>
          </a:prstGeom>
        </p:spPr>
      </p:pic>
      <p:sp>
        <p:nvSpPr>
          <p:cNvPr id="6" name="CaixaDeTexto 5">
            <a:extLst>
              <a:ext uri="{FF2B5EF4-FFF2-40B4-BE49-F238E27FC236}">
                <a16:creationId xmlns:a16="http://schemas.microsoft.com/office/drawing/2014/main" id="{60BAFE2E-EE13-4D0C-8EF5-547BEC0D753A}"/>
              </a:ext>
            </a:extLst>
          </p:cNvPr>
          <p:cNvSpPr txBox="1"/>
          <p:nvPr/>
        </p:nvSpPr>
        <p:spPr>
          <a:xfrm>
            <a:off x="333190" y="6400263"/>
            <a:ext cx="1761424" cy="461665"/>
          </a:xfrm>
          <a:prstGeom prst="rect">
            <a:avLst/>
          </a:prstGeom>
          <a:noFill/>
        </p:spPr>
        <p:txBody>
          <a:bodyPr wrap="square" rtlCol="0">
            <a:spAutoFit/>
          </a:bodyPr>
          <a:lstStyle/>
          <a:p>
            <a:r>
              <a:rPr lang="pt-BR" sz="2400" b="1" dirty="0">
                <a:solidFill>
                  <a:schemeClr val="bg1"/>
                </a:solidFill>
                <a:effectLst>
                  <a:outerShdw blurRad="38100" dist="38100" dir="2700000" algn="tl">
                    <a:srgbClr val="000000">
                      <a:alpha val="43137"/>
                    </a:srgbClr>
                  </a:outerShdw>
                </a:effectLst>
              </a:rPr>
              <a:t> CETAPES</a:t>
            </a:r>
          </a:p>
        </p:txBody>
      </p:sp>
    </p:spTree>
    <p:extLst>
      <p:ext uri="{BB962C8B-B14F-4D97-AF65-F5344CB8AC3E}">
        <p14:creationId xmlns:p14="http://schemas.microsoft.com/office/powerpoint/2010/main" val="186735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endParaRPr lang="pt-BR"/>
          </a:p>
        </p:txBody>
      </p:sp>
      <p:sp>
        <p:nvSpPr>
          <p:cNvPr id="2051" name="Rectangle 3"/>
          <p:cNvSpPr>
            <a:spLocks noGrp="1" noChangeArrowheads="1"/>
          </p:cNvSpPr>
          <p:nvPr>
            <p:ph type="subTitle" idx="1"/>
          </p:nvPr>
        </p:nvSpPr>
        <p:spPr/>
        <p:txBody>
          <a:bodyPr/>
          <a:lstStyle/>
          <a:p>
            <a:endParaRPr lang="pt-BR"/>
          </a:p>
        </p:txBody>
      </p:sp>
      <p:pic>
        <p:nvPicPr>
          <p:cNvPr id="2052" name="Picture 4" descr="brain-co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84988"/>
          </a:xfrm>
          <a:prstGeom prst="rect">
            <a:avLst/>
          </a:prstGeom>
          <a:noFill/>
          <a:extLst>
            <a:ext uri="{909E8E84-426E-40DD-AFC4-6F175D3DCCD1}">
              <a14:hiddenFill xmlns:a14="http://schemas.microsoft.com/office/drawing/2010/main">
                <a:solidFill>
                  <a:srgbClr val="FFFFFF"/>
                </a:solidFill>
              </a14:hiddenFill>
            </a:ext>
          </a:extLst>
        </p:spPr>
      </p:pic>
      <p:sp>
        <p:nvSpPr>
          <p:cNvPr id="2053" name="WordArt 5"/>
          <p:cNvSpPr>
            <a:spLocks noChangeArrowheads="1" noChangeShapeType="1" noTextEdit="1"/>
          </p:cNvSpPr>
          <p:nvPr/>
        </p:nvSpPr>
        <p:spPr bwMode="auto">
          <a:xfrm>
            <a:off x="1847850" y="5949951"/>
            <a:ext cx="8496300" cy="847725"/>
          </a:xfrm>
          <a:prstGeom prst="rect">
            <a:avLst/>
          </a:prstGeom>
        </p:spPr>
        <p:txBody>
          <a:bodyPr wrap="none" fromWordArt="1">
            <a:prstTxWarp prst="textPlain">
              <a:avLst>
                <a:gd name="adj" fmla="val 50000"/>
              </a:avLst>
            </a:prstTxWarp>
          </a:bodyPr>
          <a:lstStyle/>
          <a:p>
            <a:pPr algn="ctr"/>
            <a:r>
              <a:rPr lang="pt-BR"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Bauhaus 93"/>
              </a:rPr>
              <a:t>Por Dentro do Cérebro</a:t>
            </a:r>
          </a:p>
        </p:txBody>
      </p:sp>
    </p:spTree>
  </p:cSld>
  <p:clrMapOvr>
    <a:masterClrMapping/>
  </p:clrMapOvr>
  <p:transition spd="slow">
    <p:wedge/>
    <p:sndAc>
      <p:stSnd>
        <p:snd r:embed="rId2" name="04 - BWV 1030 in b- IV. Allegro.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F055E-65C4-45CB-99B7-605EB0330546}"/>
              </a:ext>
            </a:extLst>
          </p:cNvPr>
          <p:cNvSpPr>
            <a:spLocks noGrp="1"/>
          </p:cNvSpPr>
          <p:nvPr>
            <p:ph type="title"/>
          </p:nvPr>
        </p:nvSpPr>
        <p:spPr/>
        <p:txBody>
          <a:bodyPr/>
          <a:lstStyle/>
          <a:p>
            <a:pPr algn="ctr"/>
            <a:r>
              <a:rPr lang="pt-BR" dirty="0"/>
              <a:t>PANORÂMICA DO CÉREBRO</a:t>
            </a:r>
          </a:p>
        </p:txBody>
      </p:sp>
      <p:sp>
        <p:nvSpPr>
          <p:cNvPr id="3" name="Espaço Reservado para Conteúdo 2">
            <a:extLst>
              <a:ext uri="{FF2B5EF4-FFF2-40B4-BE49-F238E27FC236}">
                <a16:creationId xmlns:a16="http://schemas.microsoft.com/office/drawing/2014/main" id="{168B1647-AD26-404F-BE9D-30E650ABBD0D}"/>
              </a:ext>
            </a:extLst>
          </p:cNvPr>
          <p:cNvSpPr>
            <a:spLocks noGrp="1"/>
          </p:cNvSpPr>
          <p:nvPr>
            <p:ph idx="1"/>
          </p:nvPr>
        </p:nvSpPr>
        <p:spPr>
          <a:xfrm>
            <a:off x="762000" y="1286541"/>
            <a:ext cx="10668000" cy="4593052"/>
          </a:xfrm>
        </p:spPr>
        <p:txBody>
          <a:bodyPr>
            <a:normAutofit/>
          </a:bodyPr>
          <a:lstStyle/>
          <a:p>
            <a:r>
              <a:rPr lang="pt-PT" sz="3200" dirty="0"/>
              <a:t>Trata-se de uma massa nervosa que se encontra protegida por uma estrutura óssea -  a caixa craniana. </a:t>
            </a:r>
          </a:p>
          <a:p>
            <a:r>
              <a:rPr lang="pt-PT" sz="3200" dirty="0"/>
              <a:t>O córtex cerebral ocupa toda a superfície externa do cérebro (cerca de 90% da totalidade cerebral).  </a:t>
            </a:r>
          </a:p>
          <a:p>
            <a:r>
              <a:rPr lang="pt-PT" sz="3200" dirty="0"/>
              <a:t>É a estrutura nervosa que assegura a superioridade humana (processar informações e atribuir significados às situações e aos acontecimentos do mundo).</a:t>
            </a:r>
          </a:p>
          <a:p>
            <a:endParaRPr lang="pt-BR" dirty="0"/>
          </a:p>
        </p:txBody>
      </p:sp>
    </p:spTree>
    <p:extLst>
      <p:ext uri="{BB962C8B-B14F-4D97-AF65-F5344CB8AC3E}">
        <p14:creationId xmlns:p14="http://schemas.microsoft.com/office/powerpoint/2010/main" val="3617291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6">
            <a:extLst>
              <a:ext uri="{FF2B5EF4-FFF2-40B4-BE49-F238E27FC236}">
                <a16:creationId xmlns:a16="http://schemas.microsoft.com/office/drawing/2014/main" id="{7D87867E-DD14-474C-A588-BE44986CD4A1}"/>
              </a:ext>
            </a:extLst>
          </p:cNvPr>
          <p:cNvSpPr/>
          <p:nvPr/>
        </p:nvSpPr>
        <p:spPr>
          <a:xfrm>
            <a:off x="1031068" y="648693"/>
            <a:ext cx="4923165" cy="6039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PT" sz="3200" dirty="0">
                <a:solidFill>
                  <a:prstClr val="black"/>
                </a:solidFill>
              </a:rPr>
              <a:t>O córtex, enquanto camada que cobre a superfície do cérebro (dando-lhe um aspecto rugoso, cheio de sulcos ou circunfusões – desenrugado, o córtex atingirá uma área de aproximadamente dois metros quadrados), reveste os dois hemisférios cerebrais</a:t>
            </a:r>
            <a:endParaRPr lang="pt-PT" sz="3200" dirty="0"/>
          </a:p>
        </p:txBody>
      </p:sp>
      <p:pic>
        <p:nvPicPr>
          <p:cNvPr id="6" name="Imagem 5">
            <a:extLst>
              <a:ext uri="{FF2B5EF4-FFF2-40B4-BE49-F238E27FC236}">
                <a16:creationId xmlns:a16="http://schemas.microsoft.com/office/drawing/2014/main" id="{960F4531-082D-409F-BC16-08018AFA211B}"/>
              </a:ext>
            </a:extLst>
          </p:cNvPr>
          <p:cNvPicPr>
            <a:picLocks noChangeAspect="1"/>
          </p:cNvPicPr>
          <p:nvPr/>
        </p:nvPicPr>
        <p:blipFill>
          <a:blip r:embed="rId2"/>
          <a:stretch>
            <a:fillRect/>
          </a:stretch>
        </p:blipFill>
        <p:spPr>
          <a:xfrm>
            <a:off x="6237769" y="648693"/>
            <a:ext cx="5639053" cy="3625702"/>
          </a:xfrm>
          <a:prstGeom prst="rect">
            <a:avLst/>
          </a:prstGeom>
        </p:spPr>
      </p:pic>
      <p:sp>
        <p:nvSpPr>
          <p:cNvPr id="7" name="CaixaDeTexto 6">
            <a:extLst>
              <a:ext uri="{FF2B5EF4-FFF2-40B4-BE49-F238E27FC236}">
                <a16:creationId xmlns:a16="http://schemas.microsoft.com/office/drawing/2014/main" id="{9DB5EC6D-CF0A-4E17-86ED-FEF3DB82FAB5}"/>
              </a:ext>
            </a:extLst>
          </p:cNvPr>
          <p:cNvSpPr txBox="1"/>
          <p:nvPr/>
        </p:nvSpPr>
        <p:spPr>
          <a:xfrm>
            <a:off x="6237769" y="4455042"/>
            <a:ext cx="5639053" cy="2308324"/>
          </a:xfrm>
          <a:prstGeom prst="rect">
            <a:avLst/>
          </a:prstGeom>
          <a:noFill/>
        </p:spPr>
        <p:txBody>
          <a:bodyPr wrap="square" rtlCol="0">
            <a:spAutoFit/>
          </a:bodyPr>
          <a:lstStyle/>
          <a:p>
            <a:r>
              <a:rPr lang="pt-BR" sz="2400" dirty="0"/>
              <a:t>O córtex cerebral é dividido em 4 áreas chamadas de </a:t>
            </a:r>
            <a:r>
              <a:rPr lang="pt-BR" sz="2400" dirty="0" err="1"/>
              <a:t>Lóbos</a:t>
            </a:r>
            <a:r>
              <a:rPr lang="pt-BR" sz="2400" dirty="0"/>
              <a:t>:</a:t>
            </a:r>
          </a:p>
          <a:p>
            <a:pPr marL="285750" indent="-285750">
              <a:buFont typeface="Arial" panose="020B0604020202020204" pitchFamily="34" charset="0"/>
              <a:buChar char="•"/>
            </a:pPr>
            <a:r>
              <a:rPr lang="pt-BR" sz="2400" dirty="0" err="1"/>
              <a:t>Lóbo</a:t>
            </a:r>
            <a:r>
              <a:rPr lang="pt-BR" sz="2400" dirty="0"/>
              <a:t> Frontal</a:t>
            </a:r>
          </a:p>
          <a:p>
            <a:pPr marL="285750" indent="-285750">
              <a:buFont typeface="Arial" panose="020B0604020202020204" pitchFamily="34" charset="0"/>
              <a:buChar char="•"/>
            </a:pPr>
            <a:r>
              <a:rPr lang="pt-BR" sz="2400" dirty="0" err="1"/>
              <a:t>Lóbo</a:t>
            </a:r>
            <a:r>
              <a:rPr lang="pt-BR" sz="2400" dirty="0"/>
              <a:t> Parietal</a:t>
            </a:r>
          </a:p>
          <a:p>
            <a:pPr marL="285750" indent="-285750">
              <a:buFont typeface="Arial" panose="020B0604020202020204" pitchFamily="34" charset="0"/>
              <a:buChar char="•"/>
            </a:pPr>
            <a:r>
              <a:rPr lang="pt-BR" sz="2400" dirty="0" err="1"/>
              <a:t>Lóbo</a:t>
            </a:r>
            <a:r>
              <a:rPr lang="pt-BR" sz="2400" dirty="0"/>
              <a:t> Temporal</a:t>
            </a:r>
          </a:p>
          <a:p>
            <a:pPr marL="285750" indent="-285750">
              <a:buFont typeface="Arial" panose="020B0604020202020204" pitchFamily="34" charset="0"/>
              <a:buChar char="•"/>
            </a:pPr>
            <a:r>
              <a:rPr lang="pt-BR" sz="2400" dirty="0" err="1"/>
              <a:t>Lóbo</a:t>
            </a:r>
            <a:r>
              <a:rPr lang="pt-BR" sz="2400" dirty="0"/>
              <a:t> </a:t>
            </a:r>
            <a:r>
              <a:rPr lang="pt-BR" sz="2400" dirty="0" err="1"/>
              <a:t>Occiptal</a:t>
            </a:r>
            <a:endParaRPr lang="pt-BR" sz="2400" dirty="0"/>
          </a:p>
        </p:txBody>
      </p:sp>
    </p:spTree>
    <p:extLst>
      <p:ext uri="{BB962C8B-B14F-4D97-AF65-F5344CB8AC3E}">
        <p14:creationId xmlns:p14="http://schemas.microsoft.com/office/powerpoint/2010/main" val="254824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5EC3DD-4423-45F9-9ECF-4ADEDA40AB8C}"/>
              </a:ext>
            </a:extLst>
          </p:cNvPr>
          <p:cNvSpPr>
            <a:spLocks noGrp="1"/>
          </p:cNvSpPr>
          <p:nvPr>
            <p:ph type="title"/>
          </p:nvPr>
        </p:nvSpPr>
        <p:spPr>
          <a:xfrm>
            <a:off x="1251678" y="171400"/>
            <a:ext cx="10178322" cy="1492132"/>
          </a:xfrm>
        </p:spPr>
        <p:txBody>
          <a:bodyPr/>
          <a:lstStyle/>
          <a:p>
            <a:pPr algn="ctr"/>
            <a:r>
              <a:rPr lang="pt-BR" dirty="0"/>
              <a:t>Hemisférios cerebrais</a:t>
            </a:r>
          </a:p>
        </p:txBody>
      </p:sp>
      <p:pic>
        <p:nvPicPr>
          <p:cNvPr id="4" name="Imagem 3">
            <a:extLst>
              <a:ext uri="{FF2B5EF4-FFF2-40B4-BE49-F238E27FC236}">
                <a16:creationId xmlns:a16="http://schemas.microsoft.com/office/drawing/2014/main" id="{418A4ABD-07FC-4F7C-B5D2-1548F7CE7E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4953" y="1084521"/>
            <a:ext cx="4891558" cy="5773479"/>
          </a:xfrm>
          <a:prstGeom prst="rect">
            <a:avLst/>
          </a:prstGeom>
        </p:spPr>
      </p:pic>
      <p:sp>
        <p:nvSpPr>
          <p:cNvPr id="5" name="CaixaDeTexto 4">
            <a:extLst>
              <a:ext uri="{FF2B5EF4-FFF2-40B4-BE49-F238E27FC236}">
                <a16:creationId xmlns:a16="http://schemas.microsoft.com/office/drawing/2014/main" id="{66011348-E74A-4F1D-BB2B-D4687ED38CB6}"/>
              </a:ext>
            </a:extLst>
          </p:cNvPr>
          <p:cNvSpPr txBox="1"/>
          <p:nvPr/>
        </p:nvSpPr>
        <p:spPr>
          <a:xfrm>
            <a:off x="925033" y="3094074"/>
            <a:ext cx="2562446" cy="954107"/>
          </a:xfrm>
          <a:prstGeom prst="rect">
            <a:avLst/>
          </a:prstGeom>
          <a:noFill/>
        </p:spPr>
        <p:txBody>
          <a:bodyPr wrap="square" rtlCol="0">
            <a:spAutoFit/>
          </a:bodyPr>
          <a:lstStyle/>
          <a:p>
            <a:r>
              <a:rPr lang="pt-BR" sz="2800" b="1" dirty="0"/>
              <a:t>HEMISFÉRIO ESQUERDO</a:t>
            </a:r>
          </a:p>
        </p:txBody>
      </p:sp>
      <p:sp>
        <p:nvSpPr>
          <p:cNvPr id="6" name="CaixaDeTexto 5">
            <a:extLst>
              <a:ext uri="{FF2B5EF4-FFF2-40B4-BE49-F238E27FC236}">
                <a16:creationId xmlns:a16="http://schemas.microsoft.com/office/drawing/2014/main" id="{38B04F79-C352-4476-90E1-AC70A9FBBD37}"/>
              </a:ext>
            </a:extLst>
          </p:cNvPr>
          <p:cNvSpPr txBox="1"/>
          <p:nvPr/>
        </p:nvSpPr>
        <p:spPr>
          <a:xfrm>
            <a:off x="9062485" y="3094073"/>
            <a:ext cx="2562446" cy="954107"/>
          </a:xfrm>
          <a:prstGeom prst="rect">
            <a:avLst/>
          </a:prstGeom>
          <a:noFill/>
        </p:spPr>
        <p:txBody>
          <a:bodyPr wrap="square" rtlCol="0">
            <a:spAutoFit/>
          </a:bodyPr>
          <a:lstStyle/>
          <a:p>
            <a:r>
              <a:rPr lang="pt-BR" sz="2800" b="1" dirty="0"/>
              <a:t>HEMISFÉRIO DIREITO</a:t>
            </a:r>
          </a:p>
        </p:txBody>
      </p:sp>
    </p:spTree>
    <p:extLst>
      <p:ext uri="{BB962C8B-B14F-4D97-AF65-F5344CB8AC3E}">
        <p14:creationId xmlns:p14="http://schemas.microsoft.com/office/powerpoint/2010/main" val="2214636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241046" y="169118"/>
            <a:ext cx="10178322" cy="1492132"/>
          </a:xfrm>
        </p:spPr>
        <p:txBody>
          <a:bodyPr>
            <a:normAutofit/>
          </a:bodyPr>
          <a:lstStyle/>
          <a:p>
            <a:pPr algn="ctr"/>
            <a:r>
              <a:rPr lang="pt-PT" sz="4400" b="1" spc="40" dirty="0">
                <a:ln w="13335" cmpd="sng">
                  <a:solidFill>
                    <a:srgbClr val="759AA5">
                      <a:lumMod val="50000"/>
                    </a:srgbClr>
                  </a:solidFill>
                  <a:prstDash val="solid"/>
                </a:ln>
                <a:solidFill>
                  <a:schemeClr val="accent5">
                    <a:lumMod val="50000"/>
                  </a:schemeClr>
                </a:solidFill>
                <a:latin typeface="Calibri" panose="020F0502020204030204" pitchFamily="34" charset="0"/>
              </a:rPr>
              <a:t>Hemisférios cerebrais</a:t>
            </a:r>
            <a:endParaRPr lang="pt-PT" sz="4400" b="1" dirty="0">
              <a:solidFill>
                <a:schemeClr val="accent5">
                  <a:lumMod val="50000"/>
                </a:schemeClr>
              </a:solidFill>
            </a:endParaRPr>
          </a:p>
        </p:txBody>
      </p:sp>
      <p:sp>
        <p:nvSpPr>
          <p:cNvPr id="5" name="Marcador de Posição de Conteúdo 4"/>
          <p:cNvSpPr>
            <a:spLocks noGrp="1"/>
          </p:cNvSpPr>
          <p:nvPr>
            <p:ph sz="half" idx="1"/>
          </p:nvPr>
        </p:nvSpPr>
        <p:spPr>
          <a:xfrm>
            <a:off x="1289436" y="1063278"/>
            <a:ext cx="4466274" cy="4525963"/>
          </a:xfrm>
        </p:spPr>
        <p:txBody>
          <a:bodyPr>
            <a:normAutofit/>
          </a:bodyPr>
          <a:lstStyle/>
          <a:p>
            <a:pPr marL="0" indent="0" algn="ctr">
              <a:buClr>
                <a:srgbClr val="759AA5">
                  <a:lumMod val="60000"/>
                  <a:lumOff val="40000"/>
                </a:srgbClr>
              </a:buClr>
              <a:buNone/>
            </a:pPr>
            <a:r>
              <a:rPr lang="pt-PT" sz="2400" b="1" dirty="0">
                <a:solidFill>
                  <a:srgbClr val="FF0000"/>
                </a:solidFill>
              </a:rPr>
              <a:t>Hemisfério esquerdo</a:t>
            </a:r>
          </a:p>
          <a:p>
            <a:pPr lvl="0">
              <a:buClr>
                <a:srgbClr val="759AA5">
                  <a:lumMod val="60000"/>
                  <a:lumOff val="40000"/>
                </a:srgbClr>
              </a:buClr>
            </a:pPr>
            <a:r>
              <a:rPr lang="pt-PT" sz="2400" dirty="0"/>
              <a:t>Especializado em:</a:t>
            </a:r>
          </a:p>
          <a:p>
            <a:pPr lvl="0">
              <a:buClr>
                <a:srgbClr val="759AA5">
                  <a:lumMod val="60000"/>
                  <a:lumOff val="40000"/>
                </a:srgbClr>
              </a:buClr>
            </a:pPr>
            <a:r>
              <a:rPr lang="pt-PT" sz="2400" dirty="0"/>
              <a:t>-  </a:t>
            </a:r>
            <a:r>
              <a:rPr lang="pt-PT" sz="2400" b="1" dirty="0"/>
              <a:t>simbologia</a:t>
            </a:r>
            <a:r>
              <a:rPr lang="pt-PT" sz="2400" dirty="0"/>
              <a:t> </a:t>
            </a:r>
          </a:p>
          <a:p>
            <a:pPr lvl="0">
              <a:buClr>
                <a:srgbClr val="759AA5">
                  <a:lumMod val="60000"/>
                  <a:lumOff val="40000"/>
                </a:srgbClr>
              </a:buClr>
            </a:pPr>
            <a:r>
              <a:rPr lang="pt-PT" sz="2400" dirty="0"/>
              <a:t>-  </a:t>
            </a:r>
            <a:r>
              <a:rPr lang="pt-PT" sz="2400" b="1" dirty="0"/>
              <a:t>lógica</a:t>
            </a:r>
            <a:r>
              <a:rPr lang="pt-PT" sz="2400" dirty="0"/>
              <a:t> </a:t>
            </a:r>
          </a:p>
          <a:p>
            <a:pPr lvl="0">
              <a:buClr>
                <a:srgbClr val="759AA5">
                  <a:lumMod val="60000"/>
                  <a:lumOff val="40000"/>
                </a:srgbClr>
              </a:buClr>
            </a:pPr>
            <a:r>
              <a:rPr lang="pt-PT" sz="2400" dirty="0"/>
              <a:t>Ocupa-se do pensamento mais </a:t>
            </a:r>
            <a:r>
              <a:rPr lang="pt-PT" sz="2400" b="1" dirty="0"/>
              <a:t>analítico</a:t>
            </a:r>
            <a:r>
              <a:rPr lang="pt-PT" sz="2400" dirty="0"/>
              <a:t>, </a:t>
            </a:r>
            <a:r>
              <a:rPr lang="pt-PT" sz="2400" b="1" dirty="0"/>
              <a:t>linear</a:t>
            </a:r>
            <a:r>
              <a:rPr lang="pt-PT" sz="2400" dirty="0"/>
              <a:t> e </a:t>
            </a:r>
            <a:r>
              <a:rPr lang="pt-PT" sz="2400" b="1" dirty="0"/>
              <a:t>verbal</a:t>
            </a:r>
            <a:r>
              <a:rPr lang="pt-PT" sz="2400" dirty="0"/>
              <a:t>.</a:t>
            </a:r>
          </a:p>
          <a:p>
            <a:pPr lvl="0">
              <a:buClr>
                <a:srgbClr val="759AA5">
                  <a:lumMod val="60000"/>
                  <a:lumOff val="40000"/>
                </a:srgbClr>
              </a:buClr>
            </a:pPr>
            <a:endParaRPr lang="pt-PT" sz="2600" dirty="0">
              <a:solidFill>
                <a:srgbClr val="DFE6D0"/>
              </a:solidFill>
            </a:endParaRPr>
          </a:p>
          <a:p>
            <a:pPr lvl="0">
              <a:buClr>
                <a:srgbClr val="759AA5">
                  <a:lumMod val="60000"/>
                  <a:lumOff val="40000"/>
                </a:srgbClr>
              </a:buClr>
            </a:pPr>
            <a:endParaRPr lang="pt-PT" sz="2900" dirty="0">
              <a:solidFill>
                <a:srgbClr val="DFE6D0"/>
              </a:solidFill>
            </a:endParaRPr>
          </a:p>
          <a:p>
            <a:pPr lvl="0">
              <a:buClr>
                <a:srgbClr val="759AA5">
                  <a:lumMod val="60000"/>
                  <a:lumOff val="40000"/>
                </a:srgbClr>
              </a:buClr>
            </a:pPr>
            <a:endParaRPr lang="pt-PT" sz="2900" dirty="0">
              <a:solidFill>
                <a:srgbClr val="DFE6D0"/>
              </a:solidFill>
            </a:endParaRPr>
          </a:p>
          <a:p>
            <a:pPr lvl="0">
              <a:buClr>
                <a:srgbClr val="759AA5">
                  <a:lumMod val="60000"/>
                  <a:lumOff val="40000"/>
                </a:srgbClr>
              </a:buClr>
            </a:pPr>
            <a:endParaRPr lang="pt-PT" sz="2900" dirty="0">
              <a:solidFill>
                <a:srgbClr val="DFE6D0"/>
              </a:solidFill>
            </a:endParaRPr>
          </a:p>
          <a:p>
            <a:pPr lvl="0">
              <a:buClr>
                <a:srgbClr val="759AA5">
                  <a:lumMod val="60000"/>
                  <a:lumOff val="40000"/>
                </a:srgbClr>
              </a:buClr>
            </a:pPr>
            <a:endParaRPr lang="pt-PT" sz="2900" dirty="0">
              <a:solidFill>
                <a:srgbClr val="DFE6D0"/>
              </a:solidFill>
            </a:endParaRPr>
          </a:p>
          <a:p>
            <a:pPr lvl="0">
              <a:buClr>
                <a:srgbClr val="759AA5">
                  <a:lumMod val="60000"/>
                  <a:lumOff val="40000"/>
                </a:srgbClr>
              </a:buClr>
            </a:pPr>
            <a:endParaRPr lang="pt-PT" sz="2900" dirty="0">
              <a:solidFill>
                <a:srgbClr val="DFE6D0"/>
              </a:solidFill>
            </a:endParaRPr>
          </a:p>
          <a:p>
            <a:endParaRPr lang="pt-PT" dirty="0"/>
          </a:p>
        </p:txBody>
      </p:sp>
      <p:sp>
        <p:nvSpPr>
          <p:cNvPr id="6" name="Marcador de Posição de Conteúdo 5"/>
          <p:cNvSpPr>
            <a:spLocks noGrp="1"/>
          </p:cNvSpPr>
          <p:nvPr>
            <p:ph sz="half" idx="2"/>
          </p:nvPr>
        </p:nvSpPr>
        <p:spPr>
          <a:xfrm>
            <a:off x="6931779" y="1063279"/>
            <a:ext cx="4179243" cy="5062886"/>
          </a:xfrm>
        </p:spPr>
        <p:txBody>
          <a:bodyPr>
            <a:normAutofit/>
          </a:bodyPr>
          <a:lstStyle/>
          <a:p>
            <a:pPr marL="0" indent="0" algn="ctr">
              <a:buClr>
                <a:srgbClr val="759AA5">
                  <a:lumMod val="60000"/>
                  <a:lumOff val="40000"/>
                </a:srgbClr>
              </a:buClr>
              <a:buNone/>
            </a:pPr>
            <a:r>
              <a:rPr lang="pt-PT" sz="2400" b="1" dirty="0"/>
              <a:t> </a:t>
            </a:r>
            <a:r>
              <a:rPr lang="pt-PT" sz="2400" b="1" dirty="0">
                <a:solidFill>
                  <a:srgbClr val="002060"/>
                </a:solidFill>
              </a:rPr>
              <a:t>Hemisfério direito</a:t>
            </a:r>
          </a:p>
          <a:p>
            <a:pPr lvl="0">
              <a:buClr>
                <a:srgbClr val="759AA5">
                  <a:lumMod val="60000"/>
                  <a:lumOff val="40000"/>
                </a:srgbClr>
              </a:buClr>
            </a:pPr>
            <a:r>
              <a:rPr lang="pt-PT" sz="2400" dirty="0"/>
              <a:t>Responsável pela:</a:t>
            </a:r>
          </a:p>
          <a:p>
            <a:pPr lvl="0">
              <a:buClr>
                <a:srgbClr val="759AA5">
                  <a:lumMod val="60000"/>
                  <a:lumOff val="40000"/>
                </a:srgbClr>
              </a:buClr>
            </a:pPr>
            <a:r>
              <a:rPr lang="pt-PT" sz="2400" dirty="0"/>
              <a:t>- </a:t>
            </a:r>
            <a:r>
              <a:rPr lang="pt-PT" sz="2400" b="1" dirty="0"/>
              <a:t>organização das percepções espaciais</a:t>
            </a:r>
            <a:r>
              <a:rPr lang="pt-PT" sz="2400" dirty="0"/>
              <a:t> </a:t>
            </a:r>
          </a:p>
          <a:p>
            <a:pPr lvl="0">
              <a:buClr>
                <a:srgbClr val="759AA5">
                  <a:lumMod val="60000"/>
                  <a:lumOff val="40000"/>
                </a:srgbClr>
              </a:buClr>
            </a:pPr>
            <a:r>
              <a:rPr lang="pt-PT" sz="2400" dirty="0"/>
              <a:t>Encarrega-se do pensamento mais </a:t>
            </a:r>
            <a:r>
              <a:rPr lang="pt-PT" sz="2400" b="1" dirty="0"/>
              <a:t>sintético</a:t>
            </a:r>
            <a:r>
              <a:rPr lang="pt-PT" sz="2400" dirty="0"/>
              <a:t>, </a:t>
            </a:r>
            <a:r>
              <a:rPr lang="pt-PT" sz="2400" b="1" dirty="0"/>
              <a:t>holístico</a:t>
            </a:r>
            <a:r>
              <a:rPr lang="pt-PT" sz="2400" dirty="0"/>
              <a:t> e </a:t>
            </a:r>
            <a:r>
              <a:rPr lang="pt-PT" sz="2400" b="1" dirty="0"/>
              <a:t>imagístico.</a:t>
            </a:r>
            <a:endParaRPr lang="pt-PT" sz="2400" dirty="0"/>
          </a:p>
          <a:p>
            <a:pPr lvl="0">
              <a:buClr>
                <a:srgbClr val="759AA5">
                  <a:lumMod val="60000"/>
                  <a:lumOff val="40000"/>
                </a:srgbClr>
              </a:buClr>
            </a:pPr>
            <a:endParaRPr lang="pt-PT" sz="2400" dirty="0"/>
          </a:p>
          <a:p>
            <a:pPr lvl="0">
              <a:buClr>
                <a:srgbClr val="759AA5">
                  <a:lumMod val="60000"/>
                  <a:lumOff val="40000"/>
                </a:srgbClr>
              </a:buClr>
            </a:pPr>
            <a:endParaRPr lang="pt-PT" sz="2400" dirty="0">
              <a:solidFill>
                <a:srgbClr val="DFE6D0"/>
              </a:solidFill>
            </a:endParaRPr>
          </a:p>
        </p:txBody>
      </p:sp>
      <p:sp>
        <p:nvSpPr>
          <p:cNvPr id="7" name="Rectângulo arredondado 6"/>
          <p:cNvSpPr/>
          <p:nvPr/>
        </p:nvSpPr>
        <p:spPr>
          <a:xfrm>
            <a:off x="1697360" y="4365104"/>
            <a:ext cx="4038600" cy="2160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indent="-274320">
              <a:spcBef>
                <a:spcPct val="20000"/>
              </a:spcBef>
              <a:buClr>
                <a:srgbClr val="759AA5">
                  <a:lumMod val="60000"/>
                  <a:lumOff val="40000"/>
                </a:srgbClr>
              </a:buClr>
              <a:buFont typeface="Arial" pitchFamily="34" charset="0"/>
              <a:buChar char="•"/>
            </a:pPr>
            <a:r>
              <a:rPr lang="pt-PT" sz="2000" b="1" dirty="0">
                <a:solidFill>
                  <a:schemeClr val="tx1"/>
                </a:solidFill>
              </a:rPr>
              <a:t>Acidentes, tromboses e tumores provocam distúrbios na leitura, na escrita, na fala, no raciocínio aritmético e, em geral, na capacidade de compreender.</a:t>
            </a:r>
          </a:p>
        </p:txBody>
      </p:sp>
      <p:sp>
        <p:nvSpPr>
          <p:cNvPr id="8" name="Rectângulo arredondado 7"/>
          <p:cNvSpPr/>
          <p:nvPr/>
        </p:nvSpPr>
        <p:spPr>
          <a:xfrm>
            <a:off x="6096000" y="4365104"/>
            <a:ext cx="5642344" cy="2160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indent="-274320">
              <a:spcBef>
                <a:spcPct val="20000"/>
              </a:spcBef>
              <a:buClr>
                <a:srgbClr val="759AA5">
                  <a:lumMod val="60000"/>
                  <a:lumOff val="40000"/>
                </a:srgbClr>
              </a:buClr>
              <a:buFont typeface="Arial" pitchFamily="34" charset="0"/>
              <a:buChar char="•"/>
            </a:pPr>
            <a:r>
              <a:rPr lang="pt-PT" sz="2000" b="1" dirty="0">
                <a:solidFill>
                  <a:schemeClr val="tx1"/>
                </a:solidFill>
              </a:rPr>
              <a:t>As lesões não têm efeitos tão dramáticos como as ocorridas no hemisfério esquerdo. Daí que, até cerca de 1960, o hemisfério esquerdo fosse considerado como “dominante” e o direito como “menor”. </a:t>
            </a:r>
          </a:p>
        </p:txBody>
      </p:sp>
    </p:spTree>
    <p:extLst>
      <p:ext uri="{BB962C8B-B14F-4D97-AF65-F5344CB8AC3E}">
        <p14:creationId xmlns:p14="http://schemas.microsoft.com/office/powerpoint/2010/main" val="307222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105787" y="-1"/>
            <a:ext cx="4630174" cy="6838949"/>
          </a:xfrm>
        </p:spPr>
        <p:style>
          <a:lnRef idx="2">
            <a:schemeClr val="dk1"/>
          </a:lnRef>
          <a:fillRef idx="1">
            <a:schemeClr val="lt1"/>
          </a:fillRef>
          <a:effectRef idx="0">
            <a:schemeClr val="dk1"/>
          </a:effectRef>
          <a:fontRef idx="minor">
            <a:schemeClr val="dk1"/>
          </a:fontRef>
        </p:style>
        <p:txBody>
          <a:bodyPr>
            <a:normAutofit/>
          </a:bodyPr>
          <a:lstStyle/>
          <a:p>
            <a:pPr eaLnBrk="0"/>
            <a:endParaRPr lang="pt-PT" dirty="0"/>
          </a:p>
          <a:p>
            <a:pPr eaLnBrk="0"/>
            <a:r>
              <a:rPr lang="pt-PT" sz="2400" dirty="0"/>
              <a:t>O córtex que cobre cada hemisfério apresenta quatro regiões (lobos cerebrais), separados por fendas:</a:t>
            </a:r>
          </a:p>
          <a:p>
            <a:pPr marL="0" indent="0" eaLnBrk="0">
              <a:buNone/>
            </a:pPr>
            <a:r>
              <a:rPr lang="pt-PT" sz="2400" dirty="0"/>
              <a:t> </a:t>
            </a:r>
          </a:p>
          <a:p>
            <a:pPr lvl="0" eaLnBrk="0"/>
            <a:r>
              <a:rPr lang="pt-PT" sz="2400" dirty="0"/>
              <a:t>O </a:t>
            </a:r>
            <a:r>
              <a:rPr lang="pt-PT" sz="2400" b="1" dirty="0"/>
              <a:t>lobo occipital</a:t>
            </a:r>
            <a:r>
              <a:rPr lang="pt-PT" sz="2400" dirty="0"/>
              <a:t>, responsável pela </a:t>
            </a:r>
            <a:r>
              <a:rPr lang="pt-PT" sz="2400" b="1" dirty="0"/>
              <a:t>visão</a:t>
            </a:r>
            <a:r>
              <a:rPr lang="pt-PT" sz="2400" dirty="0"/>
              <a:t>.</a:t>
            </a:r>
          </a:p>
          <a:p>
            <a:pPr lvl="0" eaLnBrk="0"/>
            <a:r>
              <a:rPr lang="pt-PT" sz="2400" dirty="0"/>
              <a:t>O </a:t>
            </a:r>
            <a:r>
              <a:rPr lang="pt-PT" sz="2400" b="1" dirty="0"/>
              <a:t>lobo temporal</a:t>
            </a:r>
            <a:r>
              <a:rPr lang="pt-PT" sz="2400" dirty="0"/>
              <a:t>, responsável pela </a:t>
            </a:r>
            <a:r>
              <a:rPr lang="pt-PT" sz="2400" b="1" dirty="0"/>
              <a:t>audição</a:t>
            </a:r>
            <a:r>
              <a:rPr lang="pt-PT" sz="2400" dirty="0"/>
              <a:t>.</a:t>
            </a:r>
          </a:p>
          <a:p>
            <a:pPr lvl="0" eaLnBrk="0"/>
            <a:r>
              <a:rPr lang="pt-PT" sz="2400" dirty="0"/>
              <a:t>O </a:t>
            </a:r>
            <a:r>
              <a:rPr lang="pt-PT" sz="2400" b="1" dirty="0"/>
              <a:t>lobo parietal</a:t>
            </a:r>
            <a:r>
              <a:rPr lang="pt-PT" sz="2400" dirty="0"/>
              <a:t>, responsável pelas </a:t>
            </a:r>
            <a:r>
              <a:rPr lang="pt-PT" sz="2400" b="1" dirty="0"/>
              <a:t>sensações do corpo</a:t>
            </a:r>
            <a:r>
              <a:rPr lang="pt-PT" sz="2400" dirty="0"/>
              <a:t>.</a:t>
            </a:r>
          </a:p>
          <a:p>
            <a:pPr lvl="0" eaLnBrk="0"/>
            <a:r>
              <a:rPr lang="pt-PT" sz="2400" dirty="0"/>
              <a:t>O </a:t>
            </a:r>
            <a:r>
              <a:rPr lang="pt-PT" sz="2400" b="1" dirty="0"/>
              <a:t>lobo frontal</a:t>
            </a:r>
            <a:r>
              <a:rPr lang="pt-PT" sz="2400" dirty="0"/>
              <a:t> responsável pelos </a:t>
            </a:r>
            <a:r>
              <a:rPr lang="pt-PT" sz="2400" b="1" dirty="0"/>
              <a:t>movimentos</a:t>
            </a:r>
            <a:r>
              <a:rPr lang="pt-PT" sz="2400" dirty="0"/>
              <a:t>. </a:t>
            </a:r>
          </a:p>
          <a:p>
            <a:pPr lvl="2"/>
            <a:endParaRPr lang="pt-PT"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1876" y="-1"/>
            <a:ext cx="5013556" cy="37031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CaixaDeTexto 8"/>
          <p:cNvSpPr txBox="1"/>
          <p:nvPr/>
        </p:nvSpPr>
        <p:spPr>
          <a:xfrm>
            <a:off x="9408368" y="116632"/>
            <a:ext cx="1152128" cy="369332"/>
          </a:xfrm>
          <a:prstGeom prst="rect">
            <a:avLst/>
          </a:prstGeom>
          <a:noFill/>
        </p:spPr>
        <p:txBody>
          <a:bodyPr wrap="square" rtlCol="0">
            <a:spAutoFit/>
          </a:bodyPr>
          <a:lstStyle/>
          <a:p>
            <a:pPr algn="r"/>
            <a:r>
              <a:rPr lang="pt-PT" dirty="0">
                <a:solidFill>
                  <a:schemeClr val="bg1"/>
                </a:solidFill>
              </a:rPr>
              <a:t>12</a:t>
            </a:r>
          </a:p>
        </p:txBody>
      </p:sp>
      <p:pic>
        <p:nvPicPr>
          <p:cNvPr id="1026" name="Picture 2" descr="Imagem relacionada">
            <a:extLst>
              <a:ext uri="{FF2B5EF4-FFF2-40B4-BE49-F238E27FC236}">
                <a16:creationId xmlns:a16="http://schemas.microsoft.com/office/drawing/2014/main" id="{1C7EACA9-7DE1-4C06-AB53-2750C1BB5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959" y="2860159"/>
            <a:ext cx="6145390" cy="3978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95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C080A-FAB3-468A-9A5B-69023A8CE54B}"/>
              </a:ext>
            </a:extLst>
          </p:cNvPr>
          <p:cNvSpPr>
            <a:spLocks noGrp="1"/>
          </p:cNvSpPr>
          <p:nvPr>
            <p:ph type="title"/>
          </p:nvPr>
        </p:nvSpPr>
        <p:spPr>
          <a:xfrm>
            <a:off x="1251678" y="84674"/>
            <a:ext cx="10178322" cy="1492132"/>
          </a:xfrm>
        </p:spPr>
        <p:txBody>
          <a:bodyPr/>
          <a:lstStyle/>
          <a:p>
            <a:pPr algn="ctr"/>
            <a:r>
              <a:rPr lang="pt-BR" dirty="0"/>
              <a:t>LOBO OCCIPTAL</a:t>
            </a:r>
          </a:p>
        </p:txBody>
      </p:sp>
      <p:sp>
        <p:nvSpPr>
          <p:cNvPr id="3" name="Espaço Reservado para Conteúdo 2">
            <a:extLst>
              <a:ext uri="{FF2B5EF4-FFF2-40B4-BE49-F238E27FC236}">
                <a16:creationId xmlns:a16="http://schemas.microsoft.com/office/drawing/2014/main" id="{6F2FAB3E-A90A-4926-B3AA-07A44DF241A4}"/>
              </a:ext>
            </a:extLst>
          </p:cNvPr>
          <p:cNvSpPr>
            <a:spLocks noGrp="1"/>
          </p:cNvSpPr>
          <p:nvPr>
            <p:ph idx="1"/>
          </p:nvPr>
        </p:nvSpPr>
        <p:spPr/>
        <p:txBody>
          <a:bodyPr/>
          <a:lstStyle/>
          <a:p>
            <a:endParaRPr lang="pt-BR"/>
          </a:p>
        </p:txBody>
      </p:sp>
      <p:pic>
        <p:nvPicPr>
          <p:cNvPr id="4" name="Picture 2" descr="C:\Users\01forma\Downloads\Occipital_lobe_animation.gif">
            <a:extLst>
              <a:ext uri="{FF2B5EF4-FFF2-40B4-BE49-F238E27FC236}">
                <a16:creationId xmlns:a16="http://schemas.microsoft.com/office/drawing/2014/main" id="{249D88D7-0D07-467C-9908-B925F2CA0D61}"/>
              </a:ext>
            </a:extLst>
          </p:cNvPr>
          <p:cNvPicPr>
            <a:picLocks noChangeAspect="1" noChangeArrowheads="1" noCrop="1"/>
          </p:cNvPicPr>
          <p:nvPr/>
        </p:nvPicPr>
        <p:blipFill>
          <a:blip r:embed="rId2" cstate="print"/>
          <a:srcRect/>
          <a:stretch>
            <a:fillRect/>
          </a:stretch>
        </p:blipFill>
        <p:spPr bwMode="auto">
          <a:xfrm>
            <a:off x="3575720" y="1385392"/>
            <a:ext cx="5040560" cy="5472608"/>
          </a:xfrm>
          <a:prstGeom prst="rect">
            <a:avLst/>
          </a:prstGeom>
          <a:noFill/>
        </p:spPr>
      </p:pic>
    </p:spTree>
    <p:extLst>
      <p:ext uri="{BB962C8B-B14F-4D97-AF65-F5344CB8AC3E}">
        <p14:creationId xmlns:p14="http://schemas.microsoft.com/office/powerpoint/2010/main" val="2211989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1939699" y="116958"/>
            <a:ext cx="8147248" cy="657510"/>
          </a:xfrm>
        </p:spPr>
        <p:txBody>
          <a:bodyPr>
            <a:normAutofit fontScale="90000"/>
          </a:bodyPr>
          <a:lstStyle/>
          <a:p>
            <a:pPr algn="ctr"/>
            <a:r>
              <a:rPr lang="pt-PT" dirty="0"/>
              <a:t>CÓRTEX VISUAL</a:t>
            </a:r>
            <a:br>
              <a:rPr lang="pt-PT" dirty="0"/>
            </a:br>
            <a:r>
              <a:rPr lang="pt-PT" sz="3100" dirty="0"/>
              <a:t>(lobos occipitais)</a:t>
            </a:r>
          </a:p>
        </p:txBody>
      </p:sp>
      <p:sp>
        <p:nvSpPr>
          <p:cNvPr id="7" name="Marcador de Posição de Conteúdo 6"/>
          <p:cNvSpPr>
            <a:spLocks noGrp="1"/>
          </p:cNvSpPr>
          <p:nvPr>
            <p:ph sz="half" idx="1"/>
          </p:nvPr>
        </p:nvSpPr>
        <p:spPr>
          <a:xfrm>
            <a:off x="1932668" y="1484784"/>
            <a:ext cx="3947309" cy="504056"/>
          </a:xfrm>
        </p:spPr>
        <p:style>
          <a:lnRef idx="0">
            <a:schemeClr val="accent4"/>
          </a:lnRef>
          <a:fillRef idx="3">
            <a:schemeClr val="accent4"/>
          </a:fillRef>
          <a:effectRef idx="3">
            <a:schemeClr val="accent4"/>
          </a:effectRef>
          <a:fontRef idx="minor">
            <a:schemeClr val="lt1"/>
          </a:fontRef>
        </p:style>
        <p:txBody>
          <a:bodyPr>
            <a:normAutofit/>
          </a:bodyPr>
          <a:lstStyle/>
          <a:p>
            <a:r>
              <a:rPr lang="pt-PT" dirty="0"/>
              <a:t>ÁREA PRIMÁRIA </a:t>
            </a:r>
          </a:p>
        </p:txBody>
      </p:sp>
      <p:sp>
        <p:nvSpPr>
          <p:cNvPr id="8" name="Marcador de Posição de Conteúdo 7"/>
          <p:cNvSpPr>
            <a:spLocks noGrp="1"/>
          </p:cNvSpPr>
          <p:nvPr>
            <p:ph sz="half" idx="2"/>
          </p:nvPr>
        </p:nvSpPr>
        <p:spPr>
          <a:xfrm>
            <a:off x="6159189" y="1484784"/>
            <a:ext cx="4185283" cy="504056"/>
          </a:xfrm>
        </p:spPr>
        <p:style>
          <a:lnRef idx="0">
            <a:schemeClr val="accent4"/>
          </a:lnRef>
          <a:fillRef idx="3">
            <a:schemeClr val="accent4"/>
          </a:fillRef>
          <a:effectRef idx="3">
            <a:schemeClr val="accent4"/>
          </a:effectRef>
          <a:fontRef idx="minor">
            <a:schemeClr val="lt1"/>
          </a:fontRef>
        </p:style>
        <p:txBody>
          <a:bodyPr>
            <a:normAutofit/>
          </a:bodyPr>
          <a:lstStyle/>
          <a:p>
            <a:r>
              <a:rPr lang="pt-PT" dirty="0"/>
              <a:t>ÁREA SECUNDÁRIA </a:t>
            </a:r>
          </a:p>
        </p:txBody>
      </p:sp>
      <p:sp>
        <p:nvSpPr>
          <p:cNvPr id="10" name="CaixaDeTexto 9"/>
          <p:cNvSpPr txBox="1"/>
          <p:nvPr/>
        </p:nvSpPr>
        <p:spPr>
          <a:xfrm rot="10800000" flipH="1" flipV="1">
            <a:off x="1935057" y="2115498"/>
            <a:ext cx="1368156"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1600" dirty="0"/>
              <a:t>Função: </a:t>
            </a:r>
          </a:p>
          <a:p>
            <a:endParaRPr lang="pt-PT" sz="1600" dirty="0"/>
          </a:p>
          <a:p>
            <a:r>
              <a:rPr lang="pt-PT" sz="1600" dirty="0"/>
              <a:t>Recebe as informações captadas pelos olhos.</a:t>
            </a:r>
          </a:p>
          <a:p>
            <a:endParaRPr lang="pt-PT" sz="1600" dirty="0"/>
          </a:p>
          <a:p>
            <a:endParaRPr lang="pt-PT" sz="1600" dirty="0"/>
          </a:p>
          <a:p>
            <a:endParaRPr lang="pt-PT" sz="1600" dirty="0"/>
          </a:p>
          <a:p>
            <a:endParaRPr lang="pt-PT" sz="1600" dirty="0"/>
          </a:p>
          <a:p>
            <a:endParaRPr lang="pt-PT" sz="1600" dirty="0"/>
          </a:p>
          <a:p>
            <a:r>
              <a:rPr lang="pt-PT" sz="1600" dirty="0"/>
              <a:t> </a:t>
            </a:r>
          </a:p>
        </p:txBody>
      </p:sp>
      <p:sp>
        <p:nvSpPr>
          <p:cNvPr id="11" name="CaixaDeTexto 10"/>
          <p:cNvSpPr txBox="1"/>
          <p:nvPr/>
        </p:nvSpPr>
        <p:spPr>
          <a:xfrm>
            <a:off x="3431704" y="2132856"/>
            <a:ext cx="2448273"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1600" dirty="0"/>
              <a:t>Disfunção:</a:t>
            </a:r>
          </a:p>
          <a:p>
            <a:endParaRPr lang="pt-PT" sz="1600" dirty="0"/>
          </a:p>
          <a:p>
            <a:r>
              <a:rPr lang="pt-PT" sz="1600" dirty="0"/>
              <a:t>Se esta área for lesionada, perde-se a capacidade de ver- cegueira cortical.</a:t>
            </a:r>
          </a:p>
          <a:p>
            <a:endParaRPr lang="pt-PT" sz="1600" dirty="0"/>
          </a:p>
          <a:p>
            <a:endParaRPr lang="pt-PT" sz="1600" dirty="0"/>
          </a:p>
          <a:p>
            <a:endParaRPr lang="pt-PT" sz="1600" dirty="0"/>
          </a:p>
          <a:p>
            <a:endParaRPr lang="pt-PT" sz="1600" dirty="0"/>
          </a:p>
          <a:p>
            <a:endParaRPr lang="pt-PT" sz="1600" dirty="0"/>
          </a:p>
          <a:p>
            <a:endParaRPr lang="pt-PT" sz="1600" dirty="0"/>
          </a:p>
          <a:p>
            <a:endParaRPr lang="pt-PT" sz="1600" dirty="0"/>
          </a:p>
        </p:txBody>
      </p:sp>
      <p:sp>
        <p:nvSpPr>
          <p:cNvPr id="12" name="CaixaDeTexto 11"/>
          <p:cNvSpPr txBox="1"/>
          <p:nvPr/>
        </p:nvSpPr>
        <p:spPr>
          <a:xfrm>
            <a:off x="6168008" y="2132856"/>
            <a:ext cx="1800200"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1600" dirty="0"/>
              <a:t>Função:</a:t>
            </a:r>
          </a:p>
          <a:p>
            <a:endParaRPr lang="pt-PT" sz="1600" dirty="0"/>
          </a:p>
          <a:p>
            <a:r>
              <a:rPr lang="pt-PT" sz="1600" dirty="0"/>
              <a:t>Coordena os estímulos visuais, identifica e reconhece o que se vê. Esta é a função global. Tem, além disso, uma função particular: o reconhecimento da palavra escrita</a:t>
            </a:r>
            <a:r>
              <a:rPr lang="pt-PT" sz="1400" dirty="0"/>
              <a:t>.</a:t>
            </a:r>
          </a:p>
        </p:txBody>
      </p:sp>
      <p:sp>
        <p:nvSpPr>
          <p:cNvPr id="13" name="CaixaDeTexto 12"/>
          <p:cNvSpPr txBox="1"/>
          <p:nvPr/>
        </p:nvSpPr>
        <p:spPr>
          <a:xfrm>
            <a:off x="8112224" y="2146712"/>
            <a:ext cx="2232248"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1600" dirty="0"/>
              <a:t>Disfunção: </a:t>
            </a:r>
          </a:p>
          <a:p>
            <a:endParaRPr lang="pt-PT" sz="1600" dirty="0"/>
          </a:p>
          <a:p>
            <a:r>
              <a:rPr lang="pt-PT" sz="1600" dirty="0"/>
              <a:t>A danificação da área secundária do córtex visual provoca agnosia visual. </a:t>
            </a:r>
          </a:p>
          <a:p>
            <a:endParaRPr lang="pt-PT" sz="1600" dirty="0"/>
          </a:p>
          <a:p>
            <a:r>
              <a:rPr lang="pt-PT" sz="1600" dirty="0"/>
              <a:t>Uma lesão no centro visual das palavras ou de reconhecimento da palavra escrita provoca cegueira verbal (alexia). </a:t>
            </a:r>
          </a:p>
        </p:txBody>
      </p:sp>
    </p:spTree>
    <p:extLst>
      <p:ext uri="{BB962C8B-B14F-4D97-AF65-F5344CB8AC3E}">
        <p14:creationId xmlns:p14="http://schemas.microsoft.com/office/powerpoint/2010/main" val="4125071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A4EC17-5168-4E1A-9CD5-45B5A635AD10}"/>
              </a:ext>
            </a:extLst>
          </p:cNvPr>
          <p:cNvSpPr>
            <a:spLocks noGrp="1"/>
          </p:cNvSpPr>
          <p:nvPr>
            <p:ph type="title"/>
          </p:nvPr>
        </p:nvSpPr>
        <p:spPr>
          <a:xfrm>
            <a:off x="1251678" y="148856"/>
            <a:ext cx="10178322" cy="1725661"/>
          </a:xfrm>
        </p:spPr>
        <p:txBody>
          <a:bodyPr/>
          <a:lstStyle/>
          <a:p>
            <a:pPr algn="ctr"/>
            <a:r>
              <a:rPr lang="pt-BR" dirty="0"/>
              <a:t>Lobo temporal</a:t>
            </a:r>
          </a:p>
        </p:txBody>
      </p:sp>
      <p:sp>
        <p:nvSpPr>
          <p:cNvPr id="3" name="Espaço Reservado para Conteúdo 2">
            <a:extLst>
              <a:ext uri="{FF2B5EF4-FFF2-40B4-BE49-F238E27FC236}">
                <a16:creationId xmlns:a16="http://schemas.microsoft.com/office/drawing/2014/main" id="{87108F50-040E-4ED6-9427-A3FBBD1A6766}"/>
              </a:ext>
            </a:extLst>
          </p:cNvPr>
          <p:cNvSpPr>
            <a:spLocks noGrp="1"/>
          </p:cNvSpPr>
          <p:nvPr>
            <p:ph idx="1"/>
          </p:nvPr>
        </p:nvSpPr>
        <p:spPr/>
        <p:txBody>
          <a:bodyPr/>
          <a:lstStyle/>
          <a:p>
            <a:endParaRPr lang="pt-BR"/>
          </a:p>
        </p:txBody>
      </p:sp>
      <p:pic>
        <p:nvPicPr>
          <p:cNvPr id="4" name="Picture 2" descr="C:\Users\01forma\Downloads\Temporal_lobe_animation.gif">
            <a:extLst>
              <a:ext uri="{FF2B5EF4-FFF2-40B4-BE49-F238E27FC236}">
                <a16:creationId xmlns:a16="http://schemas.microsoft.com/office/drawing/2014/main" id="{8A2E810A-3E6D-4B2B-A93E-6408D7CB2757}"/>
              </a:ext>
            </a:extLst>
          </p:cNvPr>
          <p:cNvPicPr>
            <a:picLocks noChangeAspect="1" noChangeArrowheads="1" noCrop="1"/>
          </p:cNvPicPr>
          <p:nvPr/>
        </p:nvPicPr>
        <p:blipFill>
          <a:blip r:embed="rId2" cstate="print"/>
          <a:srcRect/>
          <a:stretch>
            <a:fillRect/>
          </a:stretch>
        </p:blipFill>
        <p:spPr bwMode="auto">
          <a:xfrm>
            <a:off x="3572272" y="1430954"/>
            <a:ext cx="5047456" cy="5427046"/>
          </a:xfrm>
          <a:prstGeom prst="rect">
            <a:avLst/>
          </a:prstGeom>
          <a:noFill/>
        </p:spPr>
      </p:pic>
    </p:spTree>
    <p:extLst>
      <p:ext uri="{BB962C8B-B14F-4D97-AF65-F5344CB8AC3E}">
        <p14:creationId xmlns:p14="http://schemas.microsoft.com/office/powerpoint/2010/main" val="2294463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72944" y="131860"/>
            <a:ext cx="10178322" cy="1492132"/>
          </a:xfrm>
        </p:spPr>
        <p:txBody>
          <a:bodyPr>
            <a:normAutofit fontScale="90000"/>
          </a:bodyPr>
          <a:lstStyle/>
          <a:p>
            <a:pPr algn="ctr"/>
            <a:r>
              <a:rPr lang="pt-PT" dirty="0"/>
              <a:t> CORTÉX auditivo – lobo temporal</a:t>
            </a: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dirty="0"/>
            </a:br>
            <a:br>
              <a:rPr lang="pt-PT" sz="2200" dirty="0"/>
            </a:br>
            <a:r>
              <a:rPr lang="pt-PT" sz="2200" dirty="0"/>
              <a:t> </a:t>
            </a:r>
            <a:br>
              <a:rPr lang="pt-PT" sz="2200" dirty="0"/>
            </a:br>
            <a:br>
              <a:rPr lang="pt-PT" sz="2200" dirty="0"/>
            </a:br>
            <a:br>
              <a:rPr lang="pt-PT" sz="2200" dirty="0"/>
            </a:br>
            <a:br>
              <a:rPr lang="pt-PT" sz="2200" dirty="0"/>
            </a:br>
            <a:r>
              <a:rPr lang="pt-PT" dirty="0"/>
              <a:t>CORTEX AUDITIVO</a:t>
            </a:r>
            <a:br>
              <a:rPr lang="pt-PT" sz="2200" dirty="0"/>
            </a:br>
            <a:r>
              <a:rPr lang="pt-PT" sz="3100" dirty="0"/>
              <a:t>(Lobos Temporais)</a:t>
            </a:r>
          </a:p>
        </p:txBody>
      </p:sp>
      <p:sp>
        <p:nvSpPr>
          <p:cNvPr id="3" name="Marcador de Posição de Conteúdo 2"/>
          <p:cNvSpPr>
            <a:spLocks noGrp="1"/>
          </p:cNvSpPr>
          <p:nvPr>
            <p:ph sz="half" idx="1"/>
          </p:nvPr>
        </p:nvSpPr>
        <p:spPr>
          <a:xfrm>
            <a:off x="1533673" y="1483294"/>
            <a:ext cx="3538736" cy="460648"/>
          </a:xfrm>
        </p:spPr>
        <p:style>
          <a:lnRef idx="1">
            <a:schemeClr val="accent4"/>
          </a:lnRef>
          <a:fillRef idx="3">
            <a:schemeClr val="accent4"/>
          </a:fillRef>
          <a:effectRef idx="2">
            <a:schemeClr val="accent4"/>
          </a:effectRef>
          <a:fontRef idx="minor">
            <a:schemeClr val="lt1"/>
          </a:fontRef>
        </p:style>
        <p:txBody>
          <a:bodyPr>
            <a:normAutofit/>
          </a:bodyPr>
          <a:lstStyle/>
          <a:p>
            <a:pPr marL="0" indent="0" algn="ctr">
              <a:buNone/>
            </a:pPr>
            <a:r>
              <a:rPr lang="pt-PT" sz="1800" b="1" dirty="0">
                <a:effectLst>
                  <a:outerShdw blurRad="38100" dist="38100" dir="2700000" algn="tl">
                    <a:srgbClr val="000000">
                      <a:alpha val="43137"/>
                    </a:srgbClr>
                  </a:outerShdw>
                </a:effectLst>
              </a:rPr>
              <a:t>ÁREA PRIMÁRIA </a:t>
            </a:r>
          </a:p>
        </p:txBody>
      </p:sp>
      <p:sp>
        <p:nvSpPr>
          <p:cNvPr id="4" name="Marcador de Posição de Conteúdo 3"/>
          <p:cNvSpPr>
            <a:spLocks noGrp="1"/>
          </p:cNvSpPr>
          <p:nvPr>
            <p:ph sz="half" idx="2"/>
          </p:nvPr>
        </p:nvSpPr>
        <p:spPr>
          <a:xfrm>
            <a:off x="6729833" y="1461590"/>
            <a:ext cx="4381766" cy="504055"/>
          </a:xfrm>
        </p:spPr>
        <p:style>
          <a:lnRef idx="0">
            <a:schemeClr val="accent4"/>
          </a:lnRef>
          <a:fillRef idx="3">
            <a:schemeClr val="accent4"/>
          </a:fillRef>
          <a:effectRef idx="3">
            <a:schemeClr val="accent4"/>
          </a:effectRef>
          <a:fontRef idx="minor">
            <a:schemeClr val="lt1"/>
          </a:fontRef>
        </p:style>
        <p:txBody>
          <a:bodyPr>
            <a:normAutofit/>
          </a:bodyPr>
          <a:lstStyle/>
          <a:p>
            <a:pPr marL="0" indent="0" algn="ctr">
              <a:buNone/>
            </a:pPr>
            <a:r>
              <a:rPr lang="pt-PT" sz="1800" b="1" dirty="0">
                <a:effectLst>
                  <a:outerShdw blurRad="38100" dist="38100" dir="2700000" algn="tl">
                    <a:srgbClr val="000000">
                      <a:alpha val="43137"/>
                    </a:srgbClr>
                  </a:outerShdw>
                </a:effectLst>
              </a:rPr>
              <a:t>ÁREA SECUNDÁRIA </a:t>
            </a:r>
          </a:p>
        </p:txBody>
      </p:sp>
      <p:sp>
        <p:nvSpPr>
          <p:cNvPr id="5" name="CaixaDeTexto 4"/>
          <p:cNvSpPr txBox="1"/>
          <p:nvPr/>
        </p:nvSpPr>
        <p:spPr>
          <a:xfrm>
            <a:off x="1127052" y="2263896"/>
            <a:ext cx="2052084" cy="224676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Função:</a:t>
            </a:r>
          </a:p>
          <a:p>
            <a:endParaRPr lang="pt-PT" sz="2000" dirty="0"/>
          </a:p>
          <a:p>
            <a:r>
              <a:rPr lang="pt-PT" sz="2000" dirty="0"/>
              <a:t>Recebe as informações e impressões auditivas.</a:t>
            </a:r>
          </a:p>
          <a:p>
            <a:endParaRPr lang="pt-PT" sz="2000" dirty="0"/>
          </a:p>
        </p:txBody>
      </p:sp>
      <p:sp>
        <p:nvSpPr>
          <p:cNvPr id="6" name="CaixaDeTexto 5"/>
          <p:cNvSpPr txBox="1"/>
          <p:nvPr/>
        </p:nvSpPr>
        <p:spPr>
          <a:xfrm>
            <a:off x="3303041" y="2263894"/>
            <a:ext cx="2185602" cy="224676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Disfunção:</a:t>
            </a:r>
          </a:p>
          <a:p>
            <a:endParaRPr lang="pt-PT" sz="2000" dirty="0"/>
          </a:p>
          <a:p>
            <a:r>
              <a:rPr lang="pt-PT" sz="2000" dirty="0"/>
              <a:t>Uma lesão nesta área provoca surdez cortical (incapacidade de ouvir sons).</a:t>
            </a:r>
          </a:p>
        </p:txBody>
      </p:sp>
      <p:sp>
        <p:nvSpPr>
          <p:cNvPr id="7" name="CaixaDeTexto 6"/>
          <p:cNvSpPr txBox="1"/>
          <p:nvPr/>
        </p:nvSpPr>
        <p:spPr>
          <a:xfrm>
            <a:off x="5954233" y="2263894"/>
            <a:ext cx="2966483" cy="403187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dirty="0"/>
              <a:t>Função:</a:t>
            </a:r>
          </a:p>
          <a:p>
            <a:endParaRPr lang="pt-PT" dirty="0"/>
          </a:p>
          <a:p>
            <a:r>
              <a:rPr lang="pt-PT" sz="2000" dirty="0"/>
              <a:t>Analisa, identifica e interpreta os dados auditivos.</a:t>
            </a:r>
          </a:p>
          <a:p>
            <a:r>
              <a:rPr lang="pt-PT" sz="2000" dirty="0"/>
              <a:t>Junto da área secundária do córtex auditivo situa-se a área de Wernicke - área auditiva da linguagem.</a:t>
            </a:r>
          </a:p>
          <a:p>
            <a:pPr marL="285750" indent="-285750">
              <a:buFont typeface="Arial" panose="020B0604020202020204" pitchFamily="34" charset="0"/>
              <a:buChar char="•"/>
            </a:pPr>
            <a:r>
              <a:rPr lang="pt-PT" sz="2000" dirty="0"/>
              <a:t>Função:  compreender e dar sentido as palavras pronunciadas por outros.</a:t>
            </a:r>
          </a:p>
        </p:txBody>
      </p:sp>
      <p:sp>
        <p:nvSpPr>
          <p:cNvPr id="8" name="CaixaDeTexto 7"/>
          <p:cNvSpPr txBox="1"/>
          <p:nvPr/>
        </p:nvSpPr>
        <p:spPr>
          <a:xfrm>
            <a:off x="9036497" y="2263893"/>
            <a:ext cx="2659316" cy="403187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Disfunção:</a:t>
            </a:r>
          </a:p>
          <a:p>
            <a:endParaRPr lang="pt-PT" sz="2000" dirty="0"/>
          </a:p>
          <a:p>
            <a:r>
              <a:rPr lang="pt-PT" sz="2000" dirty="0"/>
              <a:t>Uma lesão na área secundária do córtex visual provoca agnosia auditiva.</a:t>
            </a:r>
          </a:p>
          <a:p>
            <a:endParaRPr lang="pt-PT" sz="2000" dirty="0"/>
          </a:p>
          <a:p>
            <a:r>
              <a:rPr lang="pt-PT" sz="2000" dirty="0"/>
              <a:t>Uma lesão na área de </a:t>
            </a:r>
            <a:r>
              <a:rPr lang="pt-PT" sz="2000" dirty="0" err="1"/>
              <a:t>Wernicke</a:t>
            </a:r>
            <a:r>
              <a:rPr lang="pt-PT" sz="2000" dirty="0"/>
              <a:t> provoca surdez verbal ou afasia de </a:t>
            </a:r>
            <a:r>
              <a:rPr lang="pt-PT" sz="2000" dirty="0" err="1"/>
              <a:t>Wernicke</a:t>
            </a:r>
            <a:r>
              <a:rPr lang="pt-PT" sz="2000" dirty="0"/>
              <a:t>.</a:t>
            </a:r>
          </a:p>
          <a:p>
            <a:endParaRPr lang="pt-PT" sz="1600" dirty="0"/>
          </a:p>
          <a:p>
            <a:endParaRPr lang="pt-PT" sz="1600" dirty="0"/>
          </a:p>
        </p:txBody>
      </p:sp>
    </p:spTree>
    <p:extLst>
      <p:ext uri="{BB962C8B-B14F-4D97-AF65-F5344CB8AC3E}">
        <p14:creationId xmlns:p14="http://schemas.microsoft.com/office/powerpoint/2010/main" val="4024681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Texto 2"/>
          <p:cNvSpPr>
            <a:spLocks noGrp="1"/>
          </p:cNvSpPr>
          <p:nvPr>
            <p:ph type="body" idx="1"/>
          </p:nvPr>
        </p:nvSpPr>
        <p:spPr>
          <a:xfrm>
            <a:off x="1295400" y="9326"/>
            <a:ext cx="4800600" cy="632529"/>
          </a:xfrm>
        </p:spPr>
        <p:txBody>
          <a:bodyPr>
            <a:normAutofit/>
          </a:bodyPr>
          <a:lstStyle/>
          <a:p>
            <a:r>
              <a:rPr lang="pt-PT" sz="2000" dirty="0"/>
              <a:t>Área de </a:t>
            </a:r>
            <a:r>
              <a:rPr lang="pt-PT" sz="2000" dirty="0" err="1"/>
              <a:t>Wernicke</a:t>
            </a:r>
            <a:endParaRPr lang="pt-PT" sz="2000" dirty="0"/>
          </a:p>
        </p:txBody>
      </p:sp>
      <p:sp>
        <p:nvSpPr>
          <p:cNvPr id="5" name="Marcador de Posição do Texto 4"/>
          <p:cNvSpPr>
            <a:spLocks noGrp="1"/>
          </p:cNvSpPr>
          <p:nvPr>
            <p:ph type="body" sz="half" idx="3"/>
          </p:nvPr>
        </p:nvSpPr>
        <p:spPr>
          <a:xfrm>
            <a:off x="6255301" y="0"/>
            <a:ext cx="4800600" cy="632529"/>
          </a:xfrm>
        </p:spPr>
        <p:txBody>
          <a:bodyPr>
            <a:normAutofit/>
          </a:bodyPr>
          <a:lstStyle/>
          <a:p>
            <a:pPr algn="ctr"/>
            <a:r>
              <a:rPr lang="pt-PT" sz="2000" dirty="0"/>
              <a:t>Área da Broca</a:t>
            </a:r>
          </a:p>
        </p:txBody>
      </p:sp>
      <p:sp>
        <p:nvSpPr>
          <p:cNvPr id="4" name="Marcador de Posição de Conteúdo 3"/>
          <p:cNvSpPr>
            <a:spLocks noGrp="1"/>
          </p:cNvSpPr>
          <p:nvPr>
            <p:ph sz="quarter" idx="2"/>
          </p:nvPr>
        </p:nvSpPr>
        <p:spPr>
          <a:xfrm>
            <a:off x="7008167" y="803636"/>
            <a:ext cx="4134753" cy="2664296"/>
          </a:xfrm>
        </p:spPr>
        <p:txBody>
          <a:bodyPr>
            <a:normAutofit/>
          </a:bodyPr>
          <a:lstStyle/>
          <a:p>
            <a:r>
              <a:rPr lang="pt-PT" sz="2400" b="1" dirty="0"/>
              <a:t>Lesões nesta área pode provocar perda quase completa da capacidade de falar.</a:t>
            </a:r>
          </a:p>
          <a:p>
            <a:r>
              <a:rPr lang="pt-PT" sz="2400" b="1" dirty="0"/>
              <a:t>Importante na nossa capacidade de falar.</a:t>
            </a:r>
          </a:p>
        </p:txBody>
      </p:sp>
      <p:sp>
        <p:nvSpPr>
          <p:cNvPr id="6" name="Marcador de Posição de Conteúdo 5"/>
          <p:cNvSpPr>
            <a:spLocks noGrp="1"/>
          </p:cNvSpPr>
          <p:nvPr>
            <p:ph sz="quarter" idx="4"/>
          </p:nvPr>
        </p:nvSpPr>
        <p:spPr>
          <a:xfrm>
            <a:off x="1295400" y="842777"/>
            <a:ext cx="4371753" cy="2664296"/>
          </a:xfrm>
        </p:spPr>
        <p:txBody>
          <a:bodyPr>
            <a:noAutofit/>
          </a:bodyPr>
          <a:lstStyle/>
          <a:p>
            <a:r>
              <a:rPr lang="pt-PT" sz="2400" b="1" dirty="0"/>
              <a:t>Lesões nesta área implica perturbações na linguagem (surdez verbal).</a:t>
            </a:r>
          </a:p>
          <a:p>
            <a:r>
              <a:rPr lang="pt-PT" sz="2400" b="1" dirty="0"/>
              <a:t>Importante para compreender o que os outros dizem</a:t>
            </a:r>
          </a:p>
        </p:txBody>
      </p:sp>
      <p:pic>
        <p:nvPicPr>
          <p:cNvPr id="11" name="Picture 2" descr="Imagem relacionada">
            <a:extLst>
              <a:ext uri="{FF2B5EF4-FFF2-40B4-BE49-F238E27FC236}">
                <a16:creationId xmlns:a16="http://schemas.microsoft.com/office/drawing/2014/main" id="{3767FE85-1409-4CF9-98C7-1A390FB58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1331" y="3553618"/>
            <a:ext cx="5089337" cy="32950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B467A4-9208-4191-B378-9EF16504D48B}"/>
              </a:ext>
            </a:extLst>
          </p:cNvPr>
          <p:cNvSpPr>
            <a:spLocks noGrp="1"/>
          </p:cNvSpPr>
          <p:nvPr>
            <p:ph type="title"/>
          </p:nvPr>
        </p:nvSpPr>
        <p:spPr>
          <a:xfrm>
            <a:off x="1251678" y="85060"/>
            <a:ext cx="10178322" cy="1789457"/>
          </a:xfrm>
        </p:spPr>
        <p:txBody>
          <a:bodyPr/>
          <a:lstStyle/>
          <a:p>
            <a:pPr algn="ctr"/>
            <a:r>
              <a:rPr lang="pt-BR" dirty="0"/>
              <a:t>Lobos parietais</a:t>
            </a:r>
          </a:p>
        </p:txBody>
      </p:sp>
      <p:pic>
        <p:nvPicPr>
          <p:cNvPr id="5" name="Picture 2" descr="C:\Users\01forma\Downloads\Parietal_lobe-2.gif">
            <a:extLst>
              <a:ext uri="{FF2B5EF4-FFF2-40B4-BE49-F238E27FC236}">
                <a16:creationId xmlns:a16="http://schemas.microsoft.com/office/drawing/2014/main" id="{89AA5631-EE52-4AA3-9C59-166F183F9130}"/>
              </a:ext>
            </a:extLst>
          </p:cNvPr>
          <p:cNvPicPr>
            <a:picLocks noChangeAspect="1" noChangeArrowheads="1" noCrop="1"/>
          </p:cNvPicPr>
          <p:nvPr/>
        </p:nvPicPr>
        <p:blipFill>
          <a:blip r:embed="rId2" cstate="print"/>
          <a:srcRect/>
          <a:stretch>
            <a:fillRect/>
          </a:stretch>
        </p:blipFill>
        <p:spPr bwMode="auto">
          <a:xfrm>
            <a:off x="3238500" y="1529408"/>
            <a:ext cx="5715000" cy="5328592"/>
          </a:xfrm>
          <a:prstGeom prst="rect">
            <a:avLst/>
          </a:prstGeom>
          <a:noFill/>
        </p:spPr>
      </p:pic>
    </p:spTree>
    <p:extLst>
      <p:ext uri="{BB962C8B-B14F-4D97-AF65-F5344CB8AC3E}">
        <p14:creationId xmlns:p14="http://schemas.microsoft.com/office/powerpoint/2010/main" val="427122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116632"/>
            <a:ext cx="10178322" cy="1757885"/>
          </a:xfrm>
        </p:spPr>
        <p:txBody>
          <a:bodyPr>
            <a:normAutofit/>
          </a:bodyPr>
          <a:lstStyle/>
          <a:p>
            <a:pPr algn="ctr"/>
            <a:r>
              <a:rPr lang="pt-PT" sz="3200" dirty="0"/>
              <a:t>CÓRTEX SOMATOSSENSORIAL </a:t>
            </a:r>
            <a:br>
              <a:rPr lang="pt-PT" sz="3200" dirty="0"/>
            </a:br>
            <a:r>
              <a:rPr lang="pt-PT" sz="2800" dirty="0"/>
              <a:t>(Lobos Parietais)</a:t>
            </a:r>
          </a:p>
        </p:txBody>
      </p:sp>
      <p:sp>
        <p:nvSpPr>
          <p:cNvPr id="3" name="Marcador de Posição de Conteúdo 2"/>
          <p:cNvSpPr>
            <a:spLocks noGrp="1"/>
          </p:cNvSpPr>
          <p:nvPr>
            <p:ph sz="half" idx="1"/>
          </p:nvPr>
        </p:nvSpPr>
        <p:spPr>
          <a:xfrm>
            <a:off x="1612956" y="1527343"/>
            <a:ext cx="4038600" cy="648071"/>
          </a:xfrm>
        </p:spPr>
        <p:style>
          <a:lnRef idx="0">
            <a:schemeClr val="accent4"/>
          </a:lnRef>
          <a:fillRef idx="3">
            <a:schemeClr val="accent4"/>
          </a:fillRef>
          <a:effectRef idx="3">
            <a:schemeClr val="accent4"/>
          </a:effectRef>
          <a:fontRef idx="minor">
            <a:schemeClr val="lt1"/>
          </a:fontRef>
        </p:style>
        <p:txBody>
          <a:bodyPr>
            <a:normAutofit/>
          </a:bodyPr>
          <a:lstStyle/>
          <a:p>
            <a:pPr marL="0" indent="0" algn="ctr">
              <a:buNone/>
            </a:pPr>
            <a:r>
              <a:rPr lang="pt-PT" b="1" dirty="0">
                <a:effectLst>
                  <a:outerShdw blurRad="38100" dist="38100" dir="2700000" algn="tl">
                    <a:srgbClr val="000000">
                      <a:alpha val="43137"/>
                    </a:srgbClr>
                  </a:outerShdw>
                </a:effectLst>
              </a:rPr>
              <a:t>ÁREA PRIMÁRIA</a:t>
            </a:r>
          </a:p>
        </p:txBody>
      </p:sp>
      <p:sp>
        <p:nvSpPr>
          <p:cNvPr id="4" name="Marcador de Posição de Conteúdo 3"/>
          <p:cNvSpPr>
            <a:spLocks noGrp="1"/>
          </p:cNvSpPr>
          <p:nvPr>
            <p:ph sz="half" idx="2"/>
          </p:nvPr>
        </p:nvSpPr>
        <p:spPr>
          <a:xfrm>
            <a:off x="6996336" y="1550481"/>
            <a:ext cx="3970784" cy="648072"/>
          </a:xfrm>
        </p:spPr>
        <p:style>
          <a:lnRef idx="0">
            <a:schemeClr val="accent4"/>
          </a:lnRef>
          <a:fillRef idx="3">
            <a:schemeClr val="accent4"/>
          </a:fillRef>
          <a:effectRef idx="3">
            <a:schemeClr val="accent4"/>
          </a:effectRef>
          <a:fontRef idx="minor">
            <a:schemeClr val="lt1"/>
          </a:fontRef>
        </p:style>
        <p:txBody>
          <a:bodyPr>
            <a:normAutofit/>
          </a:bodyPr>
          <a:lstStyle/>
          <a:p>
            <a:pPr marL="0" indent="0" algn="ctr">
              <a:buNone/>
            </a:pPr>
            <a:r>
              <a:rPr lang="pt-PT" b="1" dirty="0">
                <a:effectLst>
                  <a:outerShdw blurRad="38100" dist="38100" dir="2700000" algn="tl">
                    <a:srgbClr val="000000">
                      <a:alpha val="43137"/>
                    </a:srgbClr>
                  </a:outerShdw>
                </a:effectLst>
              </a:rPr>
              <a:t>ÁREA SECUNDÁRIA</a:t>
            </a:r>
          </a:p>
        </p:txBody>
      </p:sp>
      <p:sp>
        <p:nvSpPr>
          <p:cNvPr id="5" name="CaixaDeTexto 4"/>
          <p:cNvSpPr txBox="1"/>
          <p:nvPr/>
        </p:nvSpPr>
        <p:spPr>
          <a:xfrm>
            <a:off x="1092190" y="2348880"/>
            <a:ext cx="2396050"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Função:</a:t>
            </a:r>
          </a:p>
          <a:p>
            <a:endParaRPr lang="pt-PT" sz="2000" dirty="0"/>
          </a:p>
          <a:p>
            <a:r>
              <a:rPr lang="pt-PT" sz="2000" dirty="0"/>
              <a:t>Recebe as sensações do corpo e mensagens relativas a consciência da localização das diversas partes do corpo.</a:t>
            </a:r>
          </a:p>
        </p:txBody>
      </p:sp>
      <p:sp>
        <p:nvSpPr>
          <p:cNvPr id="6" name="CaixaDeTexto 5"/>
          <p:cNvSpPr txBox="1"/>
          <p:nvPr/>
        </p:nvSpPr>
        <p:spPr>
          <a:xfrm>
            <a:off x="3632256" y="2348880"/>
            <a:ext cx="2463744" cy="280076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Disfunção:</a:t>
            </a:r>
          </a:p>
          <a:p>
            <a:endParaRPr lang="pt-PT" sz="2000" dirty="0"/>
          </a:p>
          <a:p>
            <a:r>
              <a:rPr lang="pt-PT" sz="2000" dirty="0"/>
              <a:t>Uma lesão na área </a:t>
            </a:r>
            <a:r>
              <a:rPr lang="pt-PT" sz="2000" dirty="0" err="1"/>
              <a:t>somatossensorial</a:t>
            </a:r>
            <a:r>
              <a:rPr lang="pt-PT" sz="2000" dirty="0"/>
              <a:t> primárias do córtex provoca a anestesia cortical.</a:t>
            </a:r>
          </a:p>
          <a:p>
            <a:endParaRPr lang="pt-PT" sz="2000" dirty="0"/>
          </a:p>
          <a:p>
            <a:endParaRPr lang="pt-PT" sz="1600" dirty="0"/>
          </a:p>
        </p:txBody>
      </p:sp>
      <p:sp>
        <p:nvSpPr>
          <p:cNvPr id="7" name="CaixaDeTexto 6"/>
          <p:cNvSpPr txBox="1"/>
          <p:nvPr/>
        </p:nvSpPr>
        <p:spPr>
          <a:xfrm>
            <a:off x="6677472" y="2348879"/>
            <a:ext cx="2304256" cy="280076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Função: </a:t>
            </a:r>
          </a:p>
          <a:p>
            <a:endParaRPr lang="pt-PT" sz="2000" dirty="0"/>
          </a:p>
          <a:p>
            <a:r>
              <a:rPr lang="pt-PT" sz="2000" dirty="0"/>
              <a:t>Localiza as sensações no corpo e distingue as sensações quanto a qualidade e intensidade.</a:t>
            </a:r>
          </a:p>
          <a:p>
            <a:endParaRPr lang="pt-PT" sz="1600" dirty="0"/>
          </a:p>
        </p:txBody>
      </p:sp>
      <p:sp>
        <p:nvSpPr>
          <p:cNvPr id="8" name="CaixaDeTexto 7"/>
          <p:cNvSpPr txBox="1"/>
          <p:nvPr/>
        </p:nvSpPr>
        <p:spPr>
          <a:xfrm>
            <a:off x="9125745" y="2348880"/>
            <a:ext cx="2304255"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000" dirty="0"/>
              <a:t>Disfunção: </a:t>
            </a:r>
          </a:p>
          <a:p>
            <a:endParaRPr lang="pt-PT" sz="2000" dirty="0"/>
          </a:p>
          <a:p>
            <a:r>
              <a:rPr lang="pt-PT" sz="2000" dirty="0"/>
              <a:t>Uma lesão na área secundária do córtex somatossensorial provoca a agnosia somatossensorial ou somatestesica.</a:t>
            </a:r>
          </a:p>
        </p:txBody>
      </p:sp>
    </p:spTree>
    <p:extLst>
      <p:ext uri="{BB962C8B-B14F-4D97-AF65-F5344CB8AC3E}">
        <p14:creationId xmlns:p14="http://schemas.microsoft.com/office/powerpoint/2010/main" val="139946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4CDCBB-0334-4DCB-B6CE-A5E8AC21368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C365113-AB04-46F9-9FD7-9D90B6CA8663}"/>
              </a:ext>
            </a:extLst>
          </p:cNvPr>
          <p:cNvSpPr>
            <a:spLocks noGrp="1"/>
          </p:cNvSpPr>
          <p:nvPr>
            <p:ph sz="half" idx="1"/>
          </p:nvPr>
        </p:nvSpPr>
        <p:spPr/>
        <p:txBody>
          <a:bodyPr/>
          <a:lstStyle/>
          <a:p>
            <a:endParaRPr lang="pt-BR"/>
          </a:p>
        </p:txBody>
      </p:sp>
      <p:sp>
        <p:nvSpPr>
          <p:cNvPr id="4" name="Espaço Reservado para Conteúdo 3">
            <a:extLst>
              <a:ext uri="{FF2B5EF4-FFF2-40B4-BE49-F238E27FC236}">
                <a16:creationId xmlns:a16="http://schemas.microsoft.com/office/drawing/2014/main" id="{2CF0240C-986D-41AD-95A3-4B6025734DA5}"/>
              </a:ext>
            </a:extLst>
          </p:cNvPr>
          <p:cNvSpPr>
            <a:spLocks noGrp="1"/>
          </p:cNvSpPr>
          <p:nvPr>
            <p:ph sz="half" idx="2"/>
          </p:nvPr>
        </p:nvSpPr>
        <p:spPr/>
        <p:txBody>
          <a:bodyPr/>
          <a:lstStyle/>
          <a:p>
            <a:endParaRPr lang="pt-BR"/>
          </a:p>
        </p:txBody>
      </p:sp>
      <p:pic>
        <p:nvPicPr>
          <p:cNvPr id="5" name="Imagem 4">
            <a:extLst>
              <a:ext uri="{FF2B5EF4-FFF2-40B4-BE49-F238E27FC236}">
                <a16:creationId xmlns:a16="http://schemas.microsoft.com/office/drawing/2014/main" id="{51C6008B-79FA-4306-AAAE-9C65AA2FA4CF}"/>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455952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044A-2729-4819-9575-2498D1B51FA2}"/>
              </a:ext>
            </a:extLst>
          </p:cNvPr>
          <p:cNvSpPr>
            <a:spLocks noGrp="1"/>
          </p:cNvSpPr>
          <p:nvPr>
            <p:ph type="title"/>
          </p:nvPr>
        </p:nvSpPr>
        <p:spPr>
          <a:xfrm>
            <a:off x="1251678" y="180753"/>
            <a:ext cx="10178322" cy="1693764"/>
          </a:xfrm>
        </p:spPr>
        <p:txBody>
          <a:bodyPr/>
          <a:lstStyle/>
          <a:p>
            <a:pPr algn="ctr"/>
            <a:r>
              <a:rPr lang="pt-BR" dirty="0"/>
              <a:t>Lobo frontal</a:t>
            </a:r>
          </a:p>
        </p:txBody>
      </p:sp>
      <p:pic>
        <p:nvPicPr>
          <p:cNvPr id="4" name="Picture 2" descr="https://upload.wikimedia.org/wikipedia/commons/5/54/Frontal_lobe_animation.gif">
            <a:extLst>
              <a:ext uri="{FF2B5EF4-FFF2-40B4-BE49-F238E27FC236}">
                <a16:creationId xmlns:a16="http://schemas.microsoft.com/office/drawing/2014/main" id="{3A090E9C-F89C-4A89-AE53-7CB8361DDD7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56563" y="1874517"/>
            <a:ext cx="4968552"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60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pt-PT" sz="3200" dirty="0"/>
              <a:t>O CÓRTEX MOTOR</a:t>
            </a:r>
            <a:br>
              <a:rPr lang="pt-PT" dirty="0"/>
            </a:br>
            <a:r>
              <a:rPr lang="pt-PT" sz="2800" dirty="0"/>
              <a:t>(lobos frontais)</a:t>
            </a:r>
          </a:p>
        </p:txBody>
      </p:sp>
      <p:sp>
        <p:nvSpPr>
          <p:cNvPr id="3" name="Marcador de Posição de Conteúdo 2"/>
          <p:cNvSpPr>
            <a:spLocks noGrp="1"/>
          </p:cNvSpPr>
          <p:nvPr>
            <p:ph sz="half" idx="1"/>
          </p:nvPr>
        </p:nvSpPr>
        <p:spPr>
          <a:xfrm>
            <a:off x="1800131" y="1492198"/>
            <a:ext cx="3672408" cy="648072"/>
          </a:xfrm>
        </p:spPr>
        <p:style>
          <a:lnRef idx="0">
            <a:schemeClr val="accent4"/>
          </a:lnRef>
          <a:fillRef idx="3">
            <a:schemeClr val="accent4"/>
          </a:fillRef>
          <a:effectRef idx="3">
            <a:schemeClr val="accent4"/>
          </a:effectRef>
          <a:fontRef idx="minor">
            <a:schemeClr val="lt1"/>
          </a:fontRef>
        </p:style>
        <p:txBody>
          <a:bodyPr/>
          <a:lstStyle/>
          <a:p>
            <a:pPr marL="0" lvl="0" indent="0" algn="ctr">
              <a:buClr>
                <a:srgbClr val="759AA5">
                  <a:lumMod val="60000"/>
                  <a:lumOff val="40000"/>
                </a:srgbClr>
              </a:buClr>
              <a:buNone/>
            </a:pPr>
            <a:r>
              <a:rPr lang="pt-PT" b="1" dirty="0">
                <a:solidFill>
                  <a:srgbClr val="DFE6D0"/>
                </a:solidFill>
                <a:effectLst>
                  <a:outerShdw blurRad="38100" dist="38100" dir="2700000" algn="tl">
                    <a:srgbClr val="000000">
                      <a:alpha val="43137"/>
                    </a:srgbClr>
                  </a:outerShdw>
                </a:effectLst>
              </a:rPr>
              <a:t>ÁREA PRIMÁRIA</a:t>
            </a:r>
          </a:p>
          <a:p>
            <a:endParaRPr lang="pt-PT" dirty="0"/>
          </a:p>
        </p:txBody>
      </p:sp>
      <p:sp>
        <p:nvSpPr>
          <p:cNvPr id="4" name="Marcador de Posição de Conteúdo 3"/>
          <p:cNvSpPr>
            <a:spLocks noGrp="1"/>
          </p:cNvSpPr>
          <p:nvPr>
            <p:ph sz="half" idx="2"/>
          </p:nvPr>
        </p:nvSpPr>
        <p:spPr>
          <a:xfrm>
            <a:off x="6819014" y="1477898"/>
            <a:ext cx="4032448" cy="676672"/>
          </a:xfrm>
        </p:spPr>
        <p:style>
          <a:lnRef idx="0">
            <a:schemeClr val="accent4"/>
          </a:lnRef>
          <a:fillRef idx="3">
            <a:schemeClr val="accent4"/>
          </a:fillRef>
          <a:effectRef idx="3">
            <a:schemeClr val="accent4"/>
          </a:effectRef>
          <a:fontRef idx="minor">
            <a:schemeClr val="lt1"/>
          </a:fontRef>
        </p:style>
        <p:txBody>
          <a:bodyPr/>
          <a:lstStyle/>
          <a:p>
            <a:pPr marL="0" lvl="0" indent="0" algn="ctr">
              <a:buClr>
                <a:srgbClr val="759AA5">
                  <a:lumMod val="60000"/>
                  <a:lumOff val="40000"/>
                </a:srgbClr>
              </a:buClr>
              <a:buNone/>
            </a:pPr>
            <a:r>
              <a:rPr lang="pt-PT" b="1" dirty="0">
                <a:solidFill>
                  <a:srgbClr val="DFE6D0"/>
                </a:solidFill>
                <a:effectLst>
                  <a:outerShdw blurRad="38100" dist="38100" dir="2700000" algn="tl">
                    <a:srgbClr val="000000">
                      <a:alpha val="43137"/>
                    </a:srgbClr>
                  </a:outerShdw>
                </a:effectLst>
              </a:rPr>
              <a:t>ÁREA SECUNDÁRIA</a:t>
            </a:r>
          </a:p>
          <a:p>
            <a:endParaRPr lang="pt-PT" dirty="0"/>
          </a:p>
        </p:txBody>
      </p:sp>
      <p:sp>
        <p:nvSpPr>
          <p:cNvPr id="5" name="Rectângulo 4"/>
          <p:cNvSpPr/>
          <p:nvPr/>
        </p:nvSpPr>
        <p:spPr>
          <a:xfrm>
            <a:off x="1105786" y="2348881"/>
            <a:ext cx="2530549" cy="295465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r>
              <a:rPr lang="pt-PT" sz="2400" dirty="0">
                <a:solidFill>
                  <a:schemeClr val="tx1"/>
                </a:solidFill>
              </a:rPr>
              <a:t>Função:</a:t>
            </a:r>
          </a:p>
          <a:p>
            <a:pPr lvl="0"/>
            <a:endParaRPr lang="pt-PT" sz="2400" dirty="0">
              <a:solidFill>
                <a:schemeClr val="tx1"/>
              </a:solidFill>
            </a:endParaRPr>
          </a:p>
          <a:p>
            <a:pPr lvl="0"/>
            <a:r>
              <a:rPr lang="pt-PT" sz="2400" dirty="0">
                <a:solidFill>
                  <a:schemeClr val="tx1"/>
                </a:solidFill>
              </a:rPr>
              <a:t>A área motora primária controla os movimentos finos.</a:t>
            </a:r>
          </a:p>
          <a:p>
            <a:pPr lvl="0"/>
            <a:endParaRPr lang="pt-PT" sz="2400" dirty="0">
              <a:solidFill>
                <a:schemeClr val="bg1"/>
              </a:solidFill>
            </a:endParaRPr>
          </a:p>
          <a:p>
            <a:pPr lvl="0"/>
            <a:endParaRPr lang="pt-PT" dirty="0">
              <a:solidFill>
                <a:schemeClr val="bg1"/>
              </a:solidFill>
            </a:endParaRPr>
          </a:p>
        </p:txBody>
      </p:sp>
      <p:sp>
        <p:nvSpPr>
          <p:cNvPr id="7" name="CaixaDeTexto 6"/>
          <p:cNvSpPr txBox="1"/>
          <p:nvPr/>
        </p:nvSpPr>
        <p:spPr>
          <a:xfrm>
            <a:off x="3780351" y="2348880"/>
            <a:ext cx="2290353"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400" dirty="0"/>
              <a:t>Disfunção:</a:t>
            </a:r>
          </a:p>
          <a:p>
            <a:endParaRPr lang="pt-PT" sz="2400" dirty="0"/>
          </a:p>
          <a:p>
            <a:r>
              <a:rPr lang="pt-PT" sz="2400" dirty="0"/>
              <a:t>Uma lesão nesta área provoca paralisia cortical.</a:t>
            </a:r>
          </a:p>
          <a:p>
            <a:endParaRPr lang="pt-PT" sz="2000" dirty="0"/>
          </a:p>
          <a:p>
            <a:r>
              <a:rPr lang="pt-PT" sz="2000" dirty="0"/>
              <a:t> </a:t>
            </a:r>
          </a:p>
        </p:txBody>
      </p:sp>
      <p:sp>
        <p:nvSpPr>
          <p:cNvPr id="8" name="CaixaDeTexto 7"/>
          <p:cNvSpPr txBox="1"/>
          <p:nvPr/>
        </p:nvSpPr>
        <p:spPr>
          <a:xfrm>
            <a:off x="6475297" y="2358596"/>
            <a:ext cx="2530549" cy="292387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400" dirty="0"/>
              <a:t>Função:</a:t>
            </a:r>
          </a:p>
          <a:p>
            <a:endParaRPr lang="pt-PT" sz="2400" dirty="0"/>
          </a:p>
          <a:p>
            <a:r>
              <a:rPr lang="pt-PT" sz="2400" dirty="0"/>
              <a:t>A área motora secundária organiza e coordena os movimentos.</a:t>
            </a:r>
          </a:p>
          <a:p>
            <a:endParaRPr lang="pt-PT" sz="1600" dirty="0"/>
          </a:p>
        </p:txBody>
      </p:sp>
      <p:sp>
        <p:nvSpPr>
          <p:cNvPr id="9" name="CaixaDeTexto 8"/>
          <p:cNvSpPr txBox="1"/>
          <p:nvPr/>
        </p:nvSpPr>
        <p:spPr>
          <a:xfrm>
            <a:off x="9165265" y="2348879"/>
            <a:ext cx="2367339"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pt-PT" sz="2400" dirty="0"/>
              <a:t>Disfunção:</a:t>
            </a:r>
          </a:p>
          <a:p>
            <a:endParaRPr lang="pt-PT" sz="2400" dirty="0"/>
          </a:p>
          <a:p>
            <a:r>
              <a:rPr lang="pt-PT" sz="2400" dirty="0"/>
              <a:t>Uma lesão nesta área provoca apraxia.</a:t>
            </a:r>
          </a:p>
          <a:p>
            <a:endParaRPr lang="pt-PT" sz="2400" dirty="0"/>
          </a:p>
          <a:p>
            <a:endParaRPr lang="pt-PT" sz="1600" dirty="0"/>
          </a:p>
        </p:txBody>
      </p:sp>
      <p:sp>
        <p:nvSpPr>
          <p:cNvPr id="10" name="CaixaDeTexto 9"/>
          <p:cNvSpPr txBox="1"/>
          <p:nvPr/>
        </p:nvSpPr>
        <p:spPr>
          <a:xfrm>
            <a:off x="9408368" y="116632"/>
            <a:ext cx="1152128" cy="369332"/>
          </a:xfrm>
          <a:prstGeom prst="rect">
            <a:avLst/>
          </a:prstGeom>
          <a:noFill/>
        </p:spPr>
        <p:txBody>
          <a:bodyPr wrap="square" rtlCol="0">
            <a:spAutoFit/>
          </a:bodyPr>
          <a:lstStyle/>
          <a:p>
            <a:pPr algn="r"/>
            <a:r>
              <a:rPr lang="pt-PT" dirty="0"/>
              <a:t>20</a:t>
            </a:r>
          </a:p>
        </p:txBody>
      </p:sp>
    </p:spTree>
    <p:extLst>
      <p:ext uri="{BB962C8B-B14F-4D97-AF65-F5344CB8AC3E}">
        <p14:creationId xmlns:p14="http://schemas.microsoft.com/office/powerpoint/2010/main" val="398984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lhaçãocerebra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276" y="2514600"/>
            <a:ext cx="4537075" cy="4343400"/>
          </a:xfrm>
          <a:prstGeom prst="rect">
            <a:avLst/>
          </a:prstGeom>
          <a:noFill/>
          <a:extLst>
            <a:ext uri="{909E8E84-426E-40DD-AFC4-6F175D3DCCD1}">
              <a14:hiddenFill xmlns:a14="http://schemas.microsoft.com/office/drawing/2010/main">
                <a:solidFill>
                  <a:srgbClr val="FFFFFF"/>
                </a:solidFill>
              </a14:hiddenFill>
            </a:ext>
          </a:extLst>
        </p:spPr>
      </p:pic>
      <p:sp>
        <p:nvSpPr>
          <p:cNvPr id="4101" name="Text Box 5"/>
          <p:cNvSpPr txBox="1">
            <a:spLocks noChangeArrowheads="1"/>
          </p:cNvSpPr>
          <p:nvPr/>
        </p:nvSpPr>
        <p:spPr bwMode="auto">
          <a:xfrm>
            <a:off x="1472993" y="264768"/>
            <a:ext cx="885666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BR" sz="3200" i="1" dirty="0">
                <a:solidFill>
                  <a:srgbClr val="99CCFF"/>
                </a:solidFill>
                <a:effectLst>
                  <a:outerShdw blurRad="38100" dist="38100" dir="2700000" algn="tl">
                    <a:srgbClr val="000000"/>
                  </a:outerShdw>
                </a:effectLst>
                <a:latin typeface="Verdana" pitchFamily="34" charset="0"/>
              </a:rPr>
              <a:t>Pergunta:</a:t>
            </a:r>
          </a:p>
          <a:p>
            <a:pPr algn="ctr">
              <a:spcBef>
                <a:spcPct val="50000"/>
              </a:spcBef>
            </a:pPr>
            <a:r>
              <a:rPr lang="pt-BR" sz="3200" b="1" i="1" dirty="0">
                <a:solidFill>
                  <a:srgbClr val="99CCFF"/>
                </a:solidFill>
                <a:effectLst>
                  <a:outerShdw blurRad="38100" dist="38100" dir="2700000" algn="tl">
                    <a:srgbClr val="000000"/>
                  </a:outerShdw>
                </a:effectLst>
                <a:latin typeface="Verdana" pitchFamily="34" charset="0"/>
              </a:rPr>
              <a:t>O que fazer para melhorar o cérebro?</a:t>
            </a:r>
            <a:r>
              <a:rPr lang="pt-BR" sz="3200" i="1" dirty="0">
                <a:solidFill>
                  <a:srgbClr val="FFFFCC"/>
                </a:solidFill>
                <a:effectLst>
                  <a:outerShdw blurRad="38100" dist="38100" dir="2700000" algn="tl">
                    <a:srgbClr val="000000"/>
                  </a:outerShdw>
                </a:effectLst>
                <a:latin typeface="Verdana" pitchFamily="34"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cerebro feli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3152776"/>
            <a:ext cx="5721350" cy="3705225"/>
          </a:xfrm>
          <a:prstGeom prst="rect">
            <a:avLst/>
          </a:prstGeom>
          <a:noFill/>
          <a:extLst>
            <a:ext uri="{909E8E84-426E-40DD-AFC4-6F175D3DCCD1}">
              <a14:hiddenFill xmlns:a14="http://schemas.microsoft.com/office/drawing/2010/main">
                <a:solidFill>
                  <a:srgbClr val="FFFFFF"/>
                </a:solidFill>
              </a14:hiddenFill>
            </a:ext>
          </a:extLst>
        </p:spPr>
      </p:pic>
      <p:sp>
        <p:nvSpPr>
          <p:cNvPr id="17413" name="Rectangle 5"/>
          <p:cNvSpPr>
            <a:spLocks noChangeArrowheads="1"/>
          </p:cNvSpPr>
          <p:nvPr/>
        </p:nvSpPr>
        <p:spPr bwMode="auto">
          <a:xfrm>
            <a:off x="2566988" y="6524626"/>
            <a:ext cx="5689600" cy="333375"/>
          </a:xfrm>
          <a:prstGeom prst="rect">
            <a:avLst/>
          </a:prstGeom>
          <a:solidFill>
            <a:srgbClr val="FFFFB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17414" name="Text Box 6"/>
          <p:cNvSpPr txBox="1">
            <a:spLocks noChangeArrowheads="1"/>
          </p:cNvSpPr>
          <p:nvPr/>
        </p:nvSpPr>
        <p:spPr bwMode="auto">
          <a:xfrm>
            <a:off x="1703513" y="260650"/>
            <a:ext cx="7488831"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92D050"/>
                </a:solidFill>
                <a:effectLst>
                  <a:outerShdw blurRad="38100" dist="38100" dir="2700000" algn="tl">
                    <a:srgbClr val="000000"/>
                  </a:outerShdw>
                </a:effectLst>
                <a:latin typeface="Verdana" pitchFamily="34" charset="0"/>
              </a:rPr>
              <a:t>Você tem que tratar bem sua mente e corpo. </a:t>
            </a:r>
          </a:p>
          <a:p>
            <a:pPr algn="ctr">
              <a:spcBef>
                <a:spcPct val="50000"/>
              </a:spcBef>
            </a:pPr>
            <a:r>
              <a:rPr lang="pt-BR" sz="2800" b="1" i="1" dirty="0">
                <a:solidFill>
                  <a:srgbClr val="92D050"/>
                </a:solidFill>
                <a:effectLst>
                  <a:outerShdw blurRad="38100" dist="38100" dir="2700000" algn="tl">
                    <a:srgbClr val="000000"/>
                  </a:outerShdw>
                </a:effectLst>
                <a:latin typeface="Verdana" pitchFamily="34" charset="0"/>
              </a:rPr>
              <a:t>Precisa estar feliz, de bem com a vida, fazer exercícios... Físicos e mentais.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BigB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26" y="2012950"/>
            <a:ext cx="3571875" cy="4800600"/>
          </a:xfrm>
          <a:prstGeom prst="rect">
            <a:avLst/>
          </a:prstGeom>
          <a:noFill/>
          <a:extLst>
            <a:ext uri="{909E8E84-426E-40DD-AFC4-6F175D3DCCD1}">
              <a14:hiddenFill xmlns:a14="http://schemas.microsoft.com/office/drawing/2010/main">
                <a:solidFill>
                  <a:srgbClr val="FFFFFF"/>
                </a:solidFill>
              </a14:hiddenFill>
            </a:ext>
          </a:extLst>
        </p:spPr>
      </p:pic>
      <p:sp>
        <p:nvSpPr>
          <p:cNvPr id="18437" name="Text Box 5"/>
          <p:cNvSpPr txBox="1">
            <a:spLocks noChangeArrowheads="1"/>
          </p:cNvSpPr>
          <p:nvPr/>
        </p:nvSpPr>
        <p:spPr bwMode="auto">
          <a:xfrm>
            <a:off x="1007165" y="159578"/>
            <a:ext cx="1078727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00B0F0"/>
                </a:solidFill>
                <a:latin typeface="Verdana" pitchFamily="34" charset="0"/>
              </a:rPr>
              <a:t>Se está deprimido, com a autoestima baixa, a primeira coisa que acontece é a memória ir embora; 90% das queixas de falta de memória são por depressão, desencanto, desestímulo.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ool-open-brain-3d-graphics-mobile-wallpa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3975" y="2312988"/>
            <a:ext cx="304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9461" name="Rectangle 5"/>
          <p:cNvSpPr>
            <a:spLocks noChangeArrowheads="1"/>
          </p:cNvSpPr>
          <p:nvPr/>
        </p:nvSpPr>
        <p:spPr bwMode="auto">
          <a:xfrm>
            <a:off x="3935413" y="6742114"/>
            <a:ext cx="2952750" cy="115887"/>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19462" name="Text Box 6"/>
          <p:cNvSpPr txBox="1">
            <a:spLocks noChangeArrowheads="1"/>
          </p:cNvSpPr>
          <p:nvPr/>
        </p:nvSpPr>
        <p:spPr bwMode="auto">
          <a:xfrm>
            <a:off x="993913" y="251032"/>
            <a:ext cx="10774018"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FF0000"/>
                </a:solidFill>
                <a:latin typeface="Verdana" pitchFamily="34" charset="0"/>
              </a:rPr>
              <a:t>Para o cérebro funcionar melhor, você tem de ter motivação. Acordar de manhã e ter desejo de fazer alguma coisa, ter prazer no que está fazendo e ter a autoestima no ponto.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12289455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289" y="2349500"/>
            <a:ext cx="4021137" cy="4021138"/>
          </a:xfrm>
          <a:prstGeom prst="rect">
            <a:avLst/>
          </a:prstGeom>
          <a:noFill/>
          <a:extLst>
            <a:ext uri="{909E8E84-426E-40DD-AFC4-6F175D3DCCD1}">
              <a14:hiddenFill xmlns:a14="http://schemas.microsoft.com/office/drawing/2010/main">
                <a:solidFill>
                  <a:srgbClr val="FFFFFF"/>
                </a:solidFill>
              </a14:hiddenFill>
            </a:ext>
          </a:extLst>
        </p:spPr>
      </p:pic>
      <p:sp>
        <p:nvSpPr>
          <p:cNvPr id="22533" name="Text Box 5"/>
          <p:cNvSpPr txBox="1">
            <a:spLocks noChangeArrowheads="1"/>
          </p:cNvSpPr>
          <p:nvPr/>
        </p:nvSpPr>
        <p:spPr bwMode="auto">
          <a:xfrm>
            <a:off x="728869" y="196369"/>
            <a:ext cx="10734261"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3200" i="1" dirty="0">
                <a:solidFill>
                  <a:srgbClr val="99CCFF"/>
                </a:solidFill>
                <a:effectLst>
                  <a:outerShdw blurRad="38100" dist="38100" dir="2700000" algn="tl">
                    <a:srgbClr val="000000"/>
                  </a:outerShdw>
                </a:effectLst>
                <a:latin typeface="Verdana" pitchFamily="34" charset="0"/>
              </a:rPr>
              <a:t>Pergunta: </a:t>
            </a:r>
          </a:p>
          <a:p>
            <a:pPr algn="ctr">
              <a:spcBef>
                <a:spcPct val="50000"/>
              </a:spcBef>
            </a:pPr>
            <a:r>
              <a:rPr lang="pt-BR" sz="3200" b="1" i="1" dirty="0">
                <a:solidFill>
                  <a:srgbClr val="99CCFF"/>
                </a:solidFill>
                <a:effectLst>
                  <a:outerShdw blurRad="38100" dist="38100" dir="2700000" algn="tl">
                    <a:srgbClr val="000000"/>
                  </a:outerShdw>
                </a:effectLst>
                <a:latin typeface="Verdana" pitchFamily="34" charset="0"/>
              </a:rPr>
              <a:t>O que fazer para se prevenir de doenças neurológicas?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2173287" y="321090"/>
            <a:ext cx="845495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3200" b="1" i="1" dirty="0">
                <a:solidFill>
                  <a:srgbClr val="00B0F0"/>
                </a:solidFill>
                <a:latin typeface="Verdana" pitchFamily="34" charset="0"/>
              </a:rPr>
              <a:t>Todo adulto deve incluir no check-up uma investigação cerebral.</a:t>
            </a:r>
          </a:p>
        </p:txBody>
      </p:sp>
      <p:pic>
        <p:nvPicPr>
          <p:cNvPr id="37893" name="Picture 5" descr="brai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8306" y="2060575"/>
            <a:ext cx="3735388" cy="4797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ealing-art-b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876" y="2867026"/>
            <a:ext cx="3946525" cy="3946525"/>
          </a:xfrm>
          <a:prstGeom prst="rect">
            <a:avLst/>
          </a:prstGeom>
          <a:noFill/>
          <a:extLst>
            <a:ext uri="{909E8E84-426E-40DD-AFC4-6F175D3DCCD1}">
              <a14:hiddenFill xmlns:a14="http://schemas.microsoft.com/office/drawing/2010/main">
                <a:solidFill>
                  <a:srgbClr val="FFFFFF"/>
                </a:solidFill>
              </a14:hiddenFill>
            </a:ext>
          </a:extLst>
        </p:spPr>
      </p:pic>
      <p:sp>
        <p:nvSpPr>
          <p:cNvPr id="23557" name="Text Box 5"/>
          <p:cNvSpPr txBox="1">
            <a:spLocks noChangeArrowheads="1"/>
          </p:cNvSpPr>
          <p:nvPr/>
        </p:nvSpPr>
        <p:spPr bwMode="auto">
          <a:xfrm>
            <a:off x="781878" y="260350"/>
            <a:ext cx="1115833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FF0000"/>
                </a:solidFill>
                <a:latin typeface="Verdana" pitchFamily="34" charset="0"/>
              </a:rPr>
              <a:t>Os aneurismas cerebrais têm uma mortalidade de 50% quando rompem. Dos 50% que não morrem, 30% vão ter uma sequela grave: ficar sem falar ou ter paralisia. Se você encontra o aneurisma num checkup, antes dele sangrar, o risco é de apenas 2%.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5497E6-B47C-42C0-9436-68B21A0B4BB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33DEDB5-C75D-4100-ADFE-1311388DEFD5}"/>
              </a:ext>
            </a:extLst>
          </p:cNvPr>
          <p:cNvSpPr>
            <a:spLocks noGrp="1"/>
          </p:cNvSpPr>
          <p:nvPr>
            <p:ph idx="1"/>
          </p:nvPr>
        </p:nvSpPr>
        <p:spPr/>
        <p:txBody>
          <a:bodyPr/>
          <a:lstStyle/>
          <a:p>
            <a:endParaRPr lang="pt-BR"/>
          </a:p>
        </p:txBody>
      </p:sp>
      <p:pic>
        <p:nvPicPr>
          <p:cNvPr id="2054" name="Picture 6" descr="Resultado de imagem para aneurisma cerebral">
            <a:extLst>
              <a:ext uri="{FF2B5EF4-FFF2-40B4-BE49-F238E27FC236}">
                <a16:creationId xmlns:a16="http://schemas.microsoft.com/office/drawing/2014/main" id="{16595B0F-5004-410E-B8F5-E7EB8480D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3562" y="-65831"/>
            <a:ext cx="3962400" cy="29585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m relacionada">
            <a:extLst>
              <a:ext uri="{FF2B5EF4-FFF2-40B4-BE49-F238E27FC236}">
                <a16:creationId xmlns:a16="http://schemas.microsoft.com/office/drawing/2014/main" id="{51AF8327-7604-44FC-9B66-FF9BFD156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1" y="-63641"/>
            <a:ext cx="3962399" cy="27008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sultado de imagem para aneurisma cerebral">
            <a:extLst>
              <a:ext uri="{FF2B5EF4-FFF2-40B4-BE49-F238E27FC236}">
                <a16:creationId xmlns:a16="http://schemas.microsoft.com/office/drawing/2014/main" id="{269F84FF-E733-4034-B5E4-F11F716A1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4299678" cy="23763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esultado de imagem para aneurisma cerebral">
            <a:extLst>
              <a:ext uri="{FF2B5EF4-FFF2-40B4-BE49-F238E27FC236}">
                <a16:creationId xmlns:a16="http://schemas.microsoft.com/office/drawing/2014/main" id="{C31C4711-2ED8-476A-B9F7-7EBCAC8EE7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406" y="2637183"/>
            <a:ext cx="7588593" cy="426858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esultado de imagem para aneurisma cerebral">
            <a:extLst>
              <a:ext uri="{FF2B5EF4-FFF2-40B4-BE49-F238E27FC236}">
                <a16:creationId xmlns:a16="http://schemas.microsoft.com/office/drawing/2014/main" id="{D4245A27-C7F1-4838-B99A-EB5A6FBA2C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99" y="2365040"/>
            <a:ext cx="4582367" cy="240574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m relacionada">
            <a:extLst>
              <a:ext uri="{FF2B5EF4-FFF2-40B4-BE49-F238E27FC236}">
                <a16:creationId xmlns:a16="http://schemas.microsoft.com/office/drawing/2014/main" id="{69CC9B07-FBAF-4099-9F26-34164A475D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741345"/>
            <a:ext cx="4582367" cy="214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188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5742D0-7694-4680-B607-F62608C0F88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419AF75-E634-47F1-9F3A-E580C20F37E3}"/>
              </a:ext>
            </a:extLst>
          </p:cNvPr>
          <p:cNvSpPr>
            <a:spLocks noGrp="1"/>
          </p:cNvSpPr>
          <p:nvPr>
            <p:ph idx="1"/>
          </p:nvPr>
        </p:nvSpPr>
        <p:spPr/>
        <p:txBody>
          <a:bodyPr/>
          <a:lstStyle/>
          <a:p>
            <a:endParaRPr lang="pt-BR"/>
          </a:p>
        </p:txBody>
      </p:sp>
      <p:pic>
        <p:nvPicPr>
          <p:cNvPr id="1026" name="Picture 2" descr="Resultado de imagem para aneurisma cerebral">
            <a:extLst>
              <a:ext uri="{FF2B5EF4-FFF2-40B4-BE49-F238E27FC236}">
                <a16:creationId xmlns:a16="http://schemas.microsoft.com/office/drawing/2014/main" id="{E1EC908C-AAC9-4511-9E4B-F7D468511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667" y="-11142"/>
            <a:ext cx="9904344" cy="68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537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046922" y="143704"/>
            <a:ext cx="10760765"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FF0000"/>
                </a:solidFill>
                <a:latin typeface="Verdana" pitchFamily="34" charset="0"/>
              </a:rPr>
              <a:t>A saúde de seu cérebro depende muito de suas ações para protege-lo e exercitá-lo.</a:t>
            </a:r>
          </a:p>
          <a:p>
            <a:pPr algn="ctr">
              <a:spcBef>
                <a:spcPct val="50000"/>
              </a:spcBef>
            </a:pPr>
            <a:r>
              <a:rPr lang="pt-BR" sz="2800" b="1" i="1" dirty="0">
                <a:solidFill>
                  <a:srgbClr val="FF0000"/>
                </a:solidFill>
                <a:latin typeface="Verdana" pitchFamily="34" charset="0"/>
              </a:rPr>
              <a:t>Geralmente o esquecemos, não é como o restante de nosso corpo que vemos e avaliamos com frequência, como se ele fosse indestrutível, até a sua pane.</a:t>
            </a:r>
          </a:p>
        </p:txBody>
      </p:sp>
      <p:pic>
        <p:nvPicPr>
          <p:cNvPr id="9218" name="Picture 2" descr="Resultado de imagem para cÃ©rebro se exercitando">
            <a:extLst>
              <a:ext uri="{FF2B5EF4-FFF2-40B4-BE49-F238E27FC236}">
                <a16:creationId xmlns:a16="http://schemas.microsoft.com/office/drawing/2014/main" id="{DDCE391D-7099-4ECB-90FC-AFC1ADFD5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1186" y="3170183"/>
            <a:ext cx="5549628" cy="3687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73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046922" y="143704"/>
            <a:ext cx="1076076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FF0000"/>
                </a:solidFill>
                <a:latin typeface="Verdana" pitchFamily="34" charset="0"/>
              </a:rPr>
              <a:t>E todas as pessoas deveriam ter uma atividade ligada às artes, que tanto estimulam o cérebro. Cante, toque um instrumento, dance, faça teatro, pinte, crie. </a:t>
            </a:r>
          </a:p>
        </p:txBody>
      </p:sp>
      <p:pic>
        <p:nvPicPr>
          <p:cNvPr id="36869" name="Picture 5" descr="BrainFace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1584" y="2190231"/>
            <a:ext cx="4408832" cy="4667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Text Box 5"/>
          <p:cNvSpPr txBox="1">
            <a:spLocks noChangeArrowheads="1"/>
          </p:cNvSpPr>
          <p:nvPr/>
        </p:nvSpPr>
        <p:spPr bwMode="auto">
          <a:xfrm>
            <a:off x="3540125" y="0"/>
            <a:ext cx="5111750" cy="1323439"/>
          </a:xfrm>
          <a:prstGeom prst="rect">
            <a:avLst/>
          </a:prstGeom>
          <a:solidFill>
            <a:schemeClr val="tx1"/>
          </a:solidFill>
          <a:ln>
            <a:noFill/>
          </a:ln>
          <a:effectLst/>
        </p:spPr>
        <p:txBody>
          <a:bodyPr>
            <a:spAutoFit/>
          </a:bodyPr>
          <a:lstStyle/>
          <a:p>
            <a:pPr algn="ctr">
              <a:spcBef>
                <a:spcPct val="50000"/>
              </a:spcBef>
            </a:pPr>
            <a:r>
              <a:rPr lang="pt-BR" sz="4000" b="1" i="1" dirty="0">
                <a:solidFill>
                  <a:srgbClr val="FFC000"/>
                </a:solidFill>
                <a:effectLst>
                  <a:outerShdw blurRad="38100" dist="38100" dir="2700000" algn="tl">
                    <a:srgbClr val="000000">
                      <a:alpha val="43137"/>
                    </a:srgbClr>
                  </a:outerShdw>
                </a:effectLst>
                <a:latin typeface="Verdana" pitchFamily="34" charset="0"/>
              </a:rPr>
              <a:t>A vida moderna atrapalha? </a:t>
            </a:r>
          </a:p>
        </p:txBody>
      </p:sp>
      <p:pic>
        <p:nvPicPr>
          <p:cNvPr id="10242" name="Picture 2" descr="Imagem relacionada">
            <a:extLst>
              <a:ext uri="{FF2B5EF4-FFF2-40B4-BE49-F238E27FC236}">
                <a16:creationId xmlns:a16="http://schemas.microsoft.com/office/drawing/2014/main" id="{EBEFAD0B-6E5A-460C-8495-23287D1F7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930" y="1614249"/>
            <a:ext cx="5667517" cy="237110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Resultado de imagem para vida moderna">
            <a:extLst>
              <a:ext uri="{FF2B5EF4-FFF2-40B4-BE49-F238E27FC236}">
                <a16:creationId xmlns:a16="http://schemas.microsoft.com/office/drawing/2014/main" id="{414B8CB6-97BC-4015-9394-DD2F926EF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6447" y="2209683"/>
            <a:ext cx="5465553" cy="332487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Resultado de imagem para vida moderna">
            <a:extLst>
              <a:ext uri="{FF2B5EF4-FFF2-40B4-BE49-F238E27FC236}">
                <a16:creationId xmlns:a16="http://schemas.microsoft.com/office/drawing/2014/main" id="{A823DB2A-E8AF-4BF0-9A09-4A00B3F27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930" y="4276165"/>
            <a:ext cx="4876800" cy="25818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046922" y="159095"/>
            <a:ext cx="1070775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latin typeface="Verdana" pitchFamily="34" charset="0"/>
              </a:rPr>
              <a:t>Há vantagens e desvantagens, </a:t>
            </a:r>
            <a:r>
              <a:rPr lang="pt-BR" sz="2800" b="1" i="1" dirty="0" err="1">
                <a:latin typeface="Verdana" pitchFamily="34" charset="0"/>
              </a:rPr>
              <a:t>ex</a:t>
            </a:r>
            <a:r>
              <a:rPr lang="pt-BR" sz="2800" b="1" i="1" dirty="0">
                <a:latin typeface="Verdana" pitchFamily="34" charset="0"/>
              </a:rPr>
              <a:t>: Na Idade Média as pessoas morriam de doenças que hoje são banais de serem tratadas, morriam em casa com dor. O sofrimento era muito maior. Hoje existem remédios fortíssimos, ninguém mais tem dor.</a:t>
            </a:r>
          </a:p>
        </p:txBody>
      </p:sp>
      <p:pic>
        <p:nvPicPr>
          <p:cNvPr id="25606" name="Picture 6"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0661" y="3160368"/>
            <a:ext cx="3987936" cy="369763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8057D846-58E2-4714-A545-2153CF6CF7A7}"/>
              </a:ext>
            </a:extLst>
          </p:cNvPr>
          <p:cNvSpPr txBox="1"/>
          <p:nvPr/>
        </p:nvSpPr>
        <p:spPr>
          <a:xfrm>
            <a:off x="6096000" y="2782957"/>
            <a:ext cx="5115339" cy="3723860"/>
          </a:xfrm>
          <a:prstGeom prst="rect">
            <a:avLst/>
          </a:prstGeom>
          <a:noFill/>
        </p:spPr>
        <p:txBody>
          <a:bodyPr wrap="square" rtlCol="0">
            <a:spAutoFit/>
          </a:bodyPr>
          <a:lstStyle/>
          <a:p>
            <a:endParaRPr lang="pt-BR" dirty="0"/>
          </a:p>
        </p:txBody>
      </p:sp>
      <p:sp>
        <p:nvSpPr>
          <p:cNvPr id="3" name="CaixaDeTexto 2">
            <a:extLst>
              <a:ext uri="{FF2B5EF4-FFF2-40B4-BE49-F238E27FC236}">
                <a16:creationId xmlns:a16="http://schemas.microsoft.com/office/drawing/2014/main" id="{28368EE5-6131-419E-8B20-C433D822CF5B}"/>
              </a:ext>
            </a:extLst>
          </p:cNvPr>
          <p:cNvSpPr txBox="1"/>
          <p:nvPr/>
        </p:nvSpPr>
        <p:spPr>
          <a:xfrm>
            <a:off x="5353879" y="3160368"/>
            <a:ext cx="6400800" cy="3108543"/>
          </a:xfrm>
          <a:prstGeom prst="rect">
            <a:avLst/>
          </a:prstGeom>
          <a:noFill/>
        </p:spPr>
        <p:txBody>
          <a:bodyPr wrap="square" rtlCol="0">
            <a:spAutoFit/>
          </a:bodyPr>
          <a:lstStyle/>
          <a:p>
            <a:r>
              <a:rPr lang="pt-BR" sz="2800" b="1" i="1" dirty="0">
                <a:latin typeface="Verdana" panose="020B0604030504040204" pitchFamily="34" charset="0"/>
                <a:ea typeface="Verdana" panose="020B0604030504040204" pitchFamily="34" charset="0"/>
              </a:rPr>
              <a:t>No entanto, a vida moderna é muito acelerada e estressante, o que pode tensionar muito o cérebro quando este não é descarregado. Também, o excesso de sal, gordura e química nos alimentos.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brain_full_siz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0" y="0"/>
            <a:ext cx="7812088" cy="6877050"/>
          </a:xfrm>
          <a:prstGeom prst="rect">
            <a:avLst/>
          </a:prstGeom>
          <a:solidFill>
            <a:schemeClr val="accent2"/>
          </a:solidFill>
        </p:spPr>
      </p:pic>
      <p:sp>
        <p:nvSpPr>
          <p:cNvPr id="26629" name="Text Box 5"/>
          <p:cNvSpPr txBox="1">
            <a:spLocks noChangeArrowheads="1"/>
          </p:cNvSpPr>
          <p:nvPr/>
        </p:nvSpPr>
        <p:spPr bwMode="auto">
          <a:xfrm>
            <a:off x="6791325" y="5473005"/>
            <a:ext cx="5400675" cy="1384995"/>
          </a:xfrm>
          <a:prstGeom prst="rect">
            <a:avLst/>
          </a:prstGeom>
          <a:solidFill>
            <a:schemeClr val="accent2">
              <a:alpha val="33000"/>
            </a:schemeClr>
          </a:solidFill>
          <a:ln>
            <a:noFill/>
          </a:ln>
          <a:effectLst/>
        </p:spPr>
        <p:txBody>
          <a:bodyPr>
            <a:spAutoFit/>
          </a:bodyPr>
          <a:lstStyle/>
          <a:p>
            <a:pPr algn="ctr">
              <a:spcBef>
                <a:spcPct val="50000"/>
              </a:spcBef>
            </a:pPr>
            <a:r>
              <a:rPr lang="pt-BR" sz="2400" b="1" i="1" dirty="0">
                <a:solidFill>
                  <a:srgbClr val="FFFF00"/>
                </a:solidFill>
                <a:effectLst>
                  <a:outerShdw blurRad="38100" dist="38100" dir="2700000" algn="tl">
                    <a:srgbClr val="000000">
                      <a:alpha val="43137"/>
                    </a:srgbClr>
                  </a:outerShdw>
                </a:effectLst>
                <a:latin typeface="Verdana" pitchFamily="34" charset="0"/>
              </a:rPr>
              <a:t>Pergunta: </a:t>
            </a:r>
          </a:p>
          <a:p>
            <a:pPr algn="ctr">
              <a:spcBef>
                <a:spcPct val="50000"/>
              </a:spcBef>
            </a:pPr>
            <a:r>
              <a:rPr lang="pt-BR" sz="2400" b="1" i="1" dirty="0">
                <a:solidFill>
                  <a:srgbClr val="FFFF00"/>
                </a:solidFill>
                <a:effectLst>
                  <a:outerShdw blurRad="38100" dist="38100" dir="2700000" algn="tl">
                    <a:srgbClr val="000000">
                      <a:alpha val="43137"/>
                    </a:srgbClr>
                  </a:outerShdw>
                </a:effectLst>
                <a:latin typeface="Verdana" pitchFamily="34" charset="0"/>
              </a:rPr>
              <a:t>Existe algum inimigo do bom funcionamento do cérebro?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cerebro-livro-ilustração-cruz-santa-rita-ho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8462" y="2492375"/>
            <a:ext cx="3775075" cy="4365625"/>
          </a:xfrm>
          <a:prstGeom prst="rect">
            <a:avLst/>
          </a:prstGeom>
          <a:noFill/>
          <a:extLst>
            <a:ext uri="{909E8E84-426E-40DD-AFC4-6F175D3DCCD1}">
              <a14:hiddenFill xmlns:a14="http://schemas.microsoft.com/office/drawing/2010/main">
                <a:solidFill>
                  <a:srgbClr val="FFFFFF"/>
                </a:solidFill>
              </a14:hiddenFill>
            </a:ext>
          </a:extLst>
        </p:spPr>
      </p:pic>
      <p:sp>
        <p:nvSpPr>
          <p:cNvPr id="27653" name="Text Box 5"/>
          <p:cNvSpPr txBox="1">
            <a:spLocks noChangeArrowheads="1"/>
          </p:cNvSpPr>
          <p:nvPr/>
        </p:nvSpPr>
        <p:spPr bwMode="auto">
          <a:xfrm>
            <a:off x="1205949" y="0"/>
            <a:ext cx="10469216"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800" b="1" i="1" dirty="0">
                <a:solidFill>
                  <a:srgbClr val="0070C0"/>
                </a:solidFill>
                <a:latin typeface="Verdana" pitchFamily="34" charset="0"/>
              </a:rPr>
              <a:t>O exagero! Na bebida, nas drogas, na comida. O cérebro tem de ser bem tratado, como o corpo. Uma coisa depende da outra. É muito difícil um cérebro bem num corpo maltratado, e vice-versa.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brain_oce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074" y="2922933"/>
            <a:ext cx="4435751" cy="3935067"/>
          </a:xfrm>
          <a:prstGeom prst="rect">
            <a:avLst/>
          </a:prstGeom>
          <a:noFill/>
          <a:extLst>
            <a:ext uri="{909E8E84-426E-40DD-AFC4-6F175D3DCCD1}">
              <a14:hiddenFill xmlns:a14="http://schemas.microsoft.com/office/drawing/2010/main">
                <a:solidFill>
                  <a:srgbClr val="FFFFFF"/>
                </a:solidFill>
              </a14:hiddenFill>
            </a:ext>
          </a:extLst>
        </p:spPr>
      </p:pic>
      <p:sp>
        <p:nvSpPr>
          <p:cNvPr id="33797" name="Text Box 5"/>
          <p:cNvSpPr txBox="1">
            <a:spLocks noChangeArrowheads="1"/>
          </p:cNvSpPr>
          <p:nvPr/>
        </p:nvSpPr>
        <p:spPr bwMode="auto">
          <a:xfrm>
            <a:off x="1113183" y="179526"/>
            <a:ext cx="10495721"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pt-BR" sz="2400" b="1" i="1" dirty="0">
                <a:solidFill>
                  <a:srgbClr val="0070C0"/>
                </a:solidFill>
                <a:latin typeface="Verdana" pitchFamily="34" charset="0"/>
              </a:rPr>
              <a:t>Vemos pais reclamando que os filhos não saem da internet, mas, eles têm de fazer isso porque o cérebro hoje funciona nessa rapidez. Ele tem de entrar nessa onda, nesse clique, porque senão vai ficar para trás. </a:t>
            </a:r>
          </a:p>
          <a:p>
            <a:pPr algn="ctr">
              <a:spcBef>
                <a:spcPct val="50000"/>
              </a:spcBef>
            </a:pPr>
            <a:r>
              <a:rPr lang="pt-BR" sz="2400" b="1" i="1" dirty="0">
                <a:solidFill>
                  <a:srgbClr val="0070C0"/>
                </a:solidFill>
                <a:latin typeface="Verdana" pitchFamily="34" charset="0"/>
              </a:rPr>
              <a:t>Isso faz parte do mundo em que a gente vive e o cérebro vai correndo atrás e se adaptando.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F7F50-17B4-4688-85CB-4FF47CBF5D9D}"/>
              </a:ext>
            </a:extLst>
          </p:cNvPr>
          <p:cNvSpPr>
            <a:spLocks noGrp="1"/>
          </p:cNvSpPr>
          <p:nvPr>
            <p:ph type="title"/>
          </p:nvPr>
        </p:nvSpPr>
        <p:spPr>
          <a:xfrm>
            <a:off x="1251678" y="170121"/>
            <a:ext cx="10178322" cy="1704396"/>
          </a:xfrm>
        </p:spPr>
        <p:txBody>
          <a:bodyPr>
            <a:normAutofit fontScale="90000"/>
          </a:bodyPr>
          <a:lstStyle/>
          <a:p>
            <a:pPr algn="ctr"/>
            <a:r>
              <a:rPr lang="pt-BR" sz="9600" b="1" dirty="0"/>
              <a:t>NEUROPLASTICIDADE</a:t>
            </a:r>
            <a:br>
              <a:rPr lang="pt-BR" sz="9600" b="1" dirty="0"/>
            </a:br>
            <a:endParaRPr lang="pt-BR" dirty="0"/>
          </a:p>
        </p:txBody>
      </p:sp>
      <p:sp>
        <p:nvSpPr>
          <p:cNvPr id="3" name="Espaço Reservado para Conteúdo 2">
            <a:extLst>
              <a:ext uri="{FF2B5EF4-FFF2-40B4-BE49-F238E27FC236}">
                <a16:creationId xmlns:a16="http://schemas.microsoft.com/office/drawing/2014/main" id="{77C86789-7025-4BCC-B4A5-BC90FB913577}"/>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807A3A11-3377-4464-A2FD-1C8B714DC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35" y="1874517"/>
            <a:ext cx="11011348" cy="4707632"/>
          </a:xfrm>
          <a:prstGeom prst="rect">
            <a:avLst/>
          </a:prstGeom>
        </p:spPr>
      </p:pic>
    </p:spTree>
    <p:extLst>
      <p:ext uri="{BB962C8B-B14F-4D97-AF65-F5344CB8AC3E}">
        <p14:creationId xmlns:p14="http://schemas.microsoft.com/office/powerpoint/2010/main" val="3432991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834980" y="2804253"/>
            <a:ext cx="10522040" cy="3970318"/>
          </a:xfrm>
          <a:prstGeom prst="rect">
            <a:avLst/>
          </a:prstGeom>
        </p:spPr>
        <p:txBody>
          <a:bodyPr wrap="square">
            <a:spAutoFit/>
          </a:bodyPr>
          <a:lstStyle/>
          <a:p>
            <a:pPr algn="ctr">
              <a:buFont typeface="Monotype Sorts"/>
              <a:buNone/>
              <a:defRPr/>
            </a:pPr>
            <a:endParaRPr lang="pt-BR" sz="3600" i="1" dirty="0">
              <a:solidFill>
                <a:prstClr val="black"/>
              </a:solidFill>
              <a:latin typeface="Arial" pitchFamily="34" charset="0"/>
              <a:cs typeface="Arial" pitchFamily="34" charset="0"/>
            </a:endParaRPr>
          </a:p>
          <a:p>
            <a:pPr algn="ctr">
              <a:buFont typeface="Monotype Sorts"/>
              <a:buNone/>
              <a:defRPr/>
            </a:pPr>
            <a:r>
              <a:rPr lang="pt-BR" sz="3600" i="1" dirty="0">
                <a:solidFill>
                  <a:prstClr val="black"/>
                </a:solidFill>
                <a:latin typeface="Arial" pitchFamily="34" charset="0"/>
                <a:cs typeface="Arial" pitchFamily="34" charset="0"/>
              </a:rPr>
              <a:t>	Capacidade de adaptação do sistema nervoso às mudanças nas condições do ambiente que ocorrem no dia-a-dia da vida dos indivíduos.</a:t>
            </a:r>
          </a:p>
          <a:p>
            <a:pPr>
              <a:buFont typeface="Monotype Sorts"/>
              <a:buNone/>
              <a:defRPr/>
            </a:pPr>
            <a:endParaRPr lang="pt-BR" sz="3600" i="1" dirty="0">
              <a:solidFill>
                <a:prstClr val="black"/>
              </a:solidFill>
              <a:latin typeface="Arial" pitchFamily="34" charset="0"/>
              <a:cs typeface="Arial" pitchFamily="34" charset="0"/>
            </a:endParaRPr>
          </a:p>
          <a:p>
            <a:pPr algn="ctr">
              <a:buFont typeface="Monotype Sorts"/>
              <a:buNone/>
              <a:defRPr/>
            </a:pPr>
            <a:r>
              <a:rPr lang="pt-BR" sz="3600" i="1" dirty="0">
                <a:solidFill>
                  <a:prstClr val="black"/>
                </a:solidFill>
                <a:latin typeface="Arial" pitchFamily="34" charset="0"/>
                <a:cs typeface="Arial" pitchFamily="34" charset="0"/>
              </a:rPr>
              <a:t>	Relacionada ao </a:t>
            </a:r>
            <a:r>
              <a:rPr lang="pt-BR" sz="3600" b="1" i="1" u="sng" dirty="0">
                <a:solidFill>
                  <a:srgbClr val="002060"/>
                </a:solidFill>
                <a:latin typeface="Arial" pitchFamily="34" charset="0"/>
                <a:cs typeface="Arial" pitchFamily="34" charset="0"/>
              </a:rPr>
              <a:t>DESENVOLVIMENTO, à ADAPTAÇÃO e ao APRENDIZADO.</a:t>
            </a:r>
            <a:endParaRPr lang="pt-BR" sz="3600" u="sng" dirty="0">
              <a:solidFill>
                <a:prstClr val="black"/>
              </a:solidFill>
              <a:latin typeface="Arial" pitchFamily="34" charset="0"/>
              <a:cs typeface="Arial" pitchFamily="34" charset="0"/>
            </a:endParaRPr>
          </a:p>
        </p:txBody>
      </p:sp>
      <p:sp>
        <p:nvSpPr>
          <p:cNvPr id="3" name="Título 2"/>
          <p:cNvSpPr>
            <a:spLocks noGrp="1"/>
          </p:cNvSpPr>
          <p:nvPr>
            <p:ph type="title" idx="4294967295"/>
          </p:nvPr>
        </p:nvSpPr>
        <p:spPr>
          <a:xfrm>
            <a:off x="1586248" y="101544"/>
            <a:ext cx="9601200" cy="1906357"/>
          </a:xfrm>
        </p:spPr>
        <p:txBody>
          <a:bodyPr/>
          <a:lstStyle/>
          <a:p>
            <a:pPr algn="ctr"/>
            <a:r>
              <a:rPr lang="pt-BR" b="1" dirty="0">
                <a:effectLst>
                  <a:outerShdw blurRad="38100" dist="38100" dir="2700000" algn="tl">
                    <a:srgbClr val="000000">
                      <a:alpha val="43137"/>
                    </a:srgbClr>
                  </a:outerShdw>
                </a:effectLst>
              </a:rPr>
              <a:t>NEUROPLASTICIDADE</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552" y="1310119"/>
            <a:ext cx="3713944" cy="1785047"/>
          </a:xfrm>
          <a:prstGeom prst="rect">
            <a:avLst/>
          </a:prstGeom>
        </p:spPr>
      </p:pic>
    </p:spTree>
    <p:extLst>
      <p:ext uri="{BB962C8B-B14F-4D97-AF65-F5344CB8AC3E}">
        <p14:creationId xmlns:p14="http://schemas.microsoft.com/office/powerpoint/2010/main" val="914186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235500" y="124368"/>
            <a:ext cx="9601200" cy="1322387"/>
          </a:xfrm>
        </p:spPr>
        <p:txBody>
          <a:bodyPr/>
          <a:lstStyle/>
          <a:p>
            <a:pPr algn="ctr"/>
            <a:r>
              <a:rPr lang="pt-BR" dirty="0">
                <a:solidFill>
                  <a:schemeClr val="accent1">
                    <a:lumMod val="50000"/>
                  </a:schemeClr>
                </a:solidFill>
              </a:rPr>
              <a:t>         </a:t>
            </a:r>
            <a:r>
              <a:rPr lang="pt-BR" dirty="0">
                <a:solidFill>
                  <a:schemeClr val="tx1"/>
                </a:solidFill>
                <a:effectLst>
                  <a:outerShdw blurRad="38100" dist="38100" dir="2700000" algn="tl">
                    <a:srgbClr val="000000">
                      <a:alpha val="43137"/>
                    </a:srgbClr>
                  </a:outerShdw>
                </a:effectLst>
              </a:rPr>
              <a:t>NEUROPLASTICIDADE</a:t>
            </a:r>
          </a:p>
        </p:txBody>
      </p:sp>
      <p:sp>
        <p:nvSpPr>
          <p:cNvPr id="3" name="Retângulo 2"/>
          <p:cNvSpPr/>
          <p:nvPr/>
        </p:nvSpPr>
        <p:spPr>
          <a:xfrm>
            <a:off x="999186" y="2167538"/>
            <a:ext cx="10560676" cy="2006703"/>
          </a:xfrm>
          <a:prstGeom prst="rect">
            <a:avLst/>
          </a:prstGeom>
        </p:spPr>
        <p:txBody>
          <a:bodyPr wrap="square">
            <a:spAutoFit/>
          </a:bodyPr>
          <a:lstStyle/>
          <a:p>
            <a:pPr>
              <a:lnSpc>
                <a:spcPct val="150000"/>
              </a:lnSpc>
              <a:spcBef>
                <a:spcPct val="20000"/>
              </a:spcBef>
              <a:buClr>
                <a:srgbClr val="FFCC66"/>
              </a:buClr>
              <a:buSzPct val="80000"/>
              <a:defRPr/>
            </a:pPr>
            <a:r>
              <a:rPr lang="pt-BR" sz="2400" b="1" dirty="0">
                <a:solidFill>
                  <a:schemeClr val="accent1">
                    <a:lumMod val="50000"/>
                  </a:schemeClr>
                </a:solidFill>
                <a:latin typeface="Arial" pitchFamily="34" charset="0"/>
              </a:rPr>
              <a:t>1- Alterações no nº e tipo de </a:t>
            </a:r>
            <a:r>
              <a:rPr lang="pt-BR" sz="2400" b="1" u="sng" dirty="0">
                <a:solidFill>
                  <a:schemeClr val="accent1">
                    <a:lumMod val="50000"/>
                  </a:schemeClr>
                </a:solidFill>
                <a:latin typeface="Arial" pitchFamily="34" charset="0"/>
              </a:rPr>
              <a:t>receptores de neurotransmissores </a:t>
            </a:r>
          </a:p>
          <a:p>
            <a:pPr>
              <a:lnSpc>
                <a:spcPct val="150000"/>
              </a:lnSpc>
              <a:spcBef>
                <a:spcPct val="20000"/>
              </a:spcBef>
              <a:buClr>
                <a:srgbClr val="FFCC66"/>
              </a:buClr>
              <a:buSzPct val="80000"/>
              <a:defRPr/>
            </a:pPr>
            <a:r>
              <a:rPr lang="pt-BR" sz="2400" b="1" dirty="0">
                <a:solidFill>
                  <a:schemeClr val="accent1">
                    <a:lumMod val="50000"/>
                  </a:schemeClr>
                </a:solidFill>
                <a:latin typeface="Arial" pitchFamily="34" charset="0"/>
              </a:rPr>
              <a:t>2- </a:t>
            </a:r>
            <a:r>
              <a:rPr lang="pt-BR" sz="2800" b="1" dirty="0">
                <a:solidFill>
                  <a:schemeClr val="accent1">
                    <a:lumMod val="50000"/>
                  </a:schemeClr>
                </a:solidFill>
                <a:latin typeface="Arial" pitchFamily="34" charset="0"/>
              </a:rPr>
              <a:t>↑</a:t>
            </a:r>
            <a:r>
              <a:rPr lang="pt-BR" sz="2400" b="1" dirty="0">
                <a:solidFill>
                  <a:schemeClr val="accent1">
                    <a:lumMod val="50000"/>
                  </a:schemeClr>
                </a:solidFill>
                <a:latin typeface="Arial" pitchFamily="34" charset="0"/>
              </a:rPr>
              <a:t> ou </a:t>
            </a:r>
            <a:r>
              <a:rPr lang="pt-BR" sz="2800" b="1" dirty="0">
                <a:solidFill>
                  <a:schemeClr val="accent1">
                    <a:lumMod val="50000"/>
                  </a:schemeClr>
                </a:solidFill>
                <a:latin typeface="Arial" pitchFamily="34" charset="0"/>
              </a:rPr>
              <a:t>↓</a:t>
            </a:r>
            <a:r>
              <a:rPr lang="pt-BR" sz="2400" b="1" dirty="0">
                <a:solidFill>
                  <a:schemeClr val="accent1">
                    <a:lumMod val="50000"/>
                  </a:schemeClr>
                </a:solidFill>
                <a:latin typeface="Arial" pitchFamily="34" charset="0"/>
              </a:rPr>
              <a:t> de </a:t>
            </a:r>
            <a:r>
              <a:rPr lang="pt-BR" sz="2400" b="1" u="sng" dirty="0">
                <a:solidFill>
                  <a:schemeClr val="accent1">
                    <a:lumMod val="50000"/>
                  </a:schemeClr>
                </a:solidFill>
                <a:latin typeface="Arial" pitchFamily="34" charset="0"/>
              </a:rPr>
              <a:t>dendritos</a:t>
            </a:r>
            <a:r>
              <a:rPr lang="pt-BR" sz="2400" b="1" dirty="0">
                <a:solidFill>
                  <a:schemeClr val="accent1">
                    <a:lumMod val="50000"/>
                  </a:schemeClr>
                </a:solidFill>
                <a:latin typeface="Arial" pitchFamily="34" charset="0"/>
              </a:rPr>
              <a:t> ou </a:t>
            </a:r>
            <a:r>
              <a:rPr lang="pt-BR" sz="2400" b="1" u="sng" dirty="0">
                <a:solidFill>
                  <a:schemeClr val="accent1">
                    <a:lumMod val="50000"/>
                  </a:schemeClr>
                </a:solidFill>
                <a:latin typeface="Arial" pitchFamily="34" charset="0"/>
              </a:rPr>
              <a:t>terminações nervosas </a:t>
            </a:r>
          </a:p>
          <a:p>
            <a:pPr>
              <a:lnSpc>
                <a:spcPct val="150000"/>
              </a:lnSpc>
              <a:spcBef>
                <a:spcPct val="20000"/>
              </a:spcBef>
              <a:buClr>
                <a:srgbClr val="FFCC66"/>
              </a:buClr>
              <a:buSzPct val="80000"/>
              <a:defRPr/>
            </a:pPr>
            <a:r>
              <a:rPr lang="pt-BR" sz="2400" b="1" dirty="0">
                <a:solidFill>
                  <a:schemeClr val="accent1">
                    <a:lumMod val="50000"/>
                  </a:schemeClr>
                </a:solidFill>
                <a:latin typeface="Arial" pitchFamily="34" charset="0"/>
              </a:rPr>
              <a:t>3- Regenerações de </a:t>
            </a:r>
            <a:r>
              <a:rPr lang="pt-BR" sz="2400" b="1" u="sng" dirty="0">
                <a:solidFill>
                  <a:schemeClr val="accent1">
                    <a:lumMod val="50000"/>
                  </a:schemeClr>
                </a:solidFill>
                <a:latin typeface="Arial" pitchFamily="34" charset="0"/>
              </a:rPr>
              <a:t>axônios</a:t>
            </a:r>
          </a:p>
        </p:txBody>
      </p:sp>
      <p:sp>
        <p:nvSpPr>
          <p:cNvPr id="4" name="Retângulo 3"/>
          <p:cNvSpPr/>
          <p:nvPr/>
        </p:nvSpPr>
        <p:spPr>
          <a:xfrm>
            <a:off x="999186" y="4609974"/>
            <a:ext cx="10193628" cy="2123658"/>
          </a:xfrm>
          <a:prstGeom prst="rect">
            <a:avLst/>
          </a:prstGeom>
        </p:spPr>
        <p:txBody>
          <a:bodyPr wrap="square">
            <a:spAutoFit/>
          </a:bodyPr>
          <a:lstStyle/>
          <a:p>
            <a:pPr algn="ctr">
              <a:lnSpc>
                <a:spcPct val="150000"/>
              </a:lnSpc>
              <a:spcBef>
                <a:spcPct val="20000"/>
              </a:spcBef>
              <a:buClr>
                <a:srgbClr val="FFCC66"/>
              </a:buClr>
              <a:buSzPct val="80000"/>
              <a:defRPr/>
            </a:pPr>
            <a:r>
              <a:rPr lang="pt-BR" sz="2200" b="1" i="1" dirty="0">
                <a:solidFill>
                  <a:srgbClr val="002060"/>
                </a:solidFill>
                <a:latin typeface="Arial" pitchFamily="34" charset="0"/>
              </a:rPr>
              <a:t>Embora processos de </a:t>
            </a:r>
            <a:r>
              <a:rPr lang="pt-BR" sz="2200" b="1" i="1" dirty="0" err="1">
                <a:solidFill>
                  <a:srgbClr val="002060"/>
                </a:solidFill>
                <a:latin typeface="Arial" pitchFamily="34" charset="0"/>
              </a:rPr>
              <a:t>neuroplasticidade</a:t>
            </a:r>
            <a:r>
              <a:rPr lang="pt-BR" sz="2200" b="1" i="1" dirty="0">
                <a:solidFill>
                  <a:srgbClr val="002060"/>
                </a:solidFill>
                <a:latin typeface="Arial" pitchFamily="34" charset="0"/>
              </a:rPr>
              <a:t> em adultos sejam limitados, estudos recentes demonstram que </a:t>
            </a:r>
            <a:r>
              <a:rPr lang="pt-BR" sz="2200" b="1" i="1" u="sng" dirty="0">
                <a:solidFill>
                  <a:srgbClr val="002060"/>
                </a:solidFill>
                <a:latin typeface="Arial" pitchFamily="34" charset="0"/>
              </a:rPr>
              <a:t>algumas funções cognitivas podem ser substituídas por áreas adjacentes a áreas lesionadas ou homólogas no outro hemisfério.</a:t>
            </a:r>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3691" y="155175"/>
            <a:ext cx="1617480" cy="1785032"/>
          </a:xfrm>
          <a:prstGeom prst="rect">
            <a:avLst/>
          </a:prstGeom>
        </p:spPr>
      </p:pic>
    </p:spTree>
    <p:extLst>
      <p:ext uri="{BB962C8B-B14F-4D97-AF65-F5344CB8AC3E}">
        <p14:creationId xmlns:p14="http://schemas.microsoft.com/office/powerpoint/2010/main" val="3402026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136525"/>
            <a:ext cx="10178322" cy="1737992"/>
          </a:xfrm>
        </p:spPr>
        <p:txBody>
          <a:bodyPr/>
          <a:lstStyle/>
          <a:p>
            <a:pPr algn="ctr"/>
            <a:r>
              <a:rPr lang="pt-BR" b="1" dirty="0"/>
              <a:t>PLASTICIDADE NEURONAL</a:t>
            </a:r>
          </a:p>
        </p:txBody>
      </p:sp>
      <p:pic>
        <p:nvPicPr>
          <p:cNvPr id="3" name="Picture 9" descr="Plasticida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837905"/>
            <a:ext cx="4800598" cy="157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Plasticidad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479999" y="2538210"/>
            <a:ext cx="4616001" cy="2537138"/>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Retângulo 4"/>
          <p:cNvSpPr/>
          <p:nvPr/>
        </p:nvSpPr>
        <p:spPr>
          <a:xfrm>
            <a:off x="6305282" y="2538210"/>
            <a:ext cx="4049330" cy="954107"/>
          </a:xfrm>
          <a:prstGeom prst="rect">
            <a:avLst/>
          </a:prstGeom>
        </p:spPr>
        <p:txBody>
          <a:bodyPr wrap="square">
            <a:spAutoFit/>
          </a:bodyPr>
          <a:lstStyle/>
          <a:p>
            <a:r>
              <a:rPr lang="pt-BR" sz="2800" b="1" dirty="0">
                <a:solidFill>
                  <a:srgbClr val="002060"/>
                </a:solidFill>
                <a:latin typeface="Arial" pitchFamily="34" charset="0"/>
                <a:sym typeface="Wingdings" pitchFamily="2" charset="2"/>
              </a:rPr>
              <a:t>Remoção de conexões preexistentes</a:t>
            </a:r>
          </a:p>
        </p:txBody>
      </p:sp>
      <p:sp>
        <p:nvSpPr>
          <p:cNvPr id="9" name="Retângulo 8"/>
          <p:cNvSpPr/>
          <p:nvPr/>
        </p:nvSpPr>
        <p:spPr>
          <a:xfrm>
            <a:off x="1847415" y="3924124"/>
            <a:ext cx="4432589" cy="954107"/>
          </a:xfrm>
          <a:prstGeom prst="rect">
            <a:avLst/>
          </a:prstGeom>
        </p:spPr>
        <p:txBody>
          <a:bodyPr wrap="square">
            <a:spAutoFit/>
          </a:bodyPr>
          <a:lstStyle/>
          <a:p>
            <a:r>
              <a:rPr lang="pt-BR" sz="2800" b="1" dirty="0">
                <a:solidFill>
                  <a:srgbClr val="002060"/>
                </a:solidFill>
                <a:latin typeface="Arial" pitchFamily="34" charset="0"/>
                <a:sym typeface="Wingdings" pitchFamily="2" charset="2"/>
              </a:rPr>
              <a:t>Crescimento de novas conexões </a:t>
            </a:r>
            <a:endParaRPr lang="pt-BR" sz="2800" dirty="0">
              <a:solidFill>
                <a:srgbClr val="002060"/>
              </a:solidFill>
            </a:endParaRPr>
          </a:p>
        </p:txBody>
      </p:sp>
    </p:spTree>
    <p:extLst>
      <p:ext uri="{BB962C8B-B14F-4D97-AF65-F5344CB8AC3E}">
        <p14:creationId xmlns:p14="http://schemas.microsoft.com/office/powerpoint/2010/main" val="2912679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a para a direita 1"/>
          <p:cNvSpPr/>
          <p:nvPr/>
        </p:nvSpPr>
        <p:spPr bwMode="auto">
          <a:xfrm>
            <a:off x="6852550" y="3651820"/>
            <a:ext cx="433388" cy="2159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a:lstStyle/>
          <a:p>
            <a:pPr>
              <a:defRPr/>
            </a:pPr>
            <a:endParaRPr lang="pt-BR">
              <a:solidFill>
                <a:prstClr val="black"/>
              </a:solidFill>
              <a:effectLst>
                <a:outerShdw blurRad="38100" dist="38100" dir="2700000" algn="tl">
                  <a:srgbClr val="000000">
                    <a:alpha val="43137"/>
                  </a:srgbClr>
                </a:outerShdw>
              </a:effectLst>
            </a:endParaRPr>
          </a:p>
        </p:txBody>
      </p:sp>
      <p:sp>
        <p:nvSpPr>
          <p:cNvPr id="6" name="Seta para a direita 5"/>
          <p:cNvSpPr/>
          <p:nvPr/>
        </p:nvSpPr>
        <p:spPr bwMode="auto">
          <a:xfrm>
            <a:off x="4397585" y="3651820"/>
            <a:ext cx="431800" cy="2159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a:lstStyle/>
          <a:p>
            <a:pPr>
              <a:defRPr/>
            </a:pPr>
            <a:endParaRPr lang="pt-BR">
              <a:solidFill>
                <a:prstClr val="black"/>
              </a:solidFill>
              <a:effectLst>
                <a:outerShdw blurRad="38100" dist="38100" dir="2700000" algn="tl">
                  <a:srgbClr val="000000">
                    <a:alpha val="43137"/>
                  </a:srgbClr>
                </a:outerShdw>
              </a:effectLst>
            </a:endParaRPr>
          </a:p>
        </p:txBody>
      </p:sp>
      <p:sp>
        <p:nvSpPr>
          <p:cNvPr id="7" name="Seta para a direita 6"/>
          <p:cNvSpPr/>
          <p:nvPr/>
        </p:nvSpPr>
        <p:spPr bwMode="auto">
          <a:xfrm>
            <a:off x="2708480" y="3651820"/>
            <a:ext cx="431800" cy="2159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a:lstStyle/>
          <a:p>
            <a:pPr>
              <a:defRPr/>
            </a:pPr>
            <a:endParaRPr lang="pt-BR">
              <a:solidFill>
                <a:prstClr val="black"/>
              </a:solidFill>
              <a:effectLst>
                <a:outerShdw blurRad="38100" dist="38100" dir="2700000" algn="tl">
                  <a:srgbClr val="000000">
                    <a:alpha val="43137"/>
                  </a:srgbClr>
                </a:outerShdw>
              </a:effectLst>
            </a:endParaRPr>
          </a:p>
        </p:txBody>
      </p:sp>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74" y="1110190"/>
            <a:ext cx="2095500" cy="1047750"/>
          </a:xfrm>
          <a:prstGeom prst="rect">
            <a:avLst/>
          </a:prstGeom>
        </p:spPr>
      </p:pic>
      <p:pic>
        <p:nvPicPr>
          <p:cNvPr id="9" name="Image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6510" y="1110190"/>
            <a:ext cx="2095500" cy="1047750"/>
          </a:xfrm>
          <a:prstGeom prst="rect">
            <a:avLst/>
          </a:prstGeom>
        </p:spPr>
      </p:pic>
      <p:cxnSp>
        <p:nvCxnSpPr>
          <p:cNvPr id="11" name="Conector de seta reta 10"/>
          <p:cNvCxnSpPr>
            <a:endCxn id="9" idx="1"/>
          </p:cNvCxnSpPr>
          <p:nvPr/>
        </p:nvCxnSpPr>
        <p:spPr>
          <a:xfrm>
            <a:off x="8470274" y="1634065"/>
            <a:ext cx="49623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Espaço Reservado para Conteúdo 4">
            <a:extLst>
              <a:ext uri="{FF2B5EF4-FFF2-40B4-BE49-F238E27FC236}">
                <a16:creationId xmlns:a16="http://schemas.microsoft.com/office/drawing/2014/main" id="{5E718AF3-9978-44B6-A5B0-517BF2C12A3D}"/>
              </a:ext>
            </a:extLst>
          </p:cNvPr>
          <p:cNvSpPr>
            <a:spLocks noGrp="1"/>
          </p:cNvSpPr>
          <p:nvPr>
            <p:ph idx="1"/>
          </p:nvPr>
        </p:nvSpPr>
        <p:spPr>
          <a:xfrm>
            <a:off x="1305227" y="1743744"/>
            <a:ext cx="9756783" cy="5114256"/>
          </a:xfrm>
        </p:spPr>
        <p:txBody>
          <a:bodyPr>
            <a:normAutofit/>
          </a:bodyPr>
          <a:lstStyle/>
          <a:p>
            <a:pPr>
              <a:buFont typeface="Wingdings" pitchFamily="2" charset="2"/>
              <a:buChar char="§"/>
              <a:defRPr/>
            </a:pPr>
            <a:r>
              <a:rPr lang="pt-BR" sz="2400" b="1" dirty="0">
                <a:solidFill>
                  <a:schemeClr val="tx1"/>
                </a:solidFill>
                <a:latin typeface="Arial" pitchFamily="34" charset="0"/>
                <a:cs typeface="Arial" pitchFamily="34" charset="0"/>
              </a:rPr>
              <a:t>Aprendizado</a:t>
            </a:r>
            <a:r>
              <a:rPr lang="pt-BR" sz="2400" dirty="0">
                <a:solidFill>
                  <a:schemeClr val="tx1"/>
                </a:solidFill>
                <a:latin typeface="Arial" pitchFamily="34" charset="0"/>
                <a:cs typeface="Arial" pitchFamily="34" charset="0"/>
              </a:rPr>
              <a:t>: bastam 2 neurônios</a:t>
            </a:r>
          </a:p>
          <a:p>
            <a:pPr marL="0" indent="0">
              <a:buNone/>
              <a:defRPr/>
            </a:pPr>
            <a:endParaRPr lang="pt-BR" dirty="0">
              <a:solidFill>
                <a:schemeClr val="tx1"/>
              </a:solidFill>
              <a:latin typeface="Arial" pitchFamily="34" charset="0"/>
              <a:cs typeface="Arial" pitchFamily="34" charset="0"/>
            </a:endParaRPr>
          </a:p>
          <a:p>
            <a:pPr algn="ctr">
              <a:buFont typeface="Wingdings" pitchFamily="2" charset="2"/>
              <a:buChar char="§"/>
              <a:defRPr/>
            </a:pPr>
            <a:r>
              <a:rPr lang="pt-BR" dirty="0">
                <a:solidFill>
                  <a:schemeClr val="tx1"/>
                </a:solidFill>
                <a:latin typeface="Arial" pitchFamily="34" charset="0"/>
                <a:cs typeface="Arial" pitchFamily="34" charset="0"/>
              </a:rPr>
              <a:t>Padrão de atividade eficiente: </a:t>
            </a:r>
          </a:p>
          <a:p>
            <a:pPr marL="0" indent="0" algn="ctr">
              <a:buNone/>
              <a:defRPr/>
            </a:pPr>
            <a:r>
              <a:rPr lang="pt-BR" b="1" dirty="0">
                <a:solidFill>
                  <a:schemeClr val="tx1"/>
                </a:solidFill>
                <a:latin typeface="Arial" pitchFamily="34" charset="0"/>
                <a:cs typeface="Arial" pitchFamily="34" charset="0"/>
              </a:rPr>
              <a:t>neurônio B manda msg para A dizendo que o reconhece       </a:t>
            </a:r>
          </a:p>
          <a:p>
            <a:pPr marL="0" indent="0" algn="ctr">
              <a:buNone/>
              <a:defRPr/>
            </a:pPr>
            <a:r>
              <a:rPr lang="pt-BR" b="1" dirty="0">
                <a:solidFill>
                  <a:schemeClr val="tx1"/>
                </a:solidFill>
                <a:latin typeface="Arial" pitchFamily="34" charset="0"/>
                <a:cs typeface="Arial" pitchFamily="34" charset="0"/>
              </a:rPr>
              <a:t>      diálogo           aprendizado               memória celular </a:t>
            </a:r>
          </a:p>
          <a:p>
            <a:pPr>
              <a:buFont typeface="Wingdings" pitchFamily="2" charset="2"/>
              <a:buChar char="§"/>
              <a:defRPr/>
            </a:pPr>
            <a:endParaRPr lang="pt-BR" dirty="0">
              <a:solidFill>
                <a:schemeClr val="tx1"/>
              </a:solidFill>
              <a:latin typeface="Arial" pitchFamily="34" charset="0"/>
              <a:cs typeface="Arial" pitchFamily="34" charset="0"/>
            </a:endParaRPr>
          </a:p>
          <a:p>
            <a:pPr>
              <a:buFont typeface="Wingdings" pitchFamily="2" charset="2"/>
              <a:buChar char="§"/>
              <a:defRPr/>
            </a:pPr>
            <a:r>
              <a:rPr lang="pt-BR" sz="2800" b="1" dirty="0">
                <a:solidFill>
                  <a:schemeClr val="tx1"/>
                </a:solidFill>
                <a:latin typeface="Arial" pitchFamily="34" charset="0"/>
                <a:cs typeface="Arial" pitchFamily="34" charset="0"/>
              </a:rPr>
              <a:t>Aumento de facilitação sináptica</a:t>
            </a:r>
            <a:r>
              <a:rPr lang="pt-BR" sz="2800" dirty="0">
                <a:solidFill>
                  <a:schemeClr val="tx1"/>
                </a:solidFill>
                <a:latin typeface="Arial" pitchFamily="34" charset="0"/>
                <a:cs typeface="Arial" pitchFamily="34" charset="0"/>
              </a:rPr>
              <a:t>: depois do 1º estímulo, o mesmo neurônio pós-sináptico precisa de uma intensidade menor do mesmo estímulo para responder</a:t>
            </a:r>
            <a:endParaRPr lang="pt-BR" sz="2800" dirty="0">
              <a:solidFill>
                <a:schemeClr val="tx1"/>
              </a:solidFill>
            </a:endParaRPr>
          </a:p>
          <a:p>
            <a:pPr>
              <a:buFont typeface="Monotype Sorts"/>
              <a:buNone/>
              <a:defRPr/>
            </a:pPr>
            <a:endParaRPr lang="pt-BR" dirty="0"/>
          </a:p>
        </p:txBody>
      </p:sp>
    </p:spTree>
    <p:extLst>
      <p:ext uri="{BB962C8B-B14F-4D97-AF65-F5344CB8AC3E}">
        <p14:creationId xmlns:p14="http://schemas.microsoft.com/office/powerpoint/2010/main" val="1575954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1342134" y="136525"/>
            <a:ext cx="10148932" cy="646331"/>
          </a:xfrm>
          <a:prstGeom prst="rect">
            <a:avLst/>
          </a:prstGeom>
        </p:spPr>
        <p:txBody>
          <a:bodyPr wrap="none">
            <a:spAutoFit/>
          </a:bodyPr>
          <a:lstStyle/>
          <a:p>
            <a:r>
              <a:rPr lang="pt-BR" sz="3600" b="1" dirty="0">
                <a:solidFill>
                  <a:schemeClr val="accent1">
                    <a:lumMod val="50000"/>
                  </a:schemeClr>
                </a:solidFill>
                <a:latin typeface="Times New Roman" panose="02020603050405020304" pitchFamily="18" charset="0"/>
                <a:cs typeface="Times New Roman" panose="02020603050405020304" pitchFamily="18" charset="0"/>
              </a:rPr>
              <a:t>Princípio primordial da NEUROPLASTICIDADE</a:t>
            </a:r>
          </a:p>
        </p:txBody>
      </p:sp>
      <p:sp>
        <p:nvSpPr>
          <p:cNvPr id="6" name="Retângulo 5"/>
          <p:cNvSpPr/>
          <p:nvPr/>
        </p:nvSpPr>
        <p:spPr>
          <a:xfrm>
            <a:off x="759853" y="1482316"/>
            <a:ext cx="10784715" cy="4739759"/>
          </a:xfrm>
          <a:prstGeom prst="rect">
            <a:avLst/>
          </a:prstGeom>
        </p:spPr>
        <p:txBody>
          <a:bodyPr wrap="square">
            <a:spAutoFit/>
          </a:bodyPr>
          <a:lstStyle/>
          <a:p>
            <a:pPr algn="ctr">
              <a:buFont typeface="Monotype Sorts"/>
              <a:buNone/>
              <a:defRPr/>
            </a:pPr>
            <a:r>
              <a:rPr lang="pt-BR" sz="3600" dirty="0">
                <a:solidFill>
                  <a:srgbClr val="0070C0"/>
                </a:solidFill>
                <a:latin typeface="Arial" pitchFamily="34" charset="0"/>
                <a:cs typeface="Arial" pitchFamily="34" charset="0"/>
              </a:rPr>
              <a:t>             </a:t>
            </a:r>
          </a:p>
          <a:p>
            <a:pPr algn="ctr">
              <a:buFont typeface="Monotype Sorts"/>
              <a:buNone/>
              <a:defRPr/>
            </a:pPr>
            <a:r>
              <a:rPr lang="pt-BR" sz="3600" dirty="0">
                <a:solidFill>
                  <a:srgbClr val="0070C0"/>
                </a:solidFill>
                <a:latin typeface="Arial" pitchFamily="34" charset="0"/>
                <a:cs typeface="Arial" pitchFamily="34" charset="0"/>
              </a:rPr>
              <a:t>              “A entrada muda a resposta”</a:t>
            </a:r>
          </a:p>
          <a:p>
            <a:pPr>
              <a:buFont typeface="Monotype Sorts"/>
              <a:buNone/>
              <a:defRPr/>
            </a:pPr>
            <a:r>
              <a:rPr lang="pt-BR" dirty="0">
                <a:latin typeface="Arial" pitchFamily="34" charset="0"/>
                <a:cs typeface="Arial" pitchFamily="34" charset="0"/>
                <a:sym typeface="Symbol"/>
              </a:rPr>
              <a:t>			</a:t>
            </a:r>
          </a:p>
          <a:p>
            <a:pPr>
              <a:buFont typeface="Monotype Sorts"/>
              <a:buNone/>
              <a:defRPr/>
            </a:pPr>
            <a:endParaRPr lang="pt-BR" dirty="0">
              <a:latin typeface="Arial" pitchFamily="34" charset="0"/>
              <a:cs typeface="Arial" pitchFamily="34" charset="0"/>
              <a:sym typeface="Symbol"/>
            </a:endParaRPr>
          </a:p>
          <a:p>
            <a:pPr>
              <a:buFont typeface="Monotype Sorts"/>
              <a:buNone/>
              <a:defRPr/>
            </a:pPr>
            <a:r>
              <a:rPr lang="pt-BR" dirty="0">
                <a:latin typeface="Arial" pitchFamily="34" charset="0"/>
                <a:cs typeface="Arial" pitchFamily="34" charset="0"/>
                <a:sym typeface="Symbol"/>
              </a:rPr>
              <a:t>		</a:t>
            </a:r>
            <a:endParaRPr lang="pt-BR" dirty="0">
              <a:latin typeface="Arial" pitchFamily="34" charset="0"/>
              <a:cs typeface="Arial" pitchFamily="34" charset="0"/>
            </a:endParaRPr>
          </a:p>
          <a:p>
            <a:pPr>
              <a:buFont typeface="Arial" pitchFamily="34" charset="0"/>
              <a:buChar char="•"/>
              <a:defRPr/>
            </a:pPr>
            <a:r>
              <a:rPr lang="pt-BR" sz="2800" dirty="0">
                <a:latin typeface="Arial" pitchFamily="34" charset="0"/>
                <a:cs typeface="Arial" pitchFamily="34" charset="0"/>
              </a:rPr>
              <a:t> O neurônio pós-sináptico é </a:t>
            </a:r>
            <a:r>
              <a:rPr lang="pt-BR" sz="2800" u="sng" dirty="0">
                <a:latin typeface="Arial" pitchFamily="34" charset="0"/>
                <a:cs typeface="Arial" pitchFamily="34" charset="0"/>
              </a:rPr>
              <a:t>capaz de se modificar </a:t>
            </a:r>
            <a:r>
              <a:rPr lang="pt-BR" sz="2800" dirty="0">
                <a:latin typeface="Arial" pitchFamily="34" charset="0"/>
                <a:cs typeface="Arial" pitchFamily="34" charset="0"/>
              </a:rPr>
              <a:t>para tornar a resposta mais eficiente</a:t>
            </a:r>
          </a:p>
          <a:p>
            <a:pPr>
              <a:defRPr/>
            </a:pPr>
            <a:endParaRPr lang="pt-BR" sz="2800" dirty="0">
              <a:latin typeface="Arial" pitchFamily="34" charset="0"/>
              <a:cs typeface="Arial" pitchFamily="34" charset="0"/>
            </a:endParaRPr>
          </a:p>
          <a:p>
            <a:pPr>
              <a:buFont typeface="Arial" pitchFamily="34" charset="0"/>
              <a:buChar char="•"/>
              <a:defRPr/>
            </a:pPr>
            <a:r>
              <a:rPr lang="pt-BR" sz="2800" dirty="0">
                <a:latin typeface="Arial" pitchFamily="34" charset="0"/>
                <a:cs typeface="Arial" pitchFamily="34" charset="0"/>
              </a:rPr>
              <a:t> Mesmo depois de passado um longo tempo a                                   </a:t>
            </a:r>
            <a:r>
              <a:rPr lang="pt-BR" sz="2800" u="sng" dirty="0">
                <a:latin typeface="Arial" pitchFamily="34" charset="0"/>
                <a:cs typeface="Arial" pitchFamily="34" charset="0"/>
              </a:rPr>
              <a:t>potência de resposta fica aumentada</a:t>
            </a:r>
            <a:endParaRPr lang="pt-BR" sz="2800" dirty="0">
              <a:latin typeface="Arial" pitchFamily="34" charset="0"/>
              <a:cs typeface="Arial" pitchFamily="34" charset="0"/>
            </a:endParaRPr>
          </a:p>
          <a:p>
            <a:pPr>
              <a:defRPr/>
            </a:pPr>
            <a:endParaRPr lang="pt-BR" dirty="0">
              <a:latin typeface="Arial" pitchFamily="34" charset="0"/>
              <a:cs typeface="Arial" pitchFamily="34" charset="0"/>
            </a:endParaRPr>
          </a:p>
          <a:p>
            <a:pPr>
              <a:buFont typeface="Monotype Sorts"/>
              <a:buNone/>
              <a:defRPr/>
            </a:pPr>
            <a:r>
              <a:rPr lang="pt-BR" dirty="0">
                <a:latin typeface="Arial" pitchFamily="34" charset="0"/>
                <a:cs typeface="Arial" pitchFamily="34" charset="0"/>
              </a:rPr>
              <a:t> 	</a:t>
            </a:r>
            <a:endParaRPr lang="pt-BR" u="sng" dirty="0">
              <a:latin typeface="Arial" pitchFamily="34" charset="0"/>
              <a:cs typeface="Arial" pitchFamily="34" charset="0"/>
            </a:endParaRPr>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853" y="1510461"/>
            <a:ext cx="3083664" cy="1541832"/>
          </a:xfrm>
          <a:prstGeom prst="rect">
            <a:avLst/>
          </a:prstGeom>
        </p:spPr>
      </p:pic>
      <p:pic>
        <p:nvPicPr>
          <p:cNvPr id="8" name="Image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7453" y="4568875"/>
            <a:ext cx="3227236" cy="1613618"/>
          </a:xfrm>
          <a:prstGeom prst="rect">
            <a:avLst/>
          </a:prstGeom>
        </p:spPr>
      </p:pic>
      <p:sp>
        <p:nvSpPr>
          <p:cNvPr id="3" name="Espaço Reservado para Rodapé 2"/>
          <p:cNvSpPr>
            <a:spLocks noGrp="1"/>
          </p:cNvSpPr>
          <p:nvPr>
            <p:ph type="ftr" sz="quarter" idx="11"/>
          </p:nvPr>
        </p:nvSpPr>
        <p:spPr/>
        <p:txBody>
          <a:bodyPr/>
          <a:lstStyle/>
          <a:p>
            <a:r>
              <a:rPr lang="en-US"/>
              <a:t>Neuropsicóloga GISELE CALIA</a:t>
            </a:r>
            <a:endParaRPr lang="en-US" dirty="0"/>
          </a:p>
        </p:txBody>
      </p:sp>
    </p:spTree>
    <p:extLst>
      <p:ext uri="{BB962C8B-B14F-4D97-AF65-F5344CB8AC3E}">
        <p14:creationId xmlns:p14="http://schemas.microsoft.com/office/powerpoint/2010/main" val="1999540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a:t>O Cérebro humano se modifica pela estimulação</a:t>
            </a:r>
          </a:p>
        </p:txBody>
      </p:sp>
      <p:pic>
        <p:nvPicPr>
          <p:cNvPr id="3" name="Imagem 2"/>
          <p:cNvPicPr/>
          <p:nvPr/>
        </p:nvPicPr>
        <p:blipFill rotWithShape="1">
          <a:blip r:embed="rId2"/>
          <a:srcRect l="31926" t="31375" r="29974" b="10270"/>
          <a:stretch/>
        </p:blipFill>
        <p:spPr bwMode="auto">
          <a:xfrm>
            <a:off x="3556508" y="2492332"/>
            <a:ext cx="5078984" cy="42274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31352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1774825" y="1916832"/>
            <a:ext cx="8318500" cy="2305050"/>
          </a:xfrm>
          <a:prstGeom prst="rect">
            <a:avLst/>
          </a:prstGeom>
          <a:noFill/>
          <a:ln w="9525">
            <a:noFill/>
            <a:miter lim="800000"/>
            <a:headEnd/>
            <a:tailEnd/>
          </a:ln>
          <a:effectLst/>
        </p:spPr>
        <p:txBody>
          <a:bodyPr>
            <a:spAutoFit/>
          </a:bodyPr>
          <a:lstStyle/>
          <a:p>
            <a:pPr algn="ctr" eaLnBrk="0" hangingPunct="0">
              <a:lnSpc>
                <a:spcPct val="110000"/>
              </a:lnSpc>
              <a:spcBef>
                <a:spcPct val="50000"/>
              </a:spcBef>
              <a:defRPr/>
            </a:pPr>
            <a:r>
              <a:rPr lang="pt-BR" sz="6600" b="1" i="1" dirty="0">
                <a:solidFill>
                  <a:srgbClr val="FF0000"/>
                </a:solidFill>
                <a:effectLst>
                  <a:outerShdw blurRad="38100" dist="38100" dir="2700000" algn="tl">
                    <a:srgbClr val="FFFFFF"/>
                  </a:outerShdw>
                </a:effectLst>
                <a:latin typeface="Monotype Corsiva" pitchFamily="66" charset="0"/>
                <a:cs typeface="Arial" charset="0"/>
              </a:rPr>
              <a:t> </a:t>
            </a:r>
            <a:r>
              <a:rPr lang="pt-BR" sz="6600" b="1" dirty="0">
                <a:solidFill>
                  <a:srgbClr val="FF0000"/>
                </a:solidFill>
                <a:effectLst>
                  <a:outerShdw blurRad="38100" dist="38100" dir="2700000" algn="tl">
                    <a:srgbClr val="000000">
                      <a:alpha val="43137"/>
                    </a:srgbClr>
                  </a:outerShdw>
                </a:effectLst>
                <a:latin typeface="Comic Sans MS" pitchFamily="66" charset="0"/>
                <a:cs typeface="Arial" charset="0"/>
              </a:rPr>
              <a:t>Memória e Aprendizagem</a:t>
            </a:r>
          </a:p>
        </p:txBody>
      </p:sp>
    </p:spTree>
    <p:extLst>
      <p:ext uri="{BB962C8B-B14F-4D97-AF65-F5344CB8AC3E}">
        <p14:creationId xmlns:p14="http://schemas.microsoft.com/office/powerpoint/2010/main" val="312202855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783632" y="656692"/>
            <a:ext cx="7240650" cy="1224136"/>
          </a:xfrm>
        </p:spPr>
        <p:txBody>
          <a:bodyPr>
            <a:normAutofit/>
          </a:bodyPr>
          <a:lstStyle/>
          <a:p>
            <a:pPr eaLnBrk="1" hangingPunct="1"/>
            <a:r>
              <a:rPr lang="pt-BR" sz="4000" b="1" dirty="0">
                <a:solidFill>
                  <a:srgbClr val="FF0000"/>
                </a:solidFill>
                <a:effectLst>
                  <a:outerShdw blurRad="38100" dist="38100" dir="2700000" algn="tl">
                    <a:srgbClr val="000000">
                      <a:alpha val="43137"/>
                    </a:srgbClr>
                  </a:outerShdw>
                </a:effectLst>
                <a:latin typeface="Comic Sans MS" pitchFamily="66" charset="0"/>
              </a:rPr>
              <a:t>             MEMÓRIA</a:t>
            </a:r>
            <a:br>
              <a:rPr lang="pt-BR" sz="4000" b="1" dirty="0">
                <a:solidFill>
                  <a:srgbClr val="FF0000"/>
                </a:solidFill>
                <a:effectLst>
                  <a:outerShdw blurRad="38100" dist="38100" dir="2700000" algn="tl">
                    <a:srgbClr val="000000">
                      <a:alpha val="43137"/>
                    </a:srgbClr>
                  </a:outerShdw>
                </a:effectLst>
                <a:latin typeface="Comic Sans MS" pitchFamily="66" charset="0"/>
              </a:rPr>
            </a:br>
            <a:endParaRPr lang="pt-BR" sz="4000" b="1" dirty="0">
              <a:solidFill>
                <a:srgbClr val="FF0000"/>
              </a:solidFill>
              <a:effectLst>
                <a:outerShdw blurRad="38100" dist="38100" dir="2700000" algn="tl">
                  <a:srgbClr val="000000">
                    <a:alpha val="43137"/>
                  </a:srgbClr>
                </a:outerShdw>
              </a:effectLst>
              <a:latin typeface="Comic Sans MS" pitchFamily="66" charset="0"/>
            </a:endParaRPr>
          </a:p>
        </p:txBody>
      </p:sp>
      <p:sp>
        <p:nvSpPr>
          <p:cNvPr id="69635" name="Rectangle 3"/>
          <p:cNvSpPr>
            <a:spLocks noGrp="1" noChangeArrowheads="1"/>
          </p:cNvSpPr>
          <p:nvPr>
            <p:ph idx="1"/>
          </p:nvPr>
        </p:nvSpPr>
        <p:spPr>
          <a:xfrm>
            <a:off x="1703512" y="1268760"/>
            <a:ext cx="8784976" cy="5400600"/>
          </a:xfrm>
        </p:spPr>
        <p:txBody>
          <a:bodyPr/>
          <a:lstStyle/>
          <a:p>
            <a:pPr eaLnBrk="1" hangingPunct="1">
              <a:buFont typeface="Wingdings" pitchFamily="2" charset="2"/>
              <a:buNone/>
            </a:pPr>
            <a:r>
              <a:rPr lang="pt-BR" dirty="0">
                <a:latin typeface="Comic Sans MS" pitchFamily="66" charset="0"/>
              </a:rPr>
              <a:t>	</a:t>
            </a:r>
            <a:r>
              <a:rPr lang="pt-BR" sz="3200" b="1" dirty="0">
                <a:solidFill>
                  <a:srgbClr val="00B0F0"/>
                </a:solidFill>
                <a:latin typeface="Comic Sans MS" pitchFamily="66" charset="0"/>
              </a:rPr>
              <a:t>Conceito</a:t>
            </a:r>
          </a:p>
          <a:p>
            <a:pPr lvl="1" eaLnBrk="1" hangingPunct="1"/>
            <a:r>
              <a:rPr lang="pt-BR" sz="3200" dirty="0">
                <a:latin typeface="Comic Sans MS" pitchFamily="66" charset="0"/>
              </a:rPr>
              <a:t>Processo mediante o qual se adquire, se forma, se conserva e se evoca a informação.</a:t>
            </a:r>
          </a:p>
          <a:p>
            <a:pPr lvl="1" eaLnBrk="1" hangingPunct="1">
              <a:buFont typeface="Wingdings" pitchFamily="2" charset="2"/>
              <a:buNone/>
            </a:pPr>
            <a:endParaRPr lang="pt-BR" sz="3200" dirty="0">
              <a:latin typeface="Comic Sans MS" pitchFamily="66" charset="0"/>
            </a:endParaRPr>
          </a:p>
          <a:p>
            <a:pPr lvl="2" eaLnBrk="1" hangingPunct="1"/>
            <a:r>
              <a:rPr lang="pt-BR" sz="3200" dirty="0">
                <a:latin typeface="Comic Sans MS" pitchFamily="66" charset="0"/>
              </a:rPr>
              <a:t>Fase de aquisição: </a:t>
            </a:r>
            <a:r>
              <a:rPr lang="pt-BR" sz="3200" b="1" dirty="0">
                <a:latin typeface="Comic Sans MS" pitchFamily="66" charset="0"/>
              </a:rPr>
              <a:t>aprendizagem</a:t>
            </a:r>
          </a:p>
          <a:p>
            <a:pPr lvl="2" eaLnBrk="1" hangingPunct="1"/>
            <a:r>
              <a:rPr lang="pt-BR" sz="3200" dirty="0">
                <a:latin typeface="Comic Sans MS" pitchFamily="66" charset="0"/>
              </a:rPr>
              <a:t>Fase de evocação: </a:t>
            </a:r>
            <a:r>
              <a:rPr lang="pt-BR" sz="3200" b="1" dirty="0">
                <a:latin typeface="Comic Sans MS" pitchFamily="66" charset="0"/>
              </a:rPr>
              <a:t>lembrança</a:t>
            </a:r>
          </a:p>
          <a:p>
            <a:pPr lvl="2" eaLnBrk="1" hangingPunct="1">
              <a:buFont typeface="Wingdings" pitchFamily="2" charset="2"/>
              <a:buNone/>
            </a:pPr>
            <a:r>
              <a:rPr lang="pt-BR" sz="3200" dirty="0">
                <a:latin typeface="Comic Sans MS" pitchFamily="66" charset="0"/>
              </a:rPr>
              <a:t>					</a:t>
            </a:r>
            <a:r>
              <a:rPr lang="pt-BR" sz="3200" b="1" dirty="0" err="1">
                <a:latin typeface="Comic Sans MS" pitchFamily="66" charset="0"/>
              </a:rPr>
              <a:t>Lent</a:t>
            </a:r>
            <a:r>
              <a:rPr lang="pt-BR" sz="3200" b="1" dirty="0">
                <a:latin typeface="Comic Sans MS" pitchFamily="66" charset="0"/>
              </a:rPr>
              <a:t>, 2008</a:t>
            </a:r>
          </a:p>
          <a:p>
            <a:pPr eaLnBrk="1" hangingPunct="1"/>
            <a:endParaRPr lang="pt-BR" dirty="0">
              <a:latin typeface="Comic Sans MS" pitchFamily="66" charset="0"/>
            </a:endParaRPr>
          </a:p>
        </p:txBody>
      </p:sp>
    </p:spTree>
    <p:extLst>
      <p:ext uri="{BB962C8B-B14F-4D97-AF65-F5344CB8AC3E}">
        <p14:creationId xmlns:p14="http://schemas.microsoft.com/office/powerpoint/2010/main" val="74305676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ítulo 1"/>
          <p:cNvSpPr>
            <a:spLocks noGrp="1"/>
          </p:cNvSpPr>
          <p:nvPr>
            <p:ph type="title"/>
          </p:nvPr>
        </p:nvSpPr>
        <p:spPr>
          <a:xfrm>
            <a:off x="2351584" y="188640"/>
            <a:ext cx="7168642" cy="1152128"/>
          </a:xfrm>
        </p:spPr>
        <p:txBody>
          <a:bodyPr>
            <a:normAutofit fontScale="90000"/>
          </a:bodyPr>
          <a:lstStyle/>
          <a:p>
            <a:pPr algn="ctr" eaLnBrk="1" hangingPunct="1"/>
            <a:r>
              <a:rPr lang="pt-BR" b="1" dirty="0">
                <a:solidFill>
                  <a:srgbClr val="FF0000"/>
                </a:solidFill>
                <a:effectLst>
                  <a:outerShdw blurRad="38100" dist="38100" dir="2700000" algn="tl">
                    <a:srgbClr val="000000">
                      <a:alpha val="43137"/>
                    </a:srgbClr>
                  </a:outerShdw>
                </a:effectLst>
                <a:latin typeface="Comic Sans MS" pitchFamily="66" charset="0"/>
              </a:rPr>
              <a:t>             </a:t>
            </a:r>
            <a:br>
              <a:rPr lang="pt-BR" b="1" dirty="0">
                <a:solidFill>
                  <a:srgbClr val="FF0000"/>
                </a:solidFill>
                <a:effectLst>
                  <a:outerShdw blurRad="38100" dist="38100" dir="2700000" algn="tl">
                    <a:srgbClr val="000000">
                      <a:alpha val="43137"/>
                    </a:srgbClr>
                  </a:outerShdw>
                </a:effectLst>
                <a:latin typeface="Comic Sans MS" pitchFamily="66" charset="0"/>
              </a:rPr>
            </a:br>
            <a:r>
              <a:rPr lang="pt-BR" b="1" dirty="0">
                <a:solidFill>
                  <a:srgbClr val="FF0000"/>
                </a:solidFill>
                <a:effectLst>
                  <a:outerShdw blurRad="38100" dist="38100" dir="2700000" algn="tl">
                    <a:srgbClr val="000000">
                      <a:alpha val="43137"/>
                    </a:srgbClr>
                  </a:outerShdw>
                </a:effectLst>
                <a:latin typeface="Comic Sans MS" pitchFamily="66" charset="0"/>
              </a:rPr>
              <a:t>Memória</a:t>
            </a:r>
            <a:br>
              <a:rPr lang="pt-BR" b="1" u="sng" dirty="0">
                <a:solidFill>
                  <a:srgbClr val="FF0000"/>
                </a:solidFill>
                <a:effectLst>
                  <a:outerShdw blurRad="38100" dist="38100" dir="2700000" algn="tl">
                    <a:srgbClr val="000000">
                      <a:alpha val="43137"/>
                    </a:srgbClr>
                  </a:outerShdw>
                </a:effectLst>
                <a:latin typeface="Calibri" pitchFamily="34" charset="0"/>
              </a:rPr>
            </a:br>
            <a:endParaRPr lang="pt-BR" dirty="0">
              <a:solidFill>
                <a:srgbClr val="FF0000"/>
              </a:solidFill>
              <a:effectLst>
                <a:outerShdw blurRad="38100" dist="38100" dir="2700000" algn="tl">
                  <a:srgbClr val="000000">
                    <a:alpha val="43137"/>
                  </a:srgbClr>
                </a:outerShdw>
              </a:effectLst>
            </a:endParaRPr>
          </a:p>
        </p:txBody>
      </p:sp>
      <p:sp>
        <p:nvSpPr>
          <p:cNvPr id="70659" name="Espaço Reservado para Conteúdo 2"/>
          <p:cNvSpPr>
            <a:spLocks noGrp="1"/>
          </p:cNvSpPr>
          <p:nvPr>
            <p:ph idx="1"/>
          </p:nvPr>
        </p:nvSpPr>
        <p:spPr>
          <a:xfrm>
            <a:off x="2207568" y="1124744"/>
            <a:ext cx="7632848" cy="5544616"/>
          </a:xfrm>
        </p:spPr>
        <p:txBody>
          <a:bodyPr>
            <a:normAutofit/>
          </a:bodyPr>
          <a:lstStyle/>
          <a:p>
            <a:pPr algn="just" eaLnBrk="1" hangingPunct="1"/>
            <a:endParaRPr lang="pt-BR" dirty="0">
              <a:solidFill>
                <a:srgbClr val="FF0000"/>
              </a:solidFill>
              <a:latin typeface="Calibri" pitchFamily="34" charset="0"/>
            </a:endParaRPr>
          </a:p>
          <a:p>
            <a:pPr algn="just" eaLnBrk="1" hangingPunct="1"/>
            <a:r>
              <a:rPr lang="pt-BR" sz="3200" dirty="0">
                <a:latin typeface="Comic Sans MS" pitchFamily="66" charset="0"/>
              </a:rPr>
              <a:t>O </a:t>
            </a:r>
            <a:r>
              <a:rPr lang="pt-BR" sz="3200" dirty="0">
                <a:solidFill>
                  <a:srgbClr val="FF0000"/>
                </a:solidFill>
                <a:latin typeface="Comic Sans MS" pitchFamily="66" charset="0"/>
              </a:rPr>
              <a:t>hipocampo</a:t>
            </a:r>
            <a:r>
              <a:rPr lang="pt-BR" sz="3200" dirty="0">
                <a:latin typeface="Comic Sans MS" pitchFamily="66" charset="0"/>
              </a:rPr>
              <a:t>, juntamente com outra parte do cérebro chamada de </a:t>
            </a:r>
            <a:r>
              <a:rPr lang="pt-BR" sz="3200" dirty="0">
                <a:solidFill>
                  <a:srgbClr val="FF0000"/>
                </a:solidFill>
                <a:latin typeface="Comic Sans MS" pitchFamily="66" charset="0"/>
              </a:rPr>
              <a:t>córtex frontal</a:t>
            </a:r>
            <a:r>
              <a:rPr lang="pt-BR" sz="3200" dirty="0">
                <a:latin typeface="Comic Sans MS" pitchFamily="66" charset="0"/>
              </a:rPr>
              <a:t>, é responsável por analisar as diversas entradas sensoriais e decidir se vale a pena lembrar delas. Se valerem a pena, elas podem se tornar parte de sua memória de longo prazo;</a:t>
            </a:r>
          </a:p>
          <a:p>
            <a:pPr algn="just" eaLnBrk="1" hangingPunct="1"/>
            <a:endParaRPr lang="pt-BR" sz="2800" dirty="0">
              <a:latin typeface="Comic Sans MS" pitchFamily="66" charset="0"/>
            </a:endParaRPr>
          </a:p>
        </p:txBody>
      </p:sp>
    </p:spTree>
    <p:extLst>
      <p:ext uri="{BB962C8B-B14F-4D97-AF65-F5344CB8AC3E}">
        <p14:creationId xmlns:p14="http://schemas.microsoft.com/office/powerpoint/2010/main" val="378972217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9FEE6AD-279A-492E-9CB6-7D2690D73665}"/>
              </a:ext>
            </a:extLst>
          </p:cNvPr>
          <p:cNvSpPr>
            <a:spLocks noGrp="1"/>
          </p:cNvSpPr>
          <p:nvPr>
            <p:ph idx="1"/>
          </p:nvPr>
        </p:nvSpPr>
        <p:spPr>
          <a:xfrm>
            <a:off x="1414130" y="691116"/>
            <a:ext cx="10026503" cy="5244017"/>
          </a:xfrm>
        </p:spPr>
        <p:txBody>
          <a:bodyPr>
            <a:normAutofit/>
          </a:bodyPr>
          <a:lstStyle/>
          <a:p>
            <a:r>
              <a:rPr lang="pt-BR" sz="3600" dirty="0">
                <a:latin typeface="Comic Sans MS" pitchFamily="66" charset="0"/>
              </a:rPr>
              <a:t>A criação de uma memória começa com sua percepção: o registro de informações durante a percepção ocorre no breve estágio sensorial, que geralmente dura somente uma fração de segundo;</a:t>
            </a:r>
          </a:p>
          <a:p>
            <a:endParaRPr lang="pt-BR" sz="3600" dirty="0"/>
          </a:p>
        </p:txBody>
      </p:sp>
    </p:spTree>
    <p:extLst>
      <p:ext uri="{BB962C8B-B14F-4D97-AF65-F5344CB8AC3E}">
        <p14:creationId xmlns:p14="http://schemas.microsoft.com/office/powerpoint/2010/main" val="4142968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ítulo 1"/>
          <p:cNvSpPr>
            <a:spLocks noGrp="1"/>
          </p:cNvSpPr>
          <p:nvPr>
            <p:ph type="title"/>
          </p:nvPr>
        </p:nvSpPr>
        <p:spPr>
          <a:xfrm>
            <a:off x="1470549" y="1406489"/>
            <a:ext cx="4104456" cy="1139825"/>
          </a:xfrm>
        </p:spPr>
        <p:txBody>
          <a:bodyPr>
            <a:normAutofit fontScale="90000"/>
          </a:bodyPr>
          <a:lstStyle/>
          <a:p>
            <a:pPr algn="l" eaLnBrk="1" hangingPunct="1"/>
            <a:r>
              <a:rPr lang="pt-BR" b="1" dirty="0">
                <a:solidFill>
                  <a:srgbClr val="FF0000"/>
                </a:solidFill>
                <a:effectLst>
                  <a:outerShdw blurRad="38100" dist="38100" dir="2700000" algn="tl">
                    <a:srgbClr val="000000">
                      <a:alpha val="43137"/>
                    </a:srgbClr>
                  </a:outerShdw>
                </a:effectLst>
                <a:latin typeface="Comic Sans MS" pitchFamily="66" charset="0"/>
              </a:rPr>
              <a:t>Hipocampo</a:t>
            </a:r>
          </a:p>
        </p:txBody>
      </p:sp>
      <p:sp>
        <p:nvSpPr>
          <p:cNvPr id="68611" name="Espaço Reservado para Conteúdo 2"/>
          <p:cNvSpPr>
            <a:spLocks noGrp="1"/>
          </p:cNvSpPr>
          <p:nvPr>
            <p:ph sz="half" idx="1"/>
          </p:nvPr>
        </p:nvSpPr>
        <p:spPr>
          <a:xfrm>
            <a:off x="2063552" y="5085184"/>
            <a:ext cx="8390136" cy="1460624"/>
          </a:xfrm>
          <a:prstGeom prst="rect">
            <a:avLst/>
          </a:prstGeom>
        </p:spPr>
        <p:txBody>
          <a:bodyPr>
            <a:normAutofit/>
          </a:bodyPr>
          <a:lstStyle/>
          <a:p>
            <a:pPr eaLnBrk="1" hangingPunct="1"/>
            <a:r>
              <a:rPr lang="pt-BR" sz="2800" dirty="0">
                <a:latin typeface="Comic Sans MS" pitchFamily="66" charset="0"/>
              </a:rPr>
              <a:t>Memória transitória, de trabalho.</a:t>
            </a:r>
          </a:p>
          <a:p>
            <a:pPr eaLnBrk="1" hangingPunct="1"/>
            <a:r>
              <a:rPr lang="pt-BR" sz="2800" dirty="0">
                <a:latin typeface="Comic Sans MS" pitchFamily="66" charset="0"/>
              </a:rPr>
              <a:t>Faz conexão com córtex cerebral;</a:t>
            </a:r>
          </a:p>
        </p:txBody>
      </p:sp>
      <p:pic>
        <p:nvPicPr>
          <p:cNvPr id="68612" name="Picture 7" descr="Sistema%20limbic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74625" y="0"/>
            <a:ext cx="5917375" cy="4797152"/>
          </a:xfrm>
          <a:prstGeom prst="rect">
            <a:avLst/>
          </a:prstGeom>
        </p:spPr>
      </p:pic>
    </p:spTree>
    <p:extLst>
      <p:ext uri="{BB962C8B-B14F-4D97-AF65-F5344CB8AC3E}">
        <p14:creationId xmlns:p14="http://schemas.microsoft.com/office/powerpoint/2010/main" val="1169583589"/>
      </p:ext>
    </p:extLst>
  </p:cSld>
  <p:clrMapOvr>
    <a:masterClrMapping/>
  </p:clrMapOvr>
  <p:transition spd="slow">
    <p:plu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Resultado de imagem para hipocamp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950" y="2349"/>
            <a:ext cx="9163050" cy="68961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517" y="4255296"/>
            <a:ext cx="3766492" cy="260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325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4000" y="1"/>
            <a:ext cx="9140582" cy="1484784"/>
          </a:xfrm>
          <a:noFill/>
        </p:spPr>
        <p:txBody>
          <a:bodyPr>
            <a:noAutofit/>
          </a:bodyPr>
          <a:lstStyle/>
          <a:p>
            <a:r>
              <a:rPr lang="pt-BR" sz="4800" b="1" dirty="0">
                <a:solidFill>
                  <a:schemeClr val="accent1">
                    <a:lumMod val="50000"/>
                  </a:schemeClr>
                </a:solidFill>
              </a:rPr>
              <a:t>O HIPOCAMPO – SIGNIFICADO DO TERMO</a:t>
            </a:r>
          </a:p>
        </p:txBody>
      </p:sp>
      <p:sp>
        <p:nvSpPr>
          <p:cNvPr id="3" name="Espaço Reservado para Conteúdo 2"/>
          <p:cNvSpPr>
            <a:spLocks noGrp="1"/>
          </p:cNvSpPr>
          <p:nvPr>
            <p:ph sz="half" idx="1"/>
          </p:nvPr>
        </p:nvSpPr>
        <p:spPr/>
        <p:txBody>
          <a:bodyPr/>
          <a:lstStyle/>
          <a:p>
            <a:endParaRPr lang="pt-BR"/>
          </a:p>
        </p:txBody>
      </p:sp>
      <p:sp>
        <p:nvSpPr>
          <p:cNvPr id="4" name="Espaço Reservado para Conteúdo 3"/>
          <p:cNvSpPr>
            <a:spLocks noGrp="1"/>
          </p:cNvSpPr>
          <p:nvPr>
            <p:ph sz="half" idx="2"/>
          </p:nvPr>
        </p:nvSpPr>
        <p:spPr/>
        <p:txBody>
          <a:bodyPr/>
          <a:lstStyle/>
          <a:p>
            <a:endParaRPr lang="pt-BR"/>
          </a:p>
        </p:txBody>
      </p:sp>
      <p:pic>
        <p:nvPicPr>
          <p:cNvPr id="1026" name="Picture 2" descr="Resultado de imagem para hipocamp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84785"/>
            <a:ext cx="9140583"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507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ço Reservado para Conteúdo 2"/>
          <p:cNvSpPr>
            <a:spLocks noGrp="1"/>
          </p:cNvSpPr>
          <p:nvPr>
            <p:ph idx="1"/>
          </p:nvPr>
        </p:nvSpPr>
        <p:spPr>
          <a:xfrm>
            <a:off x="1127051" y="138223"/>
            <a:ext cx="10600661" cy="6459129"/>
          </a:xfrm>
        </p:spPr>
        <p:txBody>
          <a:bodyPr/>
          <a:lstStyle/>
          <a:p>
            <a:pPr algn="just" eaLnBrk="1" hangingPunct="1"/>
            <a:r>
              <a:rPr lang="pt-BR" sz="3200" dirty="0">
                <a:solidFill>
                  <a:srgbClr val="FF0000"/>
                </a:solidFill>
                <a:latin typeface="Comic Sans MS" pitchFamily="66" charset="0"/>
              </a:rPr>
              <a:t>A memória de curto prazo </a:t>
            </a:r>
            <a:r>
              <a:rPr lang="pt-BR" sz="3200" dirty="0">
                <a:latin typeface="Comic Sans MS" pitchFamily="66" charset="0"/>
              </a:rPr>
              <a:t>tem uma capacidade um pouco limitada - ela pode manter sete itens, por não mais de 20 ou 30 segundos por vez. Você pode conseguir aumentar bastante essa capacidade utilizando diversas estratégias de memorização;</a:t>
            </a:r>
          </a:p>
          <a:p>
            <a:pPr algn="just" eaLnBrk="1" hangingPunct="1"/>
            <a:r>
              <a:rPr lang="pt-BR" sz="3200" dirty="0">
                <a:latin typeface="Comic Sans MS" pitchFamily="66" charset="0"/>
              </a:rPr>
              <a:t>Diferentemente das memórias sensoriais e de curto prazo, que são limitadas e se desfazem rapidamente, a </a:t>
            </a:r>
            <a:r>
              <a:rPr lang="pt-BR" sz="3200" dirty="0">
                <a:solidFill>
                  <a:srgbClr val="FF0000"/>
                </a:solidFill>
                <a:latin typeface="Comic Sans MS" pitchFamily="66" charset="0"/>
              </a:rPr>
              <a:t>memória de longo prazo </a:t>
            </a:r>
            <a:r>
              <a:rPr lang="pt-BR" sz="3200" dirty="0">
                <a:latin typeface="Comic Sans MS" pitchFamily="66" charset="0"/>
              </a:rPr>
              <a:t>pode armazenar quantidades ilimitadas de informações;</a:t>
            </a:r>
          </a:p>
          <a:p>
            <a:pPr algn="just" eaLnBrk="1" hangingPunct="1"/>
            <a:endParaRPr lang="pt-BR" sz="3200" dirty="0">
              <a:latin typeface="Comic Sans MS" pitchFamily="66" charset="0"/>
            </a:endParaRPr>
          </a:p>
          <a:p>
            <a:pPr eaLnBrk="1" hangingPunct="1"/>
            <a:endParaRPr lang="pt-BR" dirty="0"/>
          </a:p>
        </p:txBody>
      </p:sp>
    </p:spTree>
    <p:extLst>
      <p:ext uri="{BB962C8B-B14F-4D97-AF65-F5344CB8AC3E}">
        <p14:creationId xmlns:p14="http://schemas.microsoft.com/office/powerpoint/2010/main" val="3213480223"/>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ço Reservado para Conteúdo 2"/>
          <p:cNvSpPr>
            <a:spLocks noGrp="1"/>
          </p:cNvSpPr>
          <p:nvPr>
            <p:ph idx="1"/>
          </p:nvPr>
        </p:nvSpPr>
        <p:spPr>
          <a:xfrm>
            <a:off x="956931" y="188640"/>
            <a:ext cx="10792046" cy="6669360"/>
          </a:xfrm>
        </p:spPr>
        <p:txBody>
          <a:bodyPr>
            <a:normAutofit/>
          </a:bodyPr>
          <a:lstStyle/>
          <a:p>
            <a:pPr algn="just" eaLnBrk="1" hangingPunct="1">
              <a:buFont typeface="Wingdings" pitchFamily="2" charset="2"/>
              <a:buNone/>
            </a:pPr>
            <a:endParaRPr lang="pt-BR" sz="1600" dirty="0">
              <a:latin typeface="Comic Sans MS" pitchFamily="66" charset="0"/>
            </a:endParaRPr>
          </a:p>
          <a:p>
            <a:pPr algn="ctr" eaLnBrk="1" hangingPunct="1"/>
            <a:r>
              <a:rPr lang="pt-BR" sz="3600" b="1" dirty="0">
                <a:solidFill>
                  <a:srgbClr val="FF0000"/>
                </a:solidFill>
                <a:effectLst>
                  <a:outerShdw blurRad="38100" dist="38100" dir="2700000" algn="tl">
                    <a:srgbClr val="000000">
                      <a:alpha val="43137"/>
                    </a:srgbClr>
                  </a:outerShdw>
                </a:effectLst>
                <a:latin typeface="Comic Sans MS" pitchFamily="66" charset="0"/>
              </a:rPr>
              <a:t>Efeitos do envelhecimento na memória</a:t>
            </a:r>
          </a:p>
          <a:p>
            <a:pPr eaLnBrk="1" hangingPunct="1"/>
            <a:endParaRPr lang="pt-BR" sz="1600" b="1" dirty="0">
              <a:latin typeface="Comic Sans MS" pitchFamily="66" charset="0"/>
            </a:endParaRPr>
          </a:p>
          <a:p>
            <a:pPr algn="just" eaLnBrk="1" hangingPunct="1"/>
            <a:r>
              <a:rPr lang="pt-BR" sz="3600" dirty="0">
                <a:latin typeface="Comic Sans MS" pitchFamily="66" charset="0"/>
              </a:rPr>
              <a:t>O hipocampo, área essencial para a memória, perde cerca de 20% de células nervosas até a pessoa chegar aos 80 anos.</a:t>
            </a:r>
          </a:p>
          <a:p>
            <a:pPr eaLnBrk="1" hangingPunct="1"/>
            <a:r>
              <a:rPr lang="pt-BR" sz="3600" dirty="0">
                <a:latin typeface="Comic Sans MS" pitchFamily="66" charset="0"/>
              </a:rPr>
              <a:t>O  envelhecimento causa uma perda de células enorme em uma pequena região na parte frontal do cérebro que leva a uma queda na produção de um neurotransmissor chamado acetilcolina. </a:t>
            </a:r>
          </a:p>
          <a:p>
            <a:pPr algn="just" eaLnBrk="1" hangingPunct="1"/>
            <a:endParaRPr lang="pt-BR" sz="3600" b="1" dirty="0">
              <a:latin typeface="Comic Sans MS" pitchFamily="66" charset="0"/>
            </a:endParaRPr>
          </a:p>
          <a:p>
            <a:pPr eaLnBrk="1" hangingPunct="1"/>
            <a:endParaRPr lang="pt-BR" dirty="0"/>
          </a:p>
        </p:txBody>
      </p:sp>
    </p:spTree>
    <p:extLst>
      <p:ext uri="{BB962C8B-B14F-4D97-AF65-F5344CB8AC3E}">
        <p14:creationId xmlns:p14="http://schemas.microsoft.com/office/powerpoint/2010/main" val="776023820"/>
      </p:ext>
    </p:extLst>
  </p:cSld>
  <p:clrMapOvr>
    <a:masterClrMapping/>
  </p:clrMapOvr>
  <p:transition spd="slow">
    <p:wipe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7FD1C91-B42E-43C2-9647-1AFA3C2EA96D}"/>
              </a:ext>
            </a:extLst>
          </p:cNvPr>
          <p:cNvSpPr>
            <a:spLocks noGrp="1"/>
          </p:cNvSpPr>
          <p:nvPr>
            <p:ph idx="1"/>
          </p:nvPr>
        </p:nvSpPr>
        <p:spPr>
          <a:xfrm>
            <a:off x="1084521" y="382772"/>
            <a:ext cx="10494335" cy="5552361"/>
          </a:xfrm>
        </p:spPr>
        <p:txBody>
          <a:bodyPr/>
          <a:lstStyle/>
          <a:p>
            <a:r>
              <a:rPr lang="pt-BR" sz="3600" dirty="0">
                <a:latin typeface="Comic Sans MS" pitchFamily="66" charset="0"/>
              </a:rPr>
              <a:t>A acetilcolina é vital para o aprendizado e para a memória.</a:t>
            </a:r>
          </a:p>
          <a:p>
            <a:r>
              <a:rPr lang="pt-BR" sz="3600" dirty="0">
                <a:latin typeface="Comic Sans MS" pitchFamily="66" charset="0"/>
              </a:rPr>
              <a:t>Além disso, o próprio cérebro encolhe e se torna menos eficiente conforme você vai envelhecendo. </a:t>
            </a:r>
          </a:p>
          <a:p>
            <a:endParaRPr lang="pt-BR" dirty="0"/>
          </a:p>
        </p:txBody>
      </p:sp>
    </p:spTree>
    <p:extLst>
      <p:ext uri="{BB962C8B-B14F-4D97-AF65-F5344CB8AC3E}">
        <p14:creationId xmlns:p14="http://schemas.microsoft.com/office/powerpoint/2010/main" val="4197350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ítulo 1"/>
          <p:cNvSpPr>
            <a:spLocks noGrp="1"/>
          </p:cNvSpPr>
          <p:nvPr>
            <p:ph type="title"/>
          </p:nvPr>
        </p:nvSpPr>
        <p:spPr>
          <a:xfrm>
            <a:off x="1757772" y="215214"/>
            <a:ext cx="8676456" cy="1139825"/>
          </a:xfrm>
        </p:spPr>
        <p:txBody>
          <a:bodyPr>
            <a:normAutofit fontScale="90000"/>
          </a:bodyPr>
          <a:lstStyle/>
          <a:p>
            <a:pPr eaLnBrk="1" hangingPunct="1"/>
            <a:r>
              <a:rPr lang="pt-BR" sz="4000" b="1" dirty="0">
                <a:solidFill>
                  <a:srgbClr val="FF0000"/>
                </a:solidFill>
                <a:effectLst>
                  <a:outerShdw blurRad="38100" dist="38100" dir="2700000" algn="tl">
                    <a:srgbClr val="000000">
                      <a:alpha val="43137"/>
                    </a:srgbClr>
                  </a:outerShdw>
                </a:effectLst>
                <a:latin typeface="Comic Sans MS" pitchFamily="66" charset="0"/>
              </a:rPr>
              <a:t>Efeitos do envelhecimento na memória</a:t>
            </a:r>
            <a:br>
              <a:rPr lang="pt-BR" b="1" dirty="0">
                <a:latin typeface="Comic Sans MS" pitchFamily="66" charset="0"/>
              </a:rPr>
            </a:br>
            <a:endParaRPr lang="pt-BR" dirty="0"/>
          </a:p>
        </p:txBody>
      </p:sp>
      <p:sp>
        <p:nvSpPr>
          <p:cNvPr id="73731" name="Espaço Reservado para Conteúdo 2"/>
          <p:cNvSpPr>
            <a:spLocks noGrp="1"/>
          </p:cNvSpPr>
          <p:nvPr>
            <p:ph idx="1"/>
          </p:nvPr>
        </p:nvSpPr>
        <p:spPr>
          <a:xfrm>
            <a:off x="1116419" y="1772817"/>
            <a:ext cx="10664455" cy="5085183"/>
          </a:xfrm>
        </p:spPr>
        <p:txBody>
          <a:bodyPr>
            <a:normAutofit/>
          </a:bodyPr>
          <a:lstStyle/>
          <a:p>
            <a:pPr algn="just" eaLnBrk="1" hangingPunct="1"/>
            <a:r>
              <a:rPr lang="pt-BR" sz="3200" dirty="0">
                <a:latin typeface="Comic Sans MS" pitchFamily="66" charset="0"/>
              </a:rPr>
              <a:t>É claro que outras coisas podem ocorrer com o cérebro que podem acelerar esse declínio. </a:t>
            </a:r>
          </a:p>
          <a:p>
            <a:pPr algn="just" eaLnBrk="1" hangingPunct="1"/>
            <a:r>
              <a:rPr lang="pt-BR" sz="3200" dirty="0">
                <a:latin typeface="Comic Sans MS" pitchFamily="66" charset="0"/>
              </a:rPr>
              <a:t>Os exercícios físicos e a estimulação mental também podem melhorar a função mental.</a:t>
            </a:r>
          </a:p>
          <a:p>
            <a:pPr eaLnBrk="1" hangingPunct="1"/>
            <a:endParaRPr lang="pt-BR" sz="3200" dirty="0"/>
          </a:p>
        </p:txBody>
      </p:sp>
    </p:spTree>
    <p:extLst>
      <p:ext uri="{BB962C8B-B14F-4D97-AF65-F5344CB8AC3E}">
        <p14:creationId xmlns:p14="http://schemas.microsoft.com/office/powerpoint/2010/main" val="1694383514"/>
      </p:ext>
    </p:extLst>
  </p:cSld>
  <p:clrMapOvr>
    <a:masterClrMapping/>
  </p:clrMapOvr>
  <p:transition spd="slow">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25033" y="212651"/>
            <a:ext cx="10951534" cy="6120680"/>
          </a:xfrm>
        </p:spPr>
        <p:txBody>
          <a:bodyPr>
            <a:normAutofit/>
          </a:bodyPr>
          <a:lstStyle/>
          <a:p>
            <a:r>
              <a:rPr lang="pt-BR" sz="3600" dirty="0">
                <a:latin typeface="Comic Sans MS" pitchFamily="66" charset="0"/>
              </a:rPr>
              <a:t>Estudos mostram que, conforme ficamos idosos, um ambiente estimulante encoraja o crescimento dos dendritos, ao passo que um ambiente maçante impede esse crescimento. </a:t>
            </a:r>
          </a:p>
          <a:p>
            <a:r>
              <a:rPr lang="pt-BR" sz="3600" dirty="0">
                <a:latin typeface="Comic Sans MS" pitchFamily="66" charset="0"/>
              </a:rPr>
              <a:t>O ponto importante a ser lembrado é que, conforme envelhece, pode ser que não se aprenda nem lembre tão rapidamente quanto quando estava na escola, mas provavelmente aprenderá e lembrará quase tão bem</a:t>
            </a:r>
            <a:r>
              <a:rPr lang="pt-BR" sz="3600" b="1" dirty="0">
                <a:latin typeface="Comic Sans MS" pitchFamily="66" charset="0"/>
              </a:rPr>
              <a:t>.</a:t>
            </a:r>
          </a:p>
          <a:p>
            <a:endParaRPr lang="pt-BR" sz="3600" dirty="0"/>
          </a:p>
        </p:txBody>
      </p:sp>
    </p:spTree>
    <p:extLst>
      <p:ext uri="{BB962C8B-B14F-4D97-AF65-F5344CB8AC3E}">
        <p14:creationId xmlns:p14="http://schemas.microsoft.com/office/powerpoint/2010/main" val="1746885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ítulo 1"/>
          <p:cNvSpPr>
            <a:spLocks noGrp="1"/>
          </p:cNvSpPr>
          <p:nvPr>
            <p:ph type="title"/>
          </p:nvPr>
        </p:nvSpPr>
        <p:spPr>
          <a:xfrm>
            <a:off x="2121273" y="216024"/>
            <a:ext cx="8046665" cy="1412776"/>
          </a:xfrm>
        </p:spPr>
        <p:txBody>
          <a:bodyPr/>
          <a:lstStyle/>
          <a:p>
            <a:pPr eaLnBrk="1" hangingPunct="1"/>
            <a:r>
              <a:rPr lang="pt-BR" b="1" dirty="0">
                <a:solidFill>
                  <a:srgbClr val="FF0000"/>
                </a:solidFill>
                <a:effectLst>
                  <a:outerShdw blurRad="38100" dist="38100" dir="2700000" algn="tl">
                    <a:srgbClr val="000000">
                      <a:alpha val="43137"/>
                    </a:srgbClr>
                  </a:outerShdw>
                </a:effectLst>
                <a:latin typeface="Comic Sans MS" pitchFamily="66" charset="0"/>
              </a:rPr>
              <a:t>Verdades e mitos</a:t>
            </a:r>
          </a:p>
        </p:txBody>
      </p:sp>
      <p:sp>
        <p:nvSpPr>
          <p:cNvPr id="3" name="Espaço Reservado para Conteúdo 2"/>
          <p:cNvSpPr>
            <a:spLocks noGrp="1"/>
          </p:cNvSpPr>
          <p:nvPr>
            <p:ph idx="1"/>
          </p:nvPr>
        </p:nvSpPr>
        <p:spPr>
          <a:xfrm>
            <a:off x="914400" y="1063256"/>
            <a:ext cx="10909005" cy="5650728"/>
          </a:xfrm>
        </p:spPr>
        <p:txBody>
          <a:bodyPr>
            <a:normAutofit/>
          </a:bodyPr>
          <a:lstStyle/>
          <a:p>
            <a:pPr eaLnBrk="1" hangingPunct="1">
              <a:defRPr/>
            </a:pPr>
            <a:r>
              <a:rPr lang="pt-BR" sz="3200" dirty="0">
                <a:latin typeface="Comic Sans MS" pitchFamily="66" charset="0"/>
              </a:rPr>
              <a:t>Os </a:t>
            </a:r>
            <a:r>
              <a:rPr lang="pt-BR" sz="3200" dirty="0">
                <a:solidFill>
                  <a:srgbClr val="FF0000"/>
                </a:solidFill>
                <a:latin typeface="Comic Sans MS" pitchFamily="66" charset="0"/>
              </a:rPr>
              <a:t>vídeos games </a:t>
            </a:r>
            <a:r>
              <a:rPr lang="pt-BR" sz="3200" dirty="0">
                <a:latin typeface="Comic Sans MS" pitchFamily="66" charset="0"/>
              </a:rPr>
              <a:t>melhoram o funcionamento cerebral?</a:t>
            </a:r>
          </a:p>
          <a:p>
            <a:pPr eaLnBrk="1" hangingPunct="1">
              <a:buFont typeface="Wingdings" pitchFamily="2" charset="2"/>
              <a:buNone/>
              <a:defRPr/>
            </a:pPr>
            <a:br>
              <a:rPr lang="pt-BR" sz="3200" dirty="0">
                <a:latin typeface="Comic Sans MS" pitchFamily="66" charset="0"/>
              </a:rPr>
            </a:br>
            <a:r>
              <a:rPr lang="pt-BR" sz="3200" dirty="0">
                <a:latin typeface="Comic Sans MS" pitchFamily="66" charset="0"/>
              </a:rPr>
              <a:t>Estudantes do Ensino Superior que jogam regularmente este tipo de jogos são capazes de registrar mais objetos num estímulo visual breve que os que não jogam. Ademais, os que jogam reelaboram a informação mais rapidamente, reconhecem mais objetos de uma vez e podem mudar de tarefa com maior facilidade.</a:t>
            </a:r>
          </a:p>
          <a:p>
            <a:pPr eaLnBrk="1" hangingPunct="1">
              <a:defRPr/>
            </a:pPr>
            <a:endParaRPr lang="pt-BR" dirty="0"/>
          </a:p>
        </p:txBody>
      </p:sp>
    </p:spTree>
    <p:extLst>
      <p:ext uri="{BB962C8B-B14F-4D97-AF65-F5344CB8AC3E}">
        <p14:creationId xmlns:p14="http://schemas.microsoft.com/office/powerpoint/2010/main" val="69555467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ítulo 1"/>
          <p:cNvSpPr>
            <a:spLocks noGrp="1"/>
          </p:cNvSpPr>
          <p:nvPr>
            <p:ph type="title"/>
          </p:nvPr>
        </p:nvSpPr>
        <p:spPr>
          <a:xfrm>
            <a:off x="925033" y="170122"/>
            <a:ext cx="11079126" cy="1928814"/>
          </a:xfrm>
        </p:spPr>
        <p:txBody>
          <a:bodyPr>
            <a:normAutofit fontScale="90000"/>
          </a:bodyPr>
          <a:lstStyle/>
          <a:p>
            <a:pPr eaLnBrk="1" hangingPunct="1"/>
            <a:r>
              <a:rPr lang="pt-BR" b="1" dirty="0">
                <a:solidFill>
                  <a:srgbClr val="FF0000"/>
                </a:solidFill>
                <a:effectLst>
                  <a:outerShdw blurRad="38100" dist="38100" dir="2700000" algn="tl">
                    <a:srgbClr val="000000">
                      <a:alpha val="43137"/>
                    </a:srgbClr>
                  </a:outerShdw>
                </a:effectLst>
                <a:latin typeface="Comic Sans MS" pitchFamily="66" charset="0"/>
              </a:rPr>
              <a:t>Não memorizar a matéria da prova de uma vez só. </a:t>
            </a:r>
            <a:br>
              <a:rPr lang="pt-BR" b="1" u="sng" dirty="0">
                <a:solidFill>
                  <a:srgbClr val="FF0000"/>
                </a:solidFill>
                <a:effectLst>
                  <a:outerShdw blurRad="38100" dist="38100" dir="2700000" algn="tl">
                    <a:srgbClr val="000000">
                      <a:alpha val="43137"/>
                    </a:srgbClr>
                  </a:outerShdw>
                </a:effectLst>
              </a:rPr>
            </a:br>
            <a:endParaRPr lang="pt-BR" b="1" dirty="0">
              <a:solidFill>
                <a:srgbClr val="FF0000"/>
              </a:solidFill>
              <a:effectLst>
                <a:outerShdw blurRad="38100" dist="38100" dir="2700000" algn="tl">
                  <a:srgbClr val="000000">
                    <a:alpha val="43137"/>
                  </a:srgbClr>
                </a:outerShdw>
              </a:effectLst>
            </a:endParaRPr>
          </a:p>
        </p:txBody>
      </p:sp>
      <p:sp>
        <p:nvSpPr>
          <p:cNvPr id="75779" name="Espaço Reservado para Conteúdo 2"/>
          <p:cNvSpPr>
            <a:spLocks noGrp="1"/>
          </p:cNvSpPr>
          <p:nvPr>
            <p:ph idx="1"/>
          </p:nvPr>
        </p:nvSpPr>
        <p:spPr>
          <a:xfrm>
            <a:off x="925032" y="1928814"/>
            <a:ext cx="10962167" cy="4530725"/>
          </a:xfrm>
        </p:spPr>
        <p:txBody>
          <a:bodyPr>
            <a:normAutofit/>
          </a:bodyPr>
          <a:lstStyle/>
          <a:p>
            <a:pPr eaLnBrk="1" hangingPunct="1"/>
            <a:r>
              <a:rPr lang="pt-BR" sz="3200" dirty="0">
                <a:latin typeface="Comic Sans MS" pitchFamily="66" charset="0"/>
              </a:rPr>
              <a:t>O cérebro retém informação durante mais tempo se forem feitos descansos entre sucessivas tarefas de estudo. </a:t>
            </a:r>
          </a:p>
          <a:p>
            <a:pPr eaLnBrk="1" hangingPunct="1">
              <a:buFont typeface="Wingdings" pitchFamily="2" charset="2"/>
              <a:buNone/>
            </a:pPr>
            <a:endParaRPr lang="pt-BR" sz="3200" dirty="0">
              <a:latin typeface="Comic Sans MS" pitchFamily="66" charset="0"/>
            </a:endParaRPr>
          </a:p>
          <a:p>
            <a:pPr eaLnBrk="1" hangingPunct="1"/>
            <a:r>
              <a:rPr lang="pt-BR" sz="3200" dirty="0">
                <a:latin typeface="Comic Sans MS" pitchFamily="66" charset="0"/>
              </a:rPr>
              <a:t>Duas sessões separadas podem facilitar, que seja assimilado o dobro de conhecimentos que numa única sessão da mesma duração total.</a:t>
            </a:r>
          </a:p>
          <a:p>
            <a:pPr eaLnBrk="1" hangingPunct="1"/>
            <a:endParaRPr lang="pt-BR" sz="3200" dirty="0"/>
          </a:p>
        </p:txBody>
      </p:sp>
    </p:spTree>
    <p:extLst>
      <p:ext uri="{BB962C8B-B14F-4D97-AF65-F5344CB8AC3E}">
        <p14:creationId xmlns:p14="http://schemas.microsoft.com/office/powerpoint/2010/main" val="3372545625"/>
      </p:ext>
    </p:extLst>
  </p:cSld>
  <p:clrMapOvr>
    <a:masterClrMapping/>
  </p:clrMapOvr>
  <p:transition spd="slow">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ítulo 1"/>
          <p:cNvSpPr>
            <a:spLocks noGrp="1"/>
          </p:cNvSpPr>
          <p:nvPr>
            <p:ph type="title"/>
          </p:nvPr>
        </p:nvSpPr>
        <p:spPr>
          <a:xfrm>
            <a:off x="2207568" y="980729"/>
            <a:ext cx="8085584" cy="1139825"/>
          </a:xfrm>
        </p:spPr>
        <p:txBody>
          <a:bodyPr>
            <a:normAutofit fontScale="90000"/>
          </a:bodyPr>
          <a:lstStyle/>
          <a:p>
            <a:pPr algn="l" eaLnBrk="1" hangingPunct="1"/>
            <a:r>
              <a:rPr lang="pt-BR" sz="4900" b="1" dirty="0">
                <a:solidFill>
                  <a:srgbClr val="FF0000"/>
                </a:solidFill>
                <a:effectLst>
                  <a:outerShdw blurRad="38100" dist="38100" dir="2700000" algn="tl">
                    <a:srgbClr val="000000">
                      <a:alpha val="43137"/>
                    </a:srgbClr>
                  </a:outerShdw>
                </a:effectLst>
                <a:latin typeface="Comic Sans MS" pitchFamily="66" charset="0"/>
              </a:rPr>
              <a:t>Lesão hipocampo</a:t>
            </a:r>
            <a:br>
              <a:rPr lang="pt-BR" b="1" dirty="0">
                <a:solidFill>
                  <a:srgbClr val="FF0000"/>
                </a:solidFill>
                <a:effectLst>
                  <a:outerShdw blurRad="38100" dist="38100" dir="2700000" algn="tl">
                    <a:srgbClr val="000000">
                      <a:alpha val="43137"/>
                    </a:srgbClr>
                  </a:outerShdw>
                </a:effectLst>
                <a:latin typeface="Comic Sans MS" pitchFamily="66" charset="0"/>
              </a:rPr>
            </a:br>
            <a:endParaRPr lang="pt-BR" b="1" dirty="0">
              <a:solidFill>
                <a:srgbClr val="FF0000"/>
              </a:solidFill>
              <a:effectLst>
                <a:outerShdw blurRad="38100" dist="38100" dir="2700000" algn="tl">
                  <a:srgbClr val="000000">
                    <a:alpha val="43137"/>
                  </a:srgbClr>
                </a:outerShdw>
              </a:effectLst>
            </a:endParaRPr>
          </a:p>
        </p:txBody>
      </p:sp>
      <p:sp>
        <p:nvSpPr>
          <p:cNvPr id="76803" name="Espaço Reservado para Conteúdo 2"/>
          <p:cNvSpPr>
            <a:spLocks noGrp="1"/>
          </p:cNvSpPr>
          <p:nvPr>
            <p:ph idx="1"/>
          </p:nvPr>
        </p:nvSpPr>
        <p:spPr>
          <a:xfrm>
            <a:off x="2207568" y="1772816"/>
            <a:ext cx="7992888" cy="4752528"/>
          </a:xfrm>
        </p:spPr>
        <p:txBody>
          <a:bodyPr/>
          <a:lstStyle/>
          <a:p>
            <a:pPr eaLnBrk="1" hangingPunct="1"/>
            <a:r>
              <a:rPr lang="pt-BR" sz="3200" dirty="0">
                <a:latin typeface="Comic Sans MS" pitchFamily="66" charset="0"/>
              </a:rPr>
              <a:t>Incapacidade de fixar a memória dos eventos recentes (anterógrada);</a:t>
            </a:r>
          </a:p>
          <a:p>
            <a:pPr eaLnBrk="1" hangingPunct="1"/>
            <a:endParaRPr lang="pt-BR" sz="3200" dirty="0">
              <a:latin typeface="Comic Sans MS" pitchFamily="66" charset="0"/>
            </a:endParaRPr>
          </a:p>
          <a:p>
            <a:pPr eaLnBrk="1" hangingPunct="1">
              <a:buFont typeface="Wingdings" pitchFamily="2" charset="2"/>
              <a:buNone/>
            </a:pPr>
            <a:r>
              <a:rPr lang="pt-BR" sz="4800" b="1" dirty="0">
                <a:solidFill>
                  <a:srgbClr val="FF0000"/>
                </a:solidFill>
                <a:effectLst>
                  <a:outerShdw blurRad="38100" dist="38100" dir="2700000" algn="tl">
                    <a:srgbClr val="000000">
                      <a:alpha val="43137"/>
                    </a:srgbClr>
                  </a:outerShdw>
                </a:effectLst>
                <a:latin typeface="Comic Sans MS" pitchFamily="66" charset="0"/>
              </a:rPr>
              <a:t>lesão córtex</a:t>
            </a:r>
          </a:p>
          <a:p>
            <a:pPr eaLnBrk="1" hangingPunct="1"/>
            <a:r>
              <a:rPr lang="pt-BR" sz="3200" dirty="0">
                <a:latin typeface="Comic Sans MS" pitchFamily="66" charset="0"/>
              </a:rPr>
              <a:t>Incapacidade de evocar memória antiga (retrógrada);</a:t>
            </a:r>
          </a:p>
        </p:txBody>
      </p:sp>
    </p:spTree>
    <p:extLst>
      <p:ext uri="{BB962C8B-B14F-4D97-AF65-F5344CB8AC3E}">
        <p14:creationId xmlns:p14="http://schemas.microsoft.com/office/powerpoint/2010/main" val="300422730"/>
      </p:ext>
    </p:extLst>
  </p:cSld>
  <p:clrMapOvr>
    <a:masterClrMapping/>
  </p:clrMapOvr>
  <p:transition spd="slow">
    <p:comb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ítulo 1"/>
          <p:cNvSpPr>
            <a:spLocks noGrp="1"/>
          </p:cNvSpPr>
          <p:nvPr>
            <p:ph type="title"/>
          </p:nvPr>
        </p:nvSpPr>
        <p:spPr>
          <a:xfrm>
            <a:off x="1084522" y="173538"/>
            <a:ext cx="10770780" cy="1143000"/>
          </a:xfrm>
        </p:spPr>
        <p:txBody>
          <a:bodyPr>
            <a:normAutofit fontScale="90000"/>
          </a:bodyPr>
          <a:lstStyle/>
          <a:p>
            <a:pPr eaLnBrk="1" hangingPunct="1"/>
            <a:r>
              <a:rPr lang="pt-BR" b="1" dirty="0">
                <a:solidFill>
                  <a:srgbClr val="FF0000"/>
                </a:solidFill>
                <a:effectLst>
                  <a:outerShdw blurRad="38100" dist="38100" dir="2700000" algn="tl">
                    <a:srgbClr val="000000">
                      <a:alpha val="43137"/>
                    </a:srgbClr>
                  </a:outerShdw>
                </a:effectLst>
                <a:latin typeface="Comic Sans MS" pitchFamily="66" charset="0"/>
              </a:rPr>
              <a:t>Memória e os hemisférios</a:t>
            </a:r>
          </a:p>
        </p:txBody>
      </p:sp>
      <p:sp>
        <p:nvSpPr>
          <p:cNvPr id="3" name="Espaço Reservado para Conteúdo 2"/>
          <p:cNvSpPr>
            <a:spLocks noGrp="1"/>
          </p:cNvSpPr>
          <p:nvPr>
            <p:ph sz="half" idx="1"/>
          </p:nvPr>
        </p:nvSpPr>
        <p:spPr>
          <a:xfrm>
            <a:off x="1991543" y="1724613"/>
            <a:ext cx="4028256" cy="4530725"/>
          </a:xfrm>
          <a:prstGeom prst="rect">
            <a:avLst/>
          </a:prstGeom>
        </p:spPr>
        <p:txBody>
          <a:bodyPr>
            <a:normAutofit fontScale="92500" lnSpcReduction="10000"/>
          </a:bodyPr>
          <a:lstStyle/>
          <a:p>
            <a:pPr eaLnBrk="1" hangingPunct="1"/>
            <a:r>
              <a:rPr lang="pt-BR" sz="3200" b="1" dirty="0">
                <a:solidFill>
                  <a:srgbClr val="FFC000"/>
                </a:solidFill>
                <a:effectLst>
                  <a:outerShdw blurRad="38100" dist="38100" dir="2700000" algn="tl">
                    <a:srgbClr val="000000">
                      <a:alpha val="43137"/>
                    </a:srgbClr>
                  </a:outerShdw>
                </a:effectLst>
                <a:latin typeface="Comic Sans MS" pitchFamily="66" charset="0"/>
              </a:rPr>
              <a:t>HE</a:t>
            </a:r>
          </a:p>
          <a:p>
            <a:pPr eaLnBrk="1" hangingPunct="1"/>
            <a:r>
              <a:rPr lang="pt-BR" sz="3200" dirty="0">
                <a:latin typeface="Comic Sans MS" pitchFamily="66" charset="0"/>
              </a:rPr>
              <a:t>Memória factual, ou semântica ( quatro operações aritméticas; lembranças informativas: qual é a capital de França...)</a:t>
            </a:r>
          </a:p>
        </p:txBody>
      </p:sp>
      <p:sp>
        <p:nvSpPr>
          <p:cNvPr id="4" name="Espaço Reservado para Conteúdo 3"/>
          <p:cNvSpPr>
            <a:spLocks noGrp="1"/>
          </p:cNvSpPr>
          <p:nvPr>
            <p:ph sz="half" idx="2"/>
          </p:nvPr>
        </p:nvSpPr>
        <p:spPr>
          <a:xfrm>
            <a:off x="5953127" y="1643064"/>
            <a:ext cx="4247330" cy="4530725"/>
          </a:xfrm>
          <a:prstGeom prst="rect">
            <a:avLst/>
          </a:prstGeom>
        </p:spPr>
        <p:txBody>
          <a:bodyPr>
            <a:normAutofit fontScale="92500" lnSpcReduction="10000"/>
          </a:bodyPr>
          <a:lstStyle/>
          <a:p>
            <a:pPr eaLnBrk="1" hangingPunct="1"/>
            <a:r>
              <a:rPr lang="pt-BR" sz="3200" b="1" dirty="0">
                <a:solidFill>
                  <a:srgbClr val="FFC000"/>
                </a:solidFill>
                <a:effectLst>
                  <a:outerShdw blurRad="38100" dist="38100" dir="2700000" algn="tl">
                    <a:srgbClr val="000000">
                      <a:alpha val="43137"/>
                    </a:srgbClr>
                  </a:outerShdw>
                </a:effectLst>
                <a:latin typeface="Comic Sans MS" pitchFamily="66" charset="0"/>
              </a:rPr>
              <a:t>HD</a:t>
            </a:r>
          </a:p>
          <a:p>
            <a:pPr eaLnBrk="1" hangingPunct="1"/>
            <a:r>
              <a:rPr lang="pt-BR" sz="3200" dirty="0">
                <a:latin typeface="Comic Sans MS" pitchFamily="66" charset="0"/>
              </a:rPr>
              <a:t>Memória autobiográfica ou episódica ( associada aos sentimentos; as últimas férias, uma festa boa...)</a:t>
            </a:r>
          </a:p>
        </p:txBody>
      </p:sp>
      <p:cxnSp>
        <p:nvCxnSpPr>
          <p:cNvPr id="6" name="Conector reto 5"/>
          <p:cNvCxnSpPr>
            <a:cxnSpLocks noChangeShapeType="1"/>
          </p:cNvCxnSpPr>
          <p:nvPr/>
        </p:nvCxnSpPr>
        <p:spPr bwMode="auto">
          <a:xfrm rot="5400000">
            <a:off x="3558382" y="3893345"/>
            <a:ext cx="4787900" cy="1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 name="Conector reto 7"/>
          <p:cNvCxnSpPr>
            <a:cxnSpLocks noChangeShapeType="1"/>
          </p:cNvCxnSpPr>
          <p:nvPr/>
        </p:nvCxnSpPr>
        <p:spPr bwMode="auto">
          <a:xfrm>
            <a:off x="2809876" y="1428750"/>
            <a:ext cx="6500813"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644573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70" decel="100000"/>
                                        <p:tgtEl>
                                          <p:spTgt spid="8"/>
                                        </p:tgtEl>
                                      </p:cBhvr>
                                    </p:animEffect>
                                    <p:animScale>
                                      <p:cBhvr>
                                        <p:cTn id="8" dur="770" decel="100000"/>
                                        <p:tgtEl>
                                          <p:spTgt spid="8"/>
                                        </p:tgtEl>
                                      </p:cBhvr>
                                      <p:from x="10000" y="10000"/>
                                      <p:to x="200000" y="450000"/>
                                    </p:animScale>
                                    <p:animScale>
                                      <p:cBhvr>
                                        <p:cTn id="9" dur="1230" accel="100000" fill="hold">
                                          <p:stCondLst>
                                            <p:cond delay="770"/>
                                          </p:stCondLst>
                                        </p:cTn>
                                        <p:tgtEl>
                                          <p:spTgt spid="8"/>
                                        </p:tgtEl>
                                      </p:cBhvr>
                                      <p:from x="200000" y="450000"/>
                                      <p:to x="100000" y="100000"/>
                                    </p:animScale>
                                    <p:set>
                                      <p:cBhvr>
                                        <p:cTn id="10" dur="770" fill="hold"/>
                                        <p:tgtEl>
                                          <p:spTgt spid="8"/>
                                        </p:tgtEl>
                                        <p:attrNameLst>
                                          <p:attrName>ppt_x</p:attrName>
                                        </p:attrNameLst>
                                      </p:cBhvr>
                                      <p:to>
                                        <p:strVal val="(0.5)"/>
                                      </p:to>
                                    </p:set>
                                    <p:anim from="(0.5)" to="(#ppt_x)" calcmode="lin" valueType="num">
                                      <p:cBhvr>
                                        <p:cTn id="11" dur="1230" accel="100000" fill="hold">
                                          <p:stCondLst>
                                            <p:cond delay="770"/>
                                          </p:stCondLst>
                                        </p:cTn>
                                        <p:tgtEl>
                                          <p:spTgt spid="8"/>
                                        </p:tgtEl>
                                        <p:attrNameLst>
                                          <p:attrName>ppt_x</p:attrName>
                                        </p:attrNameLst>
                                      </p:cBhvr>
                                    </p:anim>
                                    <p:set>
                                      <p:cBhvr>
                                        <p:cTn id="12" dur="770" fill="hold"/>
                                        <p:tgtEl>
                                          <p:spTgt spid="8"/>
                                        </p:tgtEl>
                                        <p:attrNameLst>
                                          <p:attrName>ppt_y</p:attrName>
                                        </p:attrNameLst>
                                      </p:cBhvr>
                                      <p:to>
                                        <p:strVal val="(#ppt_y+0.4)"/>
                                      </p:to>
                                    </p:set>
                                    <p:anim from="(#ppt_y+0.4)" to="(#ppt_y)" calcmode="lin" valueType="num">
                                      <p:cBhvr>
                                        <p:cTn id="13" dur="1230" accel="100000" fill="hold">
                                          <p:stCondLst>
                                            <p:cond delay="770"/>
                                          </p:stCondLst>
                                        </p:cTn>
                                        <p:tgtEl>
                                          <p:spTgt spid="8"/>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70" decel="100000"/>
                                        <p:tgtEl>
                                          <p:spTgt spid="6"/>
                                        </p:tgtEl>
                                      </p:cBhvr>
                                    </p:animEffect>
                                    <p:animScale>
                                      <p:cBhvr>
                                        <p:cTn id="17" dur="770" decel="100000"/>
                                        <p:tgtEl>
                                          <p:spTgt spid="6"/>
                                        </p:tgtEl>
                                      </p:cBhvr>
                                      <p:from x="10000" y="10000"/>
                                      <p:to x="200000" y="450000"/>
                                    </p:animScale>
                                    <p:animScale>
                                      <p:cBhvr>
                                        <p:cTn id="18" dur="1230" accel="100000" fill="hold">
                                          <p:stCondLst>
                                            <p:cond delay="770"/>
                                          </p:stCondLst>
                                        </p:cTn>
                                        <p:tgtEl>
                                          <p:spTgt spid="6"/>
                                        </p:tgtEl>
                                      </p:cBhvr>
                                      <p:from x="200000" y="450000"/>
                                      <p:to x="100000" y="100000"/>
                                    </p:animScale>
                                    <p:set>
                                      <p:cBhvr>
                                        <p:cTn id="19" dur="770" fill="hold"/>
                                        <p:tgtEl>
                                          <p:spTgt spid="6"/>
                                        </p:tgtEl>
                                        <p:attrNameLst>
                                          <p:attrName>ppt_x</p:attrName>
                                        </p:attrNameLst>
                                      </p:cBhvr>
                                      <p:to>
                                        <p:strVal val="(0.5)"/>
                                      </p:to>
                                    </p:set>
                                    <p:anim from="(0.5)" to="(#ppt_x)" calcmode="lin" valueType="num">
                                      <p:cBhvr>
                                        <p:cTn id="20" dur="1230" accel="100000" fill="hold">
                                          <p:stCondLst>
                                            <p:cond delay="770"/>
                                          </p:stCondLst>
                                        </p:cTn>
                                        <p:tgtEl>
                                          <p:spTgt spid="6"/>
                                        </p:tgtEl>
                                        <p:attrNameLst>
                                          <p:attrName>ppt_x</p:attrName>
                                        </p:attrNameLst>
                                      </p:cBhvr>
                                    </p:anim>
                                    <p:set>
                                      <p:cBhvr>
                                        <p:cTn id="21" dur="770" fill="hold"/>
                                        <p:tgtEl>
                                          <p:spTgt spid="6"/>
                                        </p:tgtEl>
                                        <p:attrNameLst>
                                          <p:attrName>ppt_y</p:attrName>
                                        </p:attrNameLst>
                                      </p:cBhvr>
                                      <p:to>
                                        <p:strVal val="(#ppt_y+0.4)"/>
                                      </p:to>
                                    </p:set>
                                    <p:anim from="(#ppt_y+0.4)" to="(#ppt_y)" calcmode="lin" valueType="num">
                                      <p:cBhvr>
                                        <p:cTn id="22" dur="1230" accel="100000" fill="hold">
                                          <p:stCondLst>
                                            <p:cond delay="770"/>
                                          </p:stCondLst>
                                        </p:cTn>
                                        <p:tgtEl>
                                          <p:spTgt spid="6"/>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770" decel="100000"/>
                                        <p:tgtEl>
                                          <p:spTgt spid="3">
                                            <p:txEl>
                                              <p:pRg st="0" end="0"/>
                                            </p:txEl>
                                          </p:spTgt>
                                        </p:tgtEl>
                                      </p:cBhvr>
                                    </p:animEffect>
                                    <p:animScale>
                                      <p:cBhvr>
                                        <p:cTn id="26" dur="770" decel="100000"/>
                                        <p:tgtEl>
                                          <p:spTgt spid="3">
                                            <p:txEl>
                                              <p:pRg st="0" end="0"/>
                                            </p:txEl>
                                          </p:spTgt>
                                        </p:tgtEl>
                                      </p:cBhvr>
                                      <p:from x="10000" y="10000"/>
                                      <p:to x="200000" y="450000"/>
                                    </p:animScale>
                                    <p:animScale>
                                      <p:cBhvr>
                                        <p:cTn id="27" dur="1230" accel="100000" fill="hold">
                                          <p:stCondLst>
                                            <p:cond delay="770"/>
                                          </p:stCondLst>
                                        </p:cTn>
                                        <p:tgtEl>
                                          <p:spTgt spid="3">
                                            <p:txEl>
                                              <p:pRg st="0" end="0"/>
                                            </p:txEl>
                                          </p:spTgt>
                                        </p:tgtEl>
                                      </p:cBhvr>
                                      <p:from x="200000" y="450000"/>
                                      <p:to x="100000" y="100000"/>
                                    </p:animScale>
                                    <p:set>
                                      <p:cBhvr>
                                        <p:cTn id="28" dur="770" fill="hold"/>
                                        <p:tgtEl>
                                          <p:spTgt spid="3">
                                            <p:txEl>
                                              <p:pRg st="0" end="0"/>
                                            </p:txEl>
                                          </p:spTgt>
                                        </p:tgtEl>
                                        <p:attrNameLst>
                                          <p:attrName>ppt_x</p:attrName>
                                        </p:attrNameLst>
                                      </p:cBhvr>
                                      <p:to>
                                        <p:strVal val="(0.5)"/>
                                      </p:to>
                                    </p:set>
                                    <p:anim from="(0.5)" to="(#ppt_x)" calcmode="lin" valueType="num">
                                      <p:cBhvr>
                                        <p:cTn id="29" dur="1230" accel="100000" fill="hold">
                                          <p:stCondLst>
                                            <p:cond delay="770"/>
                                          </p:stCondLst>
                                        </p:cTn>
                                        <p:tgtEl>
                                          <p:spTgt spid="3">
                                            <p:txEl>
                                              <p:pRg st="0" end="0"/>
                                            </p:txEl>
                                          </p:spTgt>
                                        </p:tgtEl>
                                        <p:attrNameLst>
                                          <p:attrName>ppt_x</p:attrName>
                                        </p:attrNameLst>
                                      </p:cBhvr>
                                    </p:anim>
                                    <p:set>
                                      <p:cBhvr>
                                        <p:cTn id="30" dur="770" fill="hold"/>
                                        <p:tgtEl>
                                          <p:spTgt spid="3">
                                            <p:txEl>
                                              <p:pRg st="0" end="0"/>
                                            </p:txEl>
                                          </p:spTgt>
                                        </p:tgtEl>
                                        <p:attrNameLst>
                                          <p:attrName>ppt_y</p:attrName>
                                        </p:attrNameLst>
                                      </p:cBhvr>
                                      <p:to>
                                        <p:strVal val="(#ppt_y+0.4)"/>
                                      </p:to>
                                    </p:set>
                                    <p:anim from="(#ppt_y+0.4)" to="(#ppt_y)" calcmode="lin" valueType="num">
                                      <p:cBhvr>
                                        <p:cTn id="31" dur="1230" accel="100000" fill="hold">
                                          <p:stCondLst>
                                            <p:cond delay="770"/>
                                          </p:stCondLst>
                                        </p:cTn>
                                        <p:tgtEl>
                                          <p:spTgt spid="3">
                                            <p:txEl>
                                              <p:pRg st="0" end="0"/>
                                            </p:txEl>
                                          </p:spTgt>
                                        </p:tgtEl>
                                        <p:attrNameLst>
                                          <p:attrName>ppt_y</p:attrName>
                                        </p:attrNameLst>
                                      </p:cBhvr>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51"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770" decel="100000"/>
                                        <p:tgtEl>
                                          <p:spTgt spid="3">
                                            <p:txEl>
                                              <p:pRg st="1" end="1"/>
                                            </p:txEl>
                                          </p:spTgt>
                                        </p:tgtEl>
                                      </p:cBhvr>
                                    </p:animEffect>
                                    <p:animScale>
                                      <p:cBhvr>
                                        <p:cTn id="37" dur="770" decel="100000"/>
                                        <p:tgtEl>
                                          <p:spTgt spid="3">
                                            <p:txEl>
                                              <p:pRg st="1" end="1"/>
                                            </p:txEl>
                                          </p:spTgt>
                                        </p:tgtEl>
                                      </p:cBhvr>
                                      <p:from x="10000" y="10000"/>
                                      <p:to x="200000" y="450000"/>
                                    </p:animScale>
                                    <p:animScale>
                                      <p:cBhvr>
                                        <p:cTn id="38" dur="1230" accel="100000" fill="hold">
                                          <p:stCondLst>
                                            <p:cond delay="770"/>
                                          </p:stCondLst>
                                        </p:cTn>
                                        <p:tgtEl>
                                          <p:spTgt spid="3">
                                            <p:txEl>
                                              <p:pRg st="1" end="1"/>
                                            </p:txEl>
                                          </p:spTgt>
                                        </p:tgtEl>
                                      </p:cBhvr>
                                      <p:from x="200000" y="450000"/>
                                      <p:to x="100000" y="100000"/>
                                    </p:animScale>
                                    <p:set>
                                      <p:cBhvr>
                                        <p:cTn id="39" dur="770" fill="hold"/>
                                        <p:tgtEl>
                                          <p:spTgt spid="3">
                                            <p:txEl>
                                              <p:pRg st="1" end="1"/>
                                            </p:txEl>
                                          </p:spTgt>
                                        </p:tgtEl>
                                        <p:attrNameLst>
                                          <p:attrName>ppt_x</p:attrName>
                                        </p:attrNameLst>
                                      </p:cBhvr>
                                      <p:to>
                                        <p:strVal val="(0.5)"/>
                                      </p:to>
                                    </p:set>
                                    <p:anim from="(0.5)" to="(#ppt_x)" calcmode="lin" valueType="num">
                                      <p:cBhvr>
                                        <p:cTn id="40" dur="1230" accel="100000" fill="hold">
                                          <p:stCondLst>
                                            <p:cond delay="770"/>
                                          </p:stCondLst>
                                        </p:cTn>
                                        <p:tgtEl>
                                          <p:spTgt spid="3">
                                            <p:txEl>
                                              <p:pRg st="1" end="1"/>
                                            </p:txEl>
                                          </p:spTgt>
                                        </p:tgtEl>
                                        <p:attrNameLst>
                                          <p:attrName>ppt_x</p:attrName>
                                        </p:attrNameLst>
                                      </p:cBhvr>
                                    </p:anim>
                                    <p:set>
                                      <p:cBhvr>
                                        <p:cTn id="41" dur="770" fill="hold"/>
                                        <p:tgtEl>
                                          <p:spTgt spid="3">
                                            <p:txEl>
                                              <p:pRg st="1" end="1"/>
                                            </p:txEl>
                                          </p:spTgt>
                                        </p:tgtEl>
                                        <p:attrNameLst>
                                          <p:attrName>ppt_y</p:attrName>
                                        </p:attrNameLst>
                                      </p:cBhvr>
                                      <p:to>
                                        <p:strVal val="(#ppt_y+0.4)"/>
                                      </p:to>
                                    </p:set>
                                    <p:anim from="(#ppt_y+0.4)" to="(#ppt_y)" calcmode="lin" valueType="num">
                                      <p:cBhvr>
                                        <p:cTn id="42" dur="1230" accel="100000" fill="hold">
                                          <p:stCondLst>
                                            <p:cond delay="770"/>
                                          </p:stCondLst>
                                        </p:cTn>
                                        <p:tgtEl>
                                          <p:spTgt spid="3">
                                            <p:txEl>
                                              <p:pRg st="1" end="1"/>
                                            </p:txEl>
                                          </p:spTgt>
                                        </p:tgtEl>
                                        <p:attrNameLst>
                                          <p:attrName>ppt_y</p:attrName>
                                        </p:attrNameLst>
                                      </p:cBhvr>
                                    </p:anim>
                                  </p:childTnLst>
                                </p:cTn>
                              </p:par>
                              <p:par>
                                <p:cTn id="43" presetID="51" presetClass="entr" presetSubtype="0" fill="hold" grpId="0" nodeType="with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Effect transition="in" filter="fade">
                                      <p:cBhvr>
                                        <p:cTn id="45" dur="770" decel="100000"/>
                                        <p:tgtEl>
                                          <p:spTgt spid="4">
                                            <p:txEl>
                                              <p:pRg st="0" end="0"/>
                                            </p:txEl>
                                          </p:spTgt>
                                        </p:tgtEl>
                                      </p:cBhvr>
                                    </p:animEffect>
                                    <p:animScale>
                                      <p:cBhvr>
                                        <p:cTn id="46" dur="770" decel="100000"/>
                                        <p:tgtEl>
                                          <p:spTgt spid="4">
                                            <p:txEl>
                                              <p:pRg st="0" end="0"/>
                                            </p:txEl>
                                          </p:spTgt>
                                        </p:tgtEl>
                                      </p:cBhvr>
                                      <p:from x="10000" y="10000"/>
                                      <p:to x="200000" y="450000"/>
                                    </p:animScale>
                                    <p:animScale>
                                      <p:cBhvr>
                                        <p:cTn id="47" dur="1230" accel="100000" fill="hold">
                                          <p:stCondLst>
                                            <p:cond delay="770"/>
                                          </p:stCondLst>
                                        </p:cTn>
                                        <p:tgtEl>
                                          <p:spTgt spid="4">
                                            <p:txEl>
                                              <p:pRg st="0" end="0"/>
                                            </p:txEl>
                                          </p:spTgt>
                                        </p:tgtEl>
                                      </p:cBhvr>
                                      <p:from x="200000" y="450000"/>
                                      <p:to x="100000" y="100000"/>
                                    </p:animScale>
                                    <p:set>
                                      <p:cBhvr>
                                        <p:cTn id="48" dur="770" fill="hold"/>
                                        <p:tgtEl>
                                          <p:spTgt spid="4">
                                            <p:txEl>
                                              <p:pRg st="0" end="0"/>
                                            </p:txEl>
                                          </p:spTgt>
                                        </p:tgtEl>
                                        <p:attrNameLst>
                                          <p:attrName>ppt_x</p:attrName>
                                        </p:attrNameLst>
                                      </p:cBhvr>
                                      <p:to>
                                        <p:strVal val="(0.5)"/>
                                      </p:to>
                                    </p:set>
                                    <p:anim from="(0.5)" to="(#ppt_x)" calcmode="lin" valueType="num">
                                      <p:cBhvr>
                                        <p:cTn id="49" dur="1230" accel="100000" fill="hold">
                                          <p:stCondLst>
                                            <p:cond delay="770"/>
                                          </p:stCondLst>
                                        </p:cTn>
                                        <p:tgtEl>
                                          <p:spTgt spid="4">
                                            <p:txEl>
                                              <p:pRg st="0" end="0"/>
                                            </p:txEl>
                                          </p:spTgt>
                                        </p:tgtEl>
                                        <p:attrNameLst>
                                          <p:attrName>ppt_x</p:attrName>
                                        </p:attrNameLst>
                                      </p:cBhvr>
                                    </p:anim>
                                    <p:set>
                                      <p:cBhvr>
                                        <p:cTn id="50" dur="770" fill="hold"/>
                                        <p:tgtEl>
                                          <p:spTgt spid="4">
                                            <p:txEl>
                                              <p:pRg st="0" end="0"/>
                                            </p:txEl>
                                          </p:spTgt>
                                        </p:tgtEl>
                                        <p:attrNameLst>
                                          <p:attrName>ppt_y</p:attrName>
                                        </p:attrNameLst>
                                      </p:cBhvr>
                                      <p:to>
                                        <p:strVal val="(#ppt_y+0.4)"/>
                                      </p:to>
                                    </p:set>
                                    <p:anim from="(#ppt_y+0.4)" to="(#ppt_y)" calcmode="lin" valueType="num">
                                      <p:cBhvr>
                                        <p:cTn id="51" dur="1230" accel="100000" fill="hold">
                                          <p:stCondLst>
                                            <p:cond delay="770"/>
                                          </p:stCondLst>
                                        </p:cTn>
                                        <p:tgtEl>
                                          <p:spTgt spid="4">
                                            <p:txEl>
                                              <p:pRg st="0" end="0"/>
                                            </p:txEl>
                                          </p:spTgt>
                                        </p:tgtEl>
                                        <p:attrNameLst>
                                          <p:attrName>ppt_y</p:attrName>
                                        </p:attrNameLst>
                                      </p:cBhvr>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51" presetClass="entr" presetSubtype="0" fill="hold" grpId="0" nodeType="clickEffect">
                                  <p:stCondLst>
                                    <p:cond delay="0"/>
                                  </p:stCondLst>
                                  <p:childTnLst>
                                    <p:set>
                                      <p:cBhvr>
                                        <p:cTn id="55" dur="1" fill="hold">
                                          <p:stCondLst>
                                            <p:cond delay="0"/>
                                          </p:stCondLst>
                                        </p:cTn>
                                        <p:tgtEl>
                                          <p:spTgt spid="4">
                                            <p:txEl>
                                              <p:pRg st="1" end="1"/>
                                            </p:txEl>
                                          </p:spTgt>
                                        </p:tgtEl>
                                        <p:attrNameLst>
                                          <p:attrName>style.visibility</p:attrName>
                                        </p:attrNameLst>
                                      </p:cBhvr>
                                      <p:to>
                                        <p:strVal val="visible"/>
                                      </p:to>
                                    </p:set>
                                    <p:animEffect transition="in" filter="fade">
                                      <p:cBhvr>
                                        <p:cTn id="56" dur="770" decel="100000"/>
                                        <p:tgtEl>
                                          <p:spTgt spid="4">
                                            <p:txEl>
                                              <p:pRg st="1" end="1"/>
                                            </p:txEl>
                                          </p:spTgt>
                                        </p:tgtEl>
                                      </p:cBhvr>
                                    </p:animEffect>
                                    <p:animScale>
                                      <p:cBhvr>
                                        <p:cTn id="57" dur="770" decel="100000"/>
                                        <p:tgtEl>
                                          <p:spTgt spid="4">
                                            <p:txEl>
                                              <p:pRg st="1" end="1"/>
                                            </p:txEl>
                                          </p:spTgt>
                                        </p:tgtEl>
                                      </p:cBhvr>
                                      <p:from x="10000" y="10000"/>
                                      <p:to x="200000" y="450000"/>
                                    </p:animScale>
                                    <p:animScale>
                                      <p:cBhvr>
                                        <p:cTn id="58" dur="1230" accel="100000" fill="hold">
                                          <p:stCondLst>
                                            <p:cond delay="770"/>
                                          </p:stCondLst>
                                        </p:cTn>
                                        <p:tgtEl>
                                          <p:spTgt spid="4">
                                            <p:txEl>
                                              <p:pRg st="1" end="1"/>
                                            </p:txEl>
                                          </p:spTgt>
                                        </p:tgtEl>
                                      </p:cBhvr>
                                      <p:from x="200000" y="450000"/>
                                      <p:to x="100000" y="100000"/>
                                    </p:animScale>
                                    <p:set>
                                      <p:cBhvr>
                                        <p:cTn id="59" dur="770" fill="hold"/>
                                        <p:tgtEl>
                                          <p:spTgt spid="4">
                                            <p:txEl>
                                              <p:pRg st="1" end="1"/>
                                            </p:txEl>
                                          </p:spTgt>
                                        </p:tgtEl>
                                        <p:attrNameLst>
                                          <p:attrName>ppt_x</p:attrName>
                                        </p:attrNameLst>
                                      </p:cBhvr>
                                      <p:to>
                                        <p:strVal val="(0.5)"/>
                                      </p:to>
                                    </p:set>
                                    <p:anim from="(0.5)" to="(#ppt_x)" calcmode="lin" valueType="num">
                                      <p:cBhvr>
                                        <p:cTn id="60" dur="1230" accel="100000" fill="hold">
                                          <p:stCondLst>
                                            <p:cond delay="770"/>
                                          </p:stCondLst>
                                        </p:cTn>
                                        <p:tgtEl>
                                          <p:spTgt spid="4">
                                            <p:txEl>
                                              <p:pRg st="1" end="1"/>
                                            </p:txEl>
                                          </p:spTgt>
                                        </p:tgtEl>
                                        <p:attrNameLst>
                                          <p:attrName>ppt_x</p:attrName>
                                        </p:attrNameLst>
                                      </p:cBhvr>
                                    </p:anim>
                                    <p:set>
                                      <p:cBhvr>
                                        <p:cTn id="61" dur="770" fill="hold"/>
                                        <p:tgtEl>
                                          <p:spTgt spid="4">
                                            <p:txEl>
                                              <p:pRg st="1" end="1"/>
                                            </p:txEl>
                                          </p:spTgt>
                                        </p:tgtEl>
                                        <p:attrNameLst>
                                          <p:attrName>ppt_y</p:attrName>
                                        </p:attrNameLst>
                                      </p:cBhvr>
                                      <p:to>
                                        <p:strVal val="(#ppt_y+0.4)"/>
                                      </p:to>
                                    </p:set>
                                    <p:anim from="(#ppt_y+0.4)" to="(#ppt_y)" calcmode="lin" valueType="num">
                                      <p:cBhvr>
                                        <p:cTn id="62" dur="1230" accel="100000" fill="hold">
                                          <p:stCondLst>
                                            <p:cond delay="770"/>
                                          </p:stCondLst>
                                        </p:cTn>
                                        <p:tgtEl>
                                          <p:spTgt spid="4">
                                            <p:txEl>
                                              <p:pRg st="1" end="1"/>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298664" y="191678"/>
            <a:ext cx="7772400" cy="854670"/>
          </a:xfrm>
        </p:spPr>
        <p:txBody>
          <a:bodyPr>
            <a:normAutofit fontScale="90000"/>
          </a:bodyPr>
          <a:lstStyle/>
          <a:p>
            <a:pPr algn="ctr" eaLnBrk="1" hangingPunct="1"/>
            <a:r>
              <a:rPr lang="pt-BR" sz="4000" b="1" dirty="0">
                <a:solidFill>
                  <a:srgbClr val="FF0000"/>
                </a:solidFill>
                <a:effectLst>
                  <a:outerShdw blurRad="38100" dist="38100" dir="2700000" algn="tl">
                    <a:srgbClr val="000000">
                      <a:alpha val="43137"/>
                    </a:srgbClr>
                  </a:outerShdw>
                </a:effectLst>
                <a:latin typeface="Comic Sans MS" pitchFamily="66" charset="0"/>
              </a:rPr>
              <a:t>Aprendizagem</a:t>
            </a:r>
            <a:br>
              <a:rPr lang="pt-BR" sz="4000" dirty="0">
                <a:latin typeface="Comic Sans MS" pitchFamily="66" charset="0"/>
              </a:rPr>
            </a:br>
            <a:endParaRPr lang="pt-BR" sz="4000" dirty="0">
              <a:latin typeface="Comic Sans MS" pitchFamily="66" charset="0"/>
            </a:endParaRPr>
          </a:p>
        </p:txBody>
      </p:sp>
      <p:sp>
        <p:nvSpPr>
          <p:cNvPr id="258051" name="Rectangle 3"/>
          <p:cNvSpPr>
            <a:spLocks noGrp="1" noChangeArrowheads="1"/>
          </p:cNvSpPr>
          <p:nvPr>
            <p:ph idx="1"/>
          </p:nvPr>
        </p:nvSpPr>
        <p:spPr>
          <a:xfrm>
            <a:off x="4439817" y="1233377"/>
            <a:ext cx="4103687" cy="5371553"/>
          </a:xfrm>
        </p:spPr>
        <p:txBody>
          <a:bodyPr>
            <a:normAutofit fontScale="85000" lnSpcReduction="20000"/>
          </a:bodyPr>
          <a:lstStyle/>
          <a:p>
            <a:pPr eaLnBrk="1" hangingPunct="1">
              <a:lnSpc>
                <a:spcPct val="90000"/>
              </a:lnSpc>
            </a:pPr>
            <a:r>
              <a:rPr lang="pt-BR" sz="3200" b="1" dirty="0">
                <a:latin typeface="Comic Sans MS" pitchFamily="66" charset="0"/>
              </a:rPr>
              <a:t>Atenção</a:t>
            </a:r>
          </a:p>
          <a:p>
            <a:pPr eaLnBrk="1" hangingPunct="1">
              <a:lnSpc>
                <a:spcPct val="90000"/>
              </a:lnSpc>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pPr>
            <a:r>
              <a:rPr lang="pt-BR" sz="3200" b="1" dirty="0">
                <a:latin typeface="Comic Sans MS" pitchFamily="66" charset="0"/>
              </a:rPr>
              <a:t>Codificação</a:t>
            </a:r>
          </a:p>
          <a:p>
            <a:pPr eaLnBrk="1" hangingPunct="1">
              <a:lnSpc>
                <a:spcPct val="90000"/>
              </a:lnSpc>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pPr>
            <a:r>
              <a:rPr lang="pt-BR" sz="3200" b="1" dirty="0">
                <a:latin typeface="Comic Sans MS" pitchFamily="66" charset="0"/>
              </a:rPr>
              <a:t>Armazenamento</a:t>
            </a:r>
          </a:p>
          <a:p>
            <a:pPr eaLnBrk="1" hangingPunct="1">
              <a:lnSpc>
                <a:spcPct val="90000"/>
              </a:lnSpc>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buFont typeface="Wingdings" pitchFamily="2" charset="2"/>
              <a:buNone/>
            </a:pPr>
            <a:endParaRPr lang="pt-BR" sz="3200" b="1" dirty="0">
              <a:latin typeface="Comic Sans MS" pitchFamily="66" charset="0"/>
            </a:endParaRPr>
          </a:p>
          <a:p>
            <a:pPr eaLnBrk="1" hangingPunct="1">
              <a:lnSpc>
                <a:spcPct val="90000"/>
              </a:lnSpc>
            </a:pPr>
            <a:r>
              <a:rPr lang="pt-BR" sz="3200" b="1" dirty="0">
                <a:latin typeface="Comic Sans MS" pitchFamily="66" charset="0"/>
              </a:rPr>
              <a:t>Recuperação</a:t>
            </a:r>
          </a:p>
        </p:txBody>
      </p:sp>
      <p:sp>
        <p:nvSpPr>
          <p:cNvPr id="258052" name="AutoShape 4"/>
          <p:cNvSpPr>
            <a:spLocks noChangeArrowheads="1"/>
          </p:cNvSpPr>
          <p:nvPr/>
        </p:nvSpPr>
        <p:spPr bwMode="auto">
          <a:xfrm>
            <a:off x="5375920" y="1809823"/>
            <a:ext cx="268288" cy="730054"/>
          </a:xfrm>
          <a:prstGeom prst="downArrow">
            <a:avLst>
              <a:gd name="adj1" fmla="val 50000"/>
              <a:gd name="adj2" fmla="val 50441"/>
            </a:avLst>
          </a:prstGeom>
          <a:solidFill>
            <a:schemeClr val="accent1"/>
          </a:solidFill>
          <a:ln w="9525">
            <a:solidFill>
              <a:schemeClr val="tx1"/>
            </a:solidFill>
            <a:miter lim="800000"/>
            <a:headEnd/>
            <a:tailEnd/>
          </a:ln>
        </p:spPr>
        <p:txBody>
          <a:bodyPr wrap="none" anchor="ctr"/>
          <a:lstStyle/>
          <a:p>
            <a:endParaRPr lang="pt-BR"/>
          </a:p>
        </p:txBody>
      </p:sp>
      <p:sp>
        <p:nvSpPr>
          <p:cNvPr id="258053" name="AutoShape 5"/>
          <p:cNvSpPr>
            <a:spLocks noChangeArrowheads="1"/>
          </p:cNvSpPr>
          <p:nvPr/>
        </p:nvSpPr>
        <p:spPr bwMode="auto">
          <a:xfrm>
            <a:off x="5377218" y="4725145"/>
            <a:ext cx="269875" cy="688975"/>
          </a:xfrm>
          <a:prstGeom prst="downArrow">
            <a:avLst>
              <a:gd name="adj1" fmla="val 50000"/>
              <a:gd name="adj2" fmla="val 63824"/>
            </a:avLst>
          </a:prstGeom>
          <a:solidFill>
            <a:schemeClr val="accent1"/>
          </a:solidFill>
          <a:ln w="9525">
            <a:solidFill>
              <a:schemeClr val="tx1"/>
            </a:solidFill>
            <a:miter lim="800000"/>
            <a:headEnd/>
            <a:tailEnd/>
          </a:ln>
        </p:spPr>
        <p:txBody>
          <a:bodyPr wrap="none" anchor="ctr"/>
          <a:lstStyle/>
          <a:p>
            <a:endParaRPr lang="pt-BR"/>
          </a:p>
        </p:txBody>
      </p:sp>
      <p:sp>
        <p:nvSpPr>
          <p:cNvPr id="258054" name="AutoShape 6"/>
          <p:cNvSpPr>
            <a:spLocks noChangeArrowheads="1"/>
          </p:cNvSpPr>
          <p:nvPr/>
        </p:nvSpPr>
        <p:spPr bwMode="auto">
          <a:xfrm>
            <a:off x="5367081" y="3288024"/>
            <a:ext cx="268288" cy="688975"/>
          </a:xfrm>
          <a:prstGeom prst="downArrow">
            <a:avLst>
              <a:gd name="adj1" fmla="val 50000"/>
              <a:gd name="adj2" fmla="val 64201"/>
            </a:avLst>
          </a:prstGeom>
          <a:solidFill>
            <a:schemeClr val="accent1"/>
          </a:solidFill>
          <a:ln w="9525">
            <a:solidFill>
              <a:schemeClr val="tx1"/>
            </a:solidFill>
            <a:miter lim="800000"/>
            <a:headEnd/>
            <a:tailEnd/>
          </a:ln>
        </p:spPr>
        <p:txBody>
          <a:bodyPr wrap="none" anchor="ctr"/>
          <a:lstStyle/>
          <a:p>
            <a:endParaRPr lang="pt-BR"/>
          </a:p>
        </p:txBody>
      </p:sp>
    </p:spTree>
    <p:extLst>
      <p:ext uri="{BB962C8B-B14F-4D97-AF65-F5344CB8AC3E}">
        <p14:creationId xmlns:p14="http://schemas.microsoft.com/office/powerpoint/2010/main" val="33629966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58052"/>
                                        </p:tgtEl>
                                        <p:attrNameLst>
                                          <p:attrName>style.visibility</p:attrName>
                                        </p:attrNameLst>
                                      </p:cBhvr>
                                      <p:to>
                                        <p:strVal val="visible"/>
                                      </p:to>
                                    </p:set>
                                    <p:animEffect transition="in" filter="fade">
                                      <p:cBhvr>
                                        <p:cTn id="7" dur="770" decel="100000"/>
                                        <p:tgtEl>
                                          <p:spTgt spid="258052"/>
                                        </p:tgtEl>
                                      </p:cBhvr>
                                    </p:animEffect>
                                    <p:animScale>
                                      <p:cBhvr>
                                        <p:cTn id="8" dur="770" decel="100000"/>
                                        <p:tgtEl>
                                          <p:spTgt spid="258052"/>
                                        </p:tgtEl>
                                      </p:cBhvr>
                                      <p:from x="10000" y="10000"/>
                                      <p:to x="200000" y="450000"/>
                                    </p:animScale>
                                    <p:animScale>
                                      <p:cBhvr>
                                        <p:cTn id="9" dur="1230" accel="100000" fill="hold">
                                          <p:stCondLst>
                                            <p:cond delay="770"/>
                                          </p:stCondLst>
                                        </p:cTn>
                                        <p:tgtEl>
                                          <p:spTgt spid="258052"/>
                                        </p:tgtEl>
                                      </p:cBhvr>
                                      <p:from x="200000" y="450000"/>
                                      <p:to x="100000" y="100000"/>
                                    </p:animScale>
                                    <p:set>
                                      <p:cBhvr>
                                        <p:cTn id="10" dur="770" fill="hold"/>
                                        <p:tgtEl>
                                          <p:spTgt spid="258052"/>
                                        </p:tgtEl>
                                        <p:attrNameLst>
                                          <p:attrName>ppt_x</p:attrName>
                                        </p:attrNameLst>
                                      </p:cBhvr>
                                      <p:to>
                                        <p:strVal val="(0.5)"/>
                                      </p:to>
                                    </p:set>
                                    <p:anim from="(0.5)" to="(#ppt_x)" calcmode="lin" valueType="num">
                                      <p:cBhvr>
                                        <p:cTn id="11" dur="1230" accel="100000" fill="hold">
                                          <p:stCondLst>
                                            <p:cond delay="770"/>
                                          </p:stCondLst>
                                        </p:cTn>
                                        <p:tgtEl>
                                          <p:spTgt spid="258052"/>
                                        </p:tgtEl>
                                        <p:attrNameLst>
                                          <p:attrName>ppt_x</p:attrName>
                                        </p:attrNameLst>
                                      </p:cBhvr>
                                    </p:anim>
                                    <p:set>
                                      <p:cBhvr>
                                        <p:cTn id="12" dur="770" fill="hold"/>
                                        <p:tgtEl>
                                          <p:spTgt spid="258052"/>
                                        </p:tgtEl>
                                        <p:attrNameLst>
                                          <p:attrName>ppt_y</p:attrName>
                                        </p:attrNameLst>
                                      </p:cBhvr>
                                      <p:to>
                                        <p:strVal val="(#ppt_y+0.4)"/>
                                      </p:to>
                                    </p:set>
                                    <p:anim from="(#ppt_y+0.4)" to="(#ppt_y)" calcmode="lin" valueType="num">
                                      <p:cBhvr>
                                        <p:cTn id="13" dur="1230" accel="100000" fill="hold">
                                          <p:stCondLst>
                                            <p:cond delay="770"/>
                                          </p:stCondLst>
                                        </p:cTn>
                                        <p:tgtEl>
                                          <p:spTgt spid="258052"/>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258054"/>
                                        </p:tgtEl>
                                        <p:attrNameLst>
                                          <p:attrName>style.visibility</p:attrName>
                                        </p:attrNameLst>
                                      </p:cBhvr>
                                      <p:to>
                                        <p:strVal val="visible"/>
                                      </p:to>
                                    </p:set>
                                    <p:animEffect transition="in" filter="fade">
                                      <p:cBhvr>
                                        <p:cTn id="16" dur="770" decel="100000"/>
                                        <p:tgtEl>
                                          <p:spTgt spid="258054"/>
                                        </p:tgtEl>
                                      </p:cBhvr>
                                    </p:animEffect>
                                    <p:animScale>
                                      <p:cBhvr>
                                        <p:cTn id="17" dur="770" decel="100000"/>
                                        <p:tgtEl>
                                          <p:spTgt spid="258054"/>
                                        </p:tgtEl>
                                      </p:cBhvr>
                                      <p:from x="10000" y="10000"/>
                                      <p:to x="200000" y="450000"/>
                                    </p:animScale>
                                    <p:animScale>
                                      <p:cBhvr>
                                        <p:cTn id="18" dur="1230" accel="100000" fill="hold">
                                          <p:stCondLst>
                                            <p:cond delay="770"/>
                                          </p:stCondLst>
                                        </p:cTn>
                                        <p:tgtEl>
                                          <p:spTgt spid="258054"/>
                                        </p:tgtEl>
                                      </p:cBhvr>
                                      <p:from x="200000" y="450000"/>
                                      <p:to x="100000" y="100000"/>
                                    </p:animScale>
                                    <p:set>
                                      <p:cBhvr>
                                        <p:cTn id="19" dur="770" fill="hold"/>
                                        <p:tgtEl>
                                          <p:spTgt spid="258054"/>
                                        </p:tgtEl>
                                        <p:attrNameLst>
                                          <p:attrName>ppt_x</p:attrName>
                                        </p:attrNameLst>
                                      </p:cBhvr>
                                      <p:to>
                                        <p:strVal val="(0.5)"/>
                                      </p:to>
                                    </p:set>
                                    <p:anim from="(0.5)" to="(#ppt_x)" calcmode="lin" valueType="num">
                                      <p:cBhvr>
                                        <p:cTn id="20" dur="1230" accel="100000" fill="hold">
                                          <p:stCondLst>
                                            <p:cond delay="770"/>
                                          </p:stCondLst>
                                        </p:cTn>
                                        <p:tgtEl>
                                          <p:spTgt spid="258054"/>
                                        </p:tgtEl>
                                        <p:attrNameLst>
                                          <p:attrName>ppt_x</p:attrName>
                                        </p:attrNameLst>
                                      </p:cBhvr>
                                    </p:anim>
                                    <p:set>
                                      <p:cBhvr>
                                        <p:cTn id="21" dur="770" fill="hold"/>
                                        <p:tgtEl>
                                          <p:spTgt spid="258054"/>
                                        </p:tgtEl>
                                        <p:attrNameLst>
                                          <p:attrName>ppt_y</p:attrName>
                                        </p:attrNameLst>
                                      </p:cBhvr>
                                      <p:to>
                                        <p:strVal val="(#ppt_y+0.4)"/>
                                      </p:to>
                                    </p:set>
                                    <p:anim from="(#ppt_y+0.4)" to="(#ppt_y)" calcmode="lin" valueType="num">
                                      <p:cBhvr>
                                        <p:cTn id="22" dur="1230" accel="100000" fill="hold">
                                          <p:stCondLst>
                                            <p:cond delay="770"/>
                                          </p:stCondLst>
                                        </p:cTn>
                                        <p:tgtEl>
                                          <p:spTgt spid="258054"/>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258053"/>
                                        </p:tgtEl>
                                        <p:attrNameLst>
                                          <p:attrName>style.visibility</p:attrName>
                                        </p:attrNameLst>
                                      </p:cBhvr>
                                      <p:to>
                                        <p:strVal val="visible"/>
                                      </p:to>
                                    </p:set>
                                    <p:animEffect transition="in" filter="fade">
                                      <p:cBhvr>
                                        <p:cTn id="25" dur="770" decel="100000"/>
                                        <p:tgtEl>
                                          <p:spTgt spid="258053"/>
                                        </p:tgtEl>
                                      </p:cBhvr>
                                    </p:animEffect>
                                    <p:animScale>
                                      <p:cBhvr>
                                        <p:cTn id="26" dur="770" decel="100000"/>
                                        <p:tgtEl>
                                          <p:spTgt spid="258053"/>
                                        </p:tgtEl>
                                      </p:cBhvr>
                                      <p:from x="10000" y="10000"/>
                                      <p:to x="200000" y="450000"/>
                                    </p:animScale>
                                    <p:animScale>
                                      <p:cBhvr>
                                        <p:cTn id="27" dur="1230" accel="100000" fill="hold">
                                          <p:stCondLst>
                                            <p:cond delay="770"/>
                                          </p:stCondLst>
                                        </p:cTn>
                                        <p:tgtEl>
                                          <p:spTgt spid="258053"/>
                                        </p:tgtEl>
                                      </p:cBhvr>
                                      <p:from x="200000" y="450000"/>
                                      <p:to x="100000" y="100000"/>
                                    </p:animScale>
                                    <p:set>
                                      <p:cBhvr>
                                        <p:cTn id="28" dur="770" fill="hold"/>
                                        <p:tgtEl>
                                          <p:spTgt spid="258053"/>
                                        </p:tgtEl>
                                        <p:attrNameLst>
                                          <p:attrName>ppt_x</p:attrName>
                                        </p:attrNameLst>
                                      </p:cBhvr>
                                      <p:to>
                                        <p:strVal val="(0.5)"/>
                                      </p:to>
                                    </p:set>
                                    <p:anim from="(0.5)" to="(#ppt_x)" calcmode="lin" valueType="num">
                                      <p:cBhvr>
                                        <p:cTn id="29" dur="1230" accel="100000" fill="hold">
                                          <p:stCondLst>
                                            <p:cond delay="770"/>
                                          </p:stCondLst>
                                        </p:cTn>
                                        <p:tgtEl>
                                          <p:spTgt spid="258053"/>
                                        </p:tgtEl>
                                        <p:attrNameLst>
                                          <p:attrName>ppt_x</p:attrName>
                                        </p:attrNameLst>
                                      </p:cBhvr>
                                    </p:anim>
                                    <p:set>
                                      <p:cBhvr>
                                        <p:cTn id="30" dur="770" fill="hold"/>
                                        <p:tgtEl>
                                          <p:spTgt spid="258053"/>
                                        </p:tgtEl>
                                        <p:attrNameLst>
                                          <p:attrName>ppt_y</p:attrName>
                                        </p:attrNameLst>
                                      </p:cBhvr>
                                      <p:to>
                                        <p:strVal val="(#ppt_y+0.4)"/>
                                      </p:to>
                                    </p:set>
                                    <p:anim from="(#ppt_y+0.4)" to="(#ppt_y)" calcmode="lin" valueType="num">
                                      <p:cBhvr>
                                        <p:cTn id="31" dur="1230" accel="100000" fill="hold">
                                          <p:stCondLst>
                                            <p:cond delay="770"/>
                                          </p:stCondLst>
                                        </p:cTn>
                                        <p:tgtEl>
                                          <p:spTgt spid="258053"/>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258051">
                                            <p:txEl>
                                              <p:pRg st="0" end="0"/>
                                            </p:txEl>
                                          </p:spTgt>
                                        </p:tgtEl>
                                        <p:attrNameLst>
                                          <p:attrName>style.visibility</p:attrName>
                                        </p:attrNameLst>
                                      </p:cBhvr>
                                      <p:to>
                                        <p:strVal val="visible"/>
                                      </p:to>
                                    </p:set>
                                    <p:animEffect transition="in" filter="fade">
                                      <p:cBhvr>
                                        <p:cTn id="34" dur="770" decel="100000"/>
                                        <p:tgtEl>
                                          <p:spTgt spid="258051">
                                            <p:txEl>
                                              <p:pRg st="0" end="0"/>
                                            </p:txEl>
                                          </p:spTgt>
                                        </p:tgtEl>
                                      </p:cBhvr>
                                    </p:animEffect>
                                    <p:animScale>
                                      <p:cBhvr>
                                        <p:cTn id="35" dur="770" decel="100000"/>
                                        <p:tgtEl>
                                          <p:spTgt spid="258051">
                                            <p:txEl>
                                              <p:pRg st="0" end="0"/>
                                            </p:txEl>
                                          </p:spTgt>
                                        </p:tgtEl>
                                      </p:cBhvr>
                                      <p:from x="10000" y="10000"/>
                                      <p:to x="200000" y="450000"/>
                                    </p:animScale>
                                    <p:animScale>
                                      <p:cBhvr>
                                        <p:cTn id="36" dur="1230" accel="100000" fill="hold">
                                          <p:stCondLst>
                                            <p:cond delay="770"/>
                                          </p:stCondLst>
                                        </p:cTn>
                                        <p:tgtEl>
                                          <p:spTgt spid="258051">
                                            <p:txEl>
                                              <p:pRg st="0" end="0"/>
                                            </p:txEl>
                                          </p:spTgt>
                                        </p:tgtEl>
                                      </p:cBhvr>
                                      <p:from x="200000" y="450000"/>
                                      <p:to x="100000" y="100000"/>
                                    </p:animScale>
                                    <p:set>
                                      <p:cBhvr>
                                        <p:cTn id="37" dur="770" fill="hold"/>
                                        <p:tgtEl>
                                          <p:spTgt spid="258051">
                                            <p:txEl>
                                              <p:pRg st="0" end="0"/>
                                            </p:txEl>
                                          </p:spTgt>
                                        </p:tgtEl>
                                        <p:attrNameLst>
                                          <p:attrName>ppt_x</p:attrName>
                                        </p:attrNameLst>
                                      </p:cBhvr>
                                      <p:to>
                                        <p:strVal val="(0.5)"/>
                                      </p:to>
                                    </p:set>
                                    <p:anim from="(0.5)" to="(#ppt_x)" calcmode="lin" valueType="num">
                                      <p:cBhvr>
                                        <p:cTn id="38" dur="1230" accel="100000" fill="hold">
                                          <p:stCondLst>
                                            <p:cond delay="770"/>
                                          </p:stCondLst>
                                        </p:cTn>
                                        <p:tgtEl>
                                          <p:spTgt spid="258051">
                                            <p:txEl>
                                              <p:pRg st="0" end="0"/>
                                            </p:txEl>
                                          </p:spTgt>
                                        </p:tgtEl>
                                        <p:attrNameLst>
                                          <p:attrName>ppt_x</p:attrName>
                                        </p:attrNameLst>
                                      </p:cBhvr>
                                    </p:anim>
                                    <p:set>
                                      <p:cBhvr>
                                        <p:cTn id="39" dur="770" fill="hold"/>
                                        <p:tgtEl>
                                          <p:spTgt spid="258051">
                                            <p:txEl>
                                              <p:pRg st="0" end="0"/>
                                            </p:txEl>
                                          </p:spTgt>
                                        </p:tgtEl>
                                        <p:attrNameLst>
                                          <p:attrName>ppt_y</p:attrName>
                                        </p:attrNameLst>
                                      </p:cBhvr>
                                      <p:to>
                                        <p:strVal val="(#ppt_y+0.4)"/>
                                      </p:to>
                                    </p:set>
                                    <p:anim from="(#ppt_y+0.4)" to="(#ppt_y)" calcmode="lin" valueType="num">
                                      <p:cBhvr>
                                        <p:cTn id="40" dur="1230" accel="100000" fill="hold">
                                          <p:stCondLst>
                                            <p:cond delay="770"/>
                                          </p:stCondLst>
                                        </p:cTn>
                                        <p:tgtEl>
                                          <p:spTgt spid="258051">
                                            <p:txEl>
                                              <p:pRg st="0" end="0"/>
                                            </p:txEl>
                                          </p:spTgt>
                                        </p:tgtEl>
                                        <p:attrNameLst>
                                          <p:attrName>ppt_y</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51" presetClass="entr" presetSubtype="0" fill="hold" grpId="0" nodeType="clickEffect">
                                  <p:stCondLst>
                                    <p:cond delay="0"/>
                                  </p:stCondLst>
                                  <p:childTnLst>
                                    <p:set>
                                      <p:cBhvr>
                                        <p:cTn id="44" dur="1" fill="hold">
                                          <p:stCondLst>
                                            <p:cond delay="0"/>
                                          </p:stCondLst>
                                        </p:cTn>
                                        <p:tgtEl>
                                          <p:spTgt spid="258051">
                                            <p:txEl>
                                              <p:pRg st="4" end="4"/>
                                            </p:txEl>
                                          </p:spTgt>
                                        </p:tgtEl>
                                        <p:attrNameLst>
                                          <p:attrName>style.visibility</p:attrName>
                                        </p:attrNameLst>
                                      </p:cBhvr>
                                      <p:to>
                                        <p:strVal val="visible"/>
                                      </p:to>
                                    </p:set>
                                    <p:animEffect transition="in" filter="fade">
                                      <p:cBhvr>
                                        <p:cTn id="45" dur="770" decel="100000"/>
                                        <p:tgtEl>
                                          <p:spTgt spid="258051">
                                            <p:txEl>
                                              <p:pRg st="4" end="4"/>
                                            </p:txEl>
                                          </p:spTgt>
                                        </p:tgtEl>
                                      </p:cBhvr>
                                    </p:animEffect>
                                    <p:animScale>
                                      <p:cBhvr>
                                        <p:cTn id="46" dur="770" decel="100000"/>
                                        <p:tgtEl>
                                          <p:spTgt spid="258051">
                                            <p:txEl>
                                              <p:pRg st="4" end="4"/>
                                            </p:txEl>
                                          </p:spTgt>
                                        </p:tgtEl>
                                      </p:cBhvr>
                                      <p:from x="10000" y="10000"/>
                                      <p:to x="200000" y="450000"/>
                                    </p:animScale>
                                    <p:animScale>
                                      <p:cBhvr>
                                        <p:cTn id="47" dur="1230" accel="100000" fill="hold">
                                          <p:stCondLst>
                                            <p:cond delay="770"/>
                                          </p:stCondLst>
                                        </p:cTn>
                                        <p:tgtEl>
                                          <p:spTgt spid="258051">
                                            <p:txEl>
                                              <p:pRg st="4" end="4"/>
                                            </p:txEl>
                                          </p:spTgt>
                                        </p:tgtEl>
                                      </p:cBhvr>
                                      <p:from x="200000" y="450000"/>
                                      <p:to x="100000" y="100000"/>
                                    </p:animScale>
                                    <p:set>
                                      <p:cBhvr>
                                        <p:cTn id="48" dur="770" fill="hold"/>
                                        <p:tgtEl>
                                          <p:spTgt spid="258051">
                                            <p:txEl>
                                              <p:pRg st="4" end="4"/>
                                            </p:txEl>
                                          </p:spTgt>
                                        </p:tgtEl>
                                        <p:attrNameLst>
                                          <p:attrName>ppt_x</p:attrName>
                                        </p:attrNameLst>
                                      </p:cBhvr>
                                      <p:to>
                                        <p:strVal val="(0.5)"/>
                                      </p:to>
                                    </p:set>
                                    <p:anim from="(0.5)" to="(#ppt_x)" calcmode="lin" valueType="num">
                                      <p:cBhvr>
                                        <p:cTn id="49" dur="1230" accel="100000" fill="hold">
                                          <p:stCondLst>
                                            <p:cond delay="770"/>
                                          </p:stCondLst>
                                        </p:cTn>
                                        <p:tgtEl>
                                          <p:spTgt spid="258051">
                                            <p:txEl>
                                              <p:pRg st="4" end="4"/>
                                            </p:txEl>
                                          </p:spTgt>
                                        </p:tgtEl>
                                        <p:attrNameLst>
                                          <p:attrName>ppt_x</p:attrName>
                                        </p:attrNameLst>
                                      </p:cBhvr>
                                    </p:anim>
                                    <p:set>
                                      <p:cBhvr>
                                        <p:cTn id="50" dur="770" fill="hold"/>
                                        <p:tgtEl>
                                          <p:spTgt spid="258051">
                                            <p:txEl>
                                              <p:pRg st="4" end="4"/>
                                            </p:txEl>
                                          </p:spTgt>
                                        </p:tgtEl>
                                        <p:attrNameLst>
                                          <p:attrName>ppt_y</p:attrName>
                                        </p:attrNameLst>
                                      </p:cBhvr>
                                      <p:to>
                                        <p:strVal val="(#ppt_y+0.4)"/>
                                      </p:to>
                                    </p:set>
                                    <p:anim from="(#ppt_y+0.4)" to="(#ppt_y)" calcmode="lin" valueType="num">
                                      <p:cBhvr>
                                        <p:cTn id="51" dur="1230" accel="100000" fill="hold">
                                          <p:stCondLst>
                                            <p:cond delay="770"/>
                                          </p:stCondLst>
                                        </p:cTn>
                                        <p:tgtEl>
                                          <p:spTgt spid="258051">
                                            <p:txEl>
                                              <p:pRg st="4" end="4"/>
                                            </p:txEl>
                                          </p:spTgt>
                                        </p:tgtEl>
                                        <p:attrNameLst>
                                          <p:attrName>ppt_y</p:attrName>
                                        </p:attrNameLst>
                                      </p:cBhvr>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51" presetClass="entr" presetSubtype="0" fill="hold" grpId="0" nodeType="clickEffect">
                                  <p:stCondLst>
                                    <p:cond delay="0"/>
                                  </p:stCondLst>
                                  <p:childTnLst>
                                    <p:set>
                                      <p:cBhvr>
                                        <p:cTn id="55" dur="1" fill="hold">
                                          <p:stCondLst>
                                            <p:cond delay="0"/>
                                          </p:stCondLst>
                                        </p:cTn>
                                        <p:tgtEl>
                                          <p:spTgt spid="258051">
                                            <p:txEl>
                                              <p:pRg st="8" end="8"/>
                                            </p:txEl>
                                          </p:spTgt>
                                        </p:tgtEl>
                                        <p:attrNameLst>
                                          <p:attrName>style.visibility</p:attrName>
                                        </p:attrNameLst>
                                      </p:cBhvr>
                                      <p:to>
                                        <p:strVal val="visible"/>
                                      </p:to>
                                    </p:set>
                                    <p:animEffect transition="in" filter="fade">
                                      <p:cBhvr>
                                        <p:cTn id="56" dur="770" decel="100000"/>
                                        <p:tgtEl>
                                          <p:spTgt spid="258051">
                                            <p:txEl>
                                              <p:pRg st="8" end="8"/>
                                            </p:txEl>
                                          </p:spTgt>
                                        </p:tgtEl>
                                      </p:cBhvr>
                                    </p:animEffect>
                                    <p:animScale>
                                      <p:cBhvr>
                                        <p:cTn id="57" dur="770" decel="100000"/>
                                        <p:tgtEl>
                                          <p:spTgt spid="258051">
                                            <p:txEl>
                                              <p:pRg st="8" end="8"/>
                                            </p:txEl>
                                          </p:spTgt>
                                        </p:tgtEl>
                                      </p:cBhvr>
                                      <p:from x="10000" y="10000"/>
                                      <p:to x="200000" y="450000"/>
                                    </p:animScale>
                                    <p:animScale>
                                      <p:cBhvr>
                                        <p:cTn id="58" dur="1230" accel="100000" fill="hold">
                                          <p:stCondLst>
                                            <p:cond delay="770"/>
                                          </p:stCondLst>
                                        </p:cTn>
                                        <p:tgtEl>
                                          <p:spTgt spid="258051">
                                            <p:txEl>
                                              <p:pRg st="8" end="8"/>
                                            </p:txEl>
                                          </p:spTgt>
                                        </p:tgtEl>
                                      </p:cBhvr>
                                      <p:from x="200000" y="450000"/>
                                      <p:to x="100000" y="100000"/>
                                    </p:animScale>
                                    <p:set>
                                      <p:cBhvr>
                                        <p:cTn id="59" dur="770" fill="hold"/>
                                        <p:tgtEl>
                                          <p:spTgt spid="258051">
                                            <p:txEl>
                                              <p:pRg st="8" end="8"/>
                                            </p:txEl>
                                          </p:spTgt>
                                        </p:tgtEl>
                                        <p:attrNameLst>
                                          <p:attrName>ppt_x</p:attrName>
                                        </p:attrNameLst>
                                      </p:cBhvr>
                                      <p:to>
                                        <p:strVal val="(0.5)"/>
                                      </p:to>
                                    </p:set>
                                    <p:anim from="(0.5)" to="(#ppt_x)" calcmode="lin" valueType="num">
                                      <p:cBhvr>
                                        <p:cTn id="60" dur="1230" accel="100000" fill="hold">
                                          <p:stCondLst>
                                            <p:cond delay="770"/>
                                          </p:stCondLst>
                                        </p:cTn>
                                        <p:tgtEl>
                                          <p:spTgt spid="258051">
                                            <p:txEl>
                                              <p:pRg st="8" end="8"/>
                                            </p:txEl>
                                          </p:spTgt>
                                        </p:tgtEl>
                                        <p:attrNameLst>
                                          <p:attrName>ppt_x</p:attrName>
                                        </p:attrNameLst>
                                      </p:cBhvr>
                                    </p:anim>
                                    <p:set>
                                      <p:cBhvr>
                                        <p:cTn id="61" dur="770" fill="hold"/>
                                        <p:tgtEl>
                                          <p:spTgt spid="258051">
                                            <p:txEl>
                                              <p:pRg st="8" end="8"/>
                                            </p:txEl>
                                          </p:spTgt>
                                        </p:tgtEl>
                                        <p:attrNameLst>
                                          <p:attrName>ppt_y</p:attrName>
                                        </p:attrNameLst>
                                      </p:cBhvr>
                                      <p:to>
                                        <p:strVal val="(#ppt_y+0.4)"/>
                                      </p:to>
                                    </p:set>
                                    <p:anim from="(#ppt_y+0.4)" to="(#ppt_y)" calcmode="lin" valueType="num">
                                      <p:cBhvr>
                                        <p:cTn id="62" dur="1230" accel="100000" fill="hold">
                                          <p:stCondLst>
                                            <p:cond delay="770"/>
                                          </p:stCondLst>
                                        </p:cTn>
                                        <p:tgtEl>
                                          <p:spTgt spid="258051">
                                            <p:txEl>
                                              <p:pRg st="8" end="8"/>
                                            </p:txEl>
                                          </p:spTgt>
                                        </p:tgtEl>
                                        <p:attrNameLst>
                                          <p:attrName>ppt_y</p:attrName>
                                        </p:attrNameLst>
                                      </p:cBhvr>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51" presetClass="entr" presetSubtype="0" fill="hold" grpId="0" nodeType="clickEffect">
                                  <p:stCondLst>
                                    <p:cond delay="0"/>
                                  </p:stCondLst>
                                  <p:childTnLst>
                                    <p:set>
                                      <p:cBhvr>
                                        <p:cTn id="66" dur="1" fill="hold">
                                          <p:stCondLst>
                                            <p:cond delay="0"/>
                                          </p:stCondLst>
                                        </p:cTn>
                                        <p:tgtEl>
                                          <p:spTgt spid="258051">
                                            <p:txEl>
                                              <p:pRg st="12" end="12"/>
                                            </p:txEl>
                                          </p:spTgt>
                                        </p:tgtEl>
                                        <p:attrNameLst>
                                          <p:attrName>style.visibility</p:attrName>
                                        </p:attrNameLst>
                                      </p:cBhvr>
                                      <p:to>
                                        <p:strVal val="visible"/>
                                      </p:to>
                                    </p:set>
                                    <p:animEffect transition="in" filter="fade">
                                      <p:cBhvr>
                                        <p:cTn id="67" dur="770" decel="100000"/>
                                        <p:tgtEl>
                                          <p:spTgt spid="258051">
                                            <p:txEl>
                                              <p:pRg st="12" end="12"/>
                                            </p:txEl>
                                          </p:spTgt>
                                        </p:tgtEl>
                                      </p:cBhvr>
                                    </p:animEffect>
                                    <p:animScale>
                                      <p:cBhvr>
                                        <p:cTn id="68" dur="770" decel="100000"/>
                                        <p:tgtEl>
                                          <p:spTgt spid="258051">
                                            <p:txEl>
                                              <p:pRg st="12" end="12"/>
                                            </p:txEl>
                                          </p:spTgt>
                                        </p:tgtEl>
                                      </p:cBhvr>
                                      <p:from x="10000" y="10000"/>
                                      <p:to x="200000" y="450000"/>
                                    </p:animScale>
                                    <p:animScale>
                                      <p:cBhvr>
                                        <p:cTn id="69" dur="1230" accel="100000" fill="hold">
                                          <p:stCondLst>
                                            <p:cond delay="770"/>
                                          </p:stCondLst>
                                        </p:cTn>
                                        <p:tgtEl>
                                          <p:spTgt spid="258051">
                                            <p:txEl>
                                              <p:pRg st="12" end="12"/>
                                            </p:txEl>
                                          </p:spTgt>
                                        </p:tgtEl>
                                      </p:cBhvr>
                                      <p:from x="200000" y="450000"/>
                                      <p:to x="100000" y="100000"/>
                                    </p:animScale>
                                    <p:set>
                                      <p:cBhvr>
                                        <p:cTn id="70" dur="770" fill="hold"/>
                                        <p:tgtEl>
                                          <p:spTgt spid="258051">
                                            <p:txEl>
                                              <p:pRg st="12" end="12"/>
                                            </p:txEl>
                                          </p:spTgt>
                                        </p:tgtEl>
                                        <p:attrNameLst>
                                          <p:attrName>ppt_x</p:attrName>
                                        </p:attrNameLst>
                                      </p:cBhvr>
                                      <p:to>
                                        <p:strVal val="(0.5)"/>
                                      </p:to>
                                    </p:set>
                                    <p:anim from="(0.5)" to="(#ppt_x)" calcmode="lin" valueType="num">
                                      <p:cBhvr>
                                        <p:cTn id="71" dur="1230" accel="100000" fill="hold">
                                          <p:stCondLst>
                                            <p:cond delay="770"/>
                                          </p:stCondLst>
                                        </p:cTn>
                                        <p:tgtEl>
                                          <p:spTgt spid="258051">
                                            <p:txEl>
                                              <p:pRg st="12" end="12"/>
                                            </p:txEl>
                                          </p:spTgt>
                                        </p:tgtEl>
                                        <p:attrNameLst>
                                          <p:attrName>ppt_x</p:attrName>
                                        </p:attrNameLst>
                                      </p:cBhvr>
                                    </p:anim>
                                    <p:set>
                                      <p:cBhvr>
                                        <p:cTn id="72" dur="770" fill="hold"/>
                                        <p:tgtEl>
                                          <p:spTgt spid="258051">
                                            <p:txEl>
                                              <p:pRg st="12" end="12"/>
                                            </p:txEl>
                                          </p:spTgt>
                                        </p:tgtEl>
                                        <p:attrNameLst>
                                          <p:attrName>ppt_y</p:attrName>
                                        </p:attrNameLst>
                                      </p:cBhvr>
                                      <p:to>
                                        <p:strVal val="(#ppt_y+0.4)"/>
                                      </p:to>
                                    </p:set>
                                    <p:anim from="(#ppt_y+0.4)" to="(#ppt_y)" calcmode="lin" valueType="num">
                                      <p:cBhvr>
                                        <p:cTn id="73" dur="1230" accel="100000" fill="hold">
                                          <p:stCondLst>
                                            <p:cond delay="770"/>
                                          </p:stCondLst>
                                        </p:cTn>
                                        <p:tgtEl>
                                          <p:spTgt spid="258051">
                                            <p:txEl>
                                              <p:pRg st="12" end="1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P spid="258052" grpId="0" animBg="1"/>
      <p:bldP spid="258053" grpId="0" animBg="1"/>
      <p:bldP spid="25805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946298" y="269576"/>
            <a:ext cx="6823990" cy="1200329"/>
          </a:xfrm>
        </p:spPr>
        <p:txBody>
          <a:bodyPr wrap="square" anchor="b">
            <a:spAutoFit/>
          </a:bodyPr>
          <a:lstStyle/>
          <a:p>
            <a:pPr eaLnBrk="1" hangingPunct="1"/>
            <a:r>
              <a:rPr lang="pt-PT" sz="4000" b="1" dirty="0">
                <a:solidFill>
                  <a:srgbClr val="FF0000"/>
                </a:solidFill>
                <a:effectLst>
                  <a:outerShdw blurRad="38100" dist="38100" dir="2700000" algn="tl">
                    <a:srgbClr val="000000">
                      <a:alpha val="43137"/>
                    </a:srgbClr>
                  </a:outerShdw>
                </a:effectLst>
                <a:latin typeface="Comic Sans MS" pitchFamily="66" charset="0"/>
              </a:rPr>
              <a:t>Bases anatômicas da memória</a:t>
            </a:r>
            <a:endParaRPr lang="pt-BR" sz="4000" b="1" dirty="0">
              <a:solidFill>
                <a:srgbClr val="FF0000"/>
              </a:solidFill>
              <a:effectLst>
                <a:outerShdw blurRad="38100" dist="38100" dir="2700000" algn="tl">
                  <a:srgbClr val="000000">
                    <a:alpha val="43137"/>
                  </a:srgbClr>
                </a:outerShdw>
              </a:effectLst>
              <a:latin typeface="Comic Sans MS" pitchFamily="66" charset="0"/>
            </a:endParaRPr>
          </a:p>
        </p:txBody>
      </p:sp>
      <p:sp>
        <p:nvSpPr>
          <p:cNvPr id="161795" name="Rectangle 3"/>
          <p:cNvSpPr>
            <a:spLocks noGrp="1" noChangeArrowheads="1"/>
          </p:cNvSpPr>
          <p:nvPr>
            <p:ph type="body" idx="4294967295"/>
          </p:nvPr>
        </p:nvSpPr>
        <p:spPr>
          <a:xfrm>
            <a:off x="1137684" y="2328530"/>
            <a:ext cx="10706986" cy="4529470"/>
          </a:xfrm>
        </p:spPr>
        <p:txBody>
          <a:bodyPr>
            <a:normAutofit/>
          </a:bodyPr>
          <a:lstStyle/>
          <a:p>
            <a:pPr marL="609600" indent="-609600">
              <a:lnSpc>
                <a:spcPct val="80000"/>
              </a:lnSpc>
              <a:buNone/>
              <a:defRPr/>
            </a:pPr>
            <a:r>
              <a:rPr lang="pt-PT" sz="2400" b="1" dirty="0">
                <a:solidFill>
                  <a:srgbClr val="CC3300"/>
                </a:solidFill>
                <a:effectLst>
                  <a:outerShdw blurRad="38100" dist="38100" dir="2700000" algn="tl">
                    <a:srgbClr val="FFFFFF"/>
                  </a:outerShdw>
                </a:effectLst>
              </a:rPr>
              <a:t>                     </a:t>
            </a:r>
            <a:endParaRPr lang="pt-BR" sz="2400" b="1" dirty="0">
              <a:solidFill>
                <a:srgbClr val="CC3300"/>
              </a:solidFill>
              <a:effectLst>
                <a:outerShdw blurRad="38100" dist="38100" dir="2700000" algn="tl">
                  <a:srgbClr val="FFFFFF"/>
                </a:outerShdw>
              </a:effectLst>
            </a:endParaRPr>
          </a:p>
          <a:p>
            <a:pPr marL="609600" indent="-609600">
              <a:lnSpc>
                <a:spcPct val="80000"/>
              </a:lnSpc>
              <a:buNone/>
              <a:defRPr/>
            </a:pPr>
            <a:r>
              <a:rPr lang="pt-PT" sz="3200" dirty="0">
                <a:latin typeface="Comic Sans MS" pitchFamily="66" charset="0"/>
              </a:rPr>
              <a:t>Não possui uma única localização;</a:t>
            </a:r>
          </a:p>
          <a:p>
            <a:pPr marL="1003300" lvl="1" indent="-533400">
              <a:lnSpc>
                <a:spcPct val="80000"/>
              </a:lnSpc>
              <a:buNone/>
              <a:defRPr/>
            </a:pPr>
            <a:r>
              <a:rPr lang="pt-PT" sz="3200" b="1" dirty="0">
                <a:latin typeface="Comic Sans MS" pitchFamily="66" charset="0"/>
              </a:rPr>
              <a:t>Várias estruturas cerebrais estão envolvidas: Ex.:</a:t>
            </a:r>
            <a:r>
              <a:rPr lang="pt-PT" sz="3200" dirty="0">
                <a:latin typeface="Comic Sans MS" pitchFamily="66" charset="0"/>
              </a:rPr>
              <a:t> </a:t>
            </a:r>
          </a:p>
          <a:p>
            <a:pPr marL="1003300" lvl="1" indent="-533400">
              <a:lnSpc>
                <a:spcPct val="80000"/>
              </a:lnSpc>
              <a:buFont typeface="Wingdings" pitchFamily="2" charset="2"/>
              <a:buChar char="v"/>
              <a:defRPr/>
            </a:pPr>
            <a:r>
              <a:rPr lang="pt-BR" sz="3200" dirty="0">
                <a:solidFill>
                  <a:srgbClr val="FF0000"/>
                </a:solidFill>
                <a:effectLst>
                  <a:outerShdw blurRad="38100" dist="38100" dir="2700000" algn="tl">
                    <a:srgbClr val="000000">
                      <a:alpha val="43137"/>
                    </a:srgbClr>
                  </a:outerShdw>
                </a:effectLst>
                <a:latin typeface="Comic Sans MS" pitchFamily="66" charset="0"/>
              </a:rPr>
              <a:t>Sistema Límbico </a:t>
            </a:r>
            <a:r>
              <a:rPr lang="pt-BR" sz="3200" dirty="0">
                <a:latin typeface="Comic Sans MS" pitchFamily="66" charset="0"/>
              </a:rPr>
              <a:t>(Retenção, consolidação: emoções).</a:t>
            </a:r>
          </a:p>
          <a:p>
            <a:pPr marL="1003300" lvl="1" indent="-533400">
              <a:lnSpc>
                <a:spcPct val="80000"/>
              </a:lnSpc>
              <a:buFont typeface="Wingdings" pitchFamily="2" charset="2"/>
              <a:buChar char="v"/>
              <a:defRPr/>
            </a:pPr>
            <a:r>
              <a:rPr lang="pt-BR" sz="3200" dirty="0">
                <a:solidFill>
                  <a:schemeClr val="accent2">
                    <a:lumMod val="50000"/>
                  </a:schemeClr>
                </a:solidFill>
                <a:effectLst>
                  <a:outerShdw blurRad="38100" dist="38100" dir="2700000" algn="tl">
                    <a:srgbClr val="000000">
                      <a:alpha val="43137"/>
                    </a:srgbClr>
                  </a:outerShdw>
                </a:effectLst>
                <a:latin typeface="Comic Sans MS" pitchFamily="66" charset="0"/>
              </a:rPr>
              <a:t>Hipocampo</a:t>
            </a:r>
            <a:r>
              <a:rPr lang="pt-BR" sz="3200" dirty="0">
                <a:solidFill>
                  <a:srgbClr val="FFFF00"/>
                </a:solidFill>
                <a:effectLst>
                  <a:outerShdw blurRad="38100" dist="38100" dir="2700000" algn="tl">
                    <a:srgbClr val="000000">
                      <a:alpha val="43137"/>
                    </a:srgbClr>
                  </a:outerShdw>
                </a:effectLst>
                <a:latin typeface="Comic Sans MS" pitchFamily="66" charset="0"/>
              </a:rPr>
              <a:t> </a:t>
            </a:r>
            <a:r>
              <a:rPr lang="pt-BR" sz="3200" dirty="0">
                <a:latin typeface="Comic Sans MS" pitchFamily="66" charset="0"/>
              </a:rPr>
              <a:t>(informações novas);</a:t>
            </a:r>
          </a:p>
          <a:p>
            <a:pPr marL="1003300" lvl="1" indent="-533400">
              <a:lnSpc>
                <a:spcPct val="80000"/>
              </a:lnSpc>
              <a:buFont typeface="Wingdings" pitchFamily="2" charset="2"/>
              <a:buChar char="v"/>
              <a:defRPr/>
            </a:pPr>
            <a:r>
              <a:rPr lang="pt-BR" sz="3200" dirty="0">
                <a:solidFill>
                  <a:srgbClr val="7030A0"/>
                </a:solidFill>
                <a:effectLst>
                  <a:outerShdw blurRad="38100" dist="38100" dir="2700000" algn="tl">
                    <a:srgbClr val="000000">
                      <a:alpha val="43137"/>
                    </a:srgbClr>
                  </a:outerShdw>
                </a:effectLst>
                <a:latin typeface="Comic Sans MS" pitchFamily="66" charset="0"/>
                <a:sym typeface="Symbol" pitchFamily="18" charset="2"/>
              </a:rPr>
              <a:t>Amígdala:</a:t>
            </a:r>
            <a:r>
              <a:rPr lang="pt-BR" sz="3200" dirty="0">
                <a:solidFill>
                  <a:srgbClr val="FFFF00"/>
                </a:solidFill>
                <a:latin typeface="Comic Sans MS" pitchFamily="66" charset="0"/>
                <a:sym typeface="Symbol" pitchFamily="18" charset="2"/>
              </a:rPr>
              <a:t> </a:t>
            </a:r>
            <a:r>
              <a:rPr lang="pt-BR" sz="3200" dirty="0">
                <a:latin typeface="Comic Sans MS" pitchFamily="66" charset="0"/>
                <a:sym typeface="Symbol" pitchFamily="18" charset="2"/>
              </a:rPr>
              <a:t>percepção do perigo e resposta ao combate e fuga (medo preservação);</a:t>
            </a:r>
          </a:p>
          <a:p>
            <a:pPr marL="609600" indent="-609600">
              <a:lnSpc>
                <a:spcPct val="80000"/>
              </a:lnSpc>
              <a:buNone/>
              <a:defRPr/>
            </a:pPr>
            <a:endParaRPr lang="pt-BR" sz="2800" b="1" dirty="0">
              <a:solidFill>
                <a:schemeClr val="hlink"/>
              </a:solidFill>
              <a:latin typeface="Comic Sans MS" pitchFamily="66" charset="0"/>
            </a:endParaRPr>
          </a:p>
          <a:p>
            <a:pPr marL="609600" indent="-609600">
              <a:lnSpc>
                <a:spcPct val="80000"/>
              </a:lnSpc>
              <a:buClr>
                <a:srgbClr val="CC3300"/>
              </a:buClr>
              <a:defRPr/>
            </a:pPr>
            <a:endParaRPr lang="pt-BR" sz="2400" dirty="0">
              <a:latin typeface="Comic Sans MS" pitchFamily="66" charset="0"/>
            </a:endParaRPr>
          </a:p>
          <a:p>
            <a:pPr marL="609600" indent="-609600">
              <a:lnSpc>
                <a:spcPct val="80000"/>
              </a:lnSpc>
              <a:buClr>
                <a:srgbClr val="CC3300"/>
              </a:buClr>
              <a:defRPr/>
            </a:pPr>
            <a:endParaRPr lang="pt-BR" sz="2400" dirty="0"/>
          </a:p>
        </p:txBody>
      </p:sp>
      <p:pic>
        <p:nvPicPr>
          <p:cNvPr id="798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4272" y="-31439"/>
            <a:ext cx="2123728" cy="222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301659"/>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FABA715-6AC0-49DB-B280-2F7B3AADD732}"/>
              </a:ext>
            </a:extLst>
          </p:cNvPr>
          <p:cNvSpPr txBox="1"/>
          <p:nvPr/>
        </p:nvSpPr>
        <p:spPr>
          <a:xfrm>
            <a:off x="1190847" y="606056"/>
            <a:ext cx="10366744" cy="2954655"/>
          </a:xfrm>
          <a:prstGeom prst="rect">
            <a:avLst/>
          </a:prstGeom>
          <a:noFill/>
        </p:spPr>
        <p:txBody>
          <a:bodyPr wrap="square" rtlCol="0">
            <a:spAutoFit/>
          </a:bodyPr>
          <a:lstStyle/>
          <a:p>
            <a:pPr marL="1003300" lvl="1" indent="-533400">
              <a:lnSpc>
                <a:spcPct val="80000"/>
              </a:lnSpc>
              <a:spcBef>
                <a:spcPct val="10000"/>
              </a:spcBef>
              <a:buClr>
                <a:srgbClr val="FF0066"/>
              </a:buClr>
              <a:buFont typeface="Wingdings" pitchFamily="2" charset="2"/>
              <a:buChar char="v"/>
              <a:defRPr/>
            </a:pPr>
            <a:r>
              <a:rPr lang="pt-BR" sz="4000" b="1" dirty="0">
                <a:solidFill>
                  <a:srgbClr val="92D050"/>
                </a:solidFill>
                <a:effectLst>
                  <a:outerShdw blurRad="38100" dist="38100" dir="2700000" algn="tl">
                    <a:srgbClr val="000000">
                      <a:alpha val="43137"/>
                    </a:srgbClr>
                  </a:outerShdw>
                </a:effectLst>
                <a:latin typeface="Comic Sans MS" pitchFamily="66" charset="0"/>
                <a:sym typeface="Symbol" pitchFamily="18" charset="2"/>
              </a:rPr>
              <a:t>Cerebelo:</a:t>
            </a:r>
            <a:r>
              <a:rPr lang="pt-BR" sz="4000" dirty="0">
                <a:solidFill>
                  <a:srgbClr val="FFFF00"/>
                </a:solidFill>
                <a:latin typeface="Comic Sans MS" pitchFamily="66" charset="0"/>
                <a:sym typeface="Symbol" pitchFamily="18" charset="2"/>
              </a:rPr>
              <a:t> </a:t>
            </a:r>
            <a:r>
              <a:rPr lang="pt-BR" sz="4000" dirty="0">
                <a:latin typeface="Comic Sans MS" pitchFamily="66" charset="0"/>
                <a:sym typeface="Symbol" pitchFamily="18" charset="2"/>
              </a:rPr>
              <a:t>Respostas esqueléticas;</a:t>
            </a:r>
          </a:p>
          <a:p>
            <a:pPr marL="469900" lvl="1">
              <a:lnSpc>
                <a:spcPct val="80000"/>
              </a:lnSpc>
              <a:spcBef>
                <a:spcPct val="10000"/>
              </a:spcBef>
              <a:buClr>
                <a:srgbClr val="FF0066"/>
              </a:buClr>
              <a:defRPr/>
            </a:pPr>
            <a:endParaRPr lang="pt-BR" sz="4000" dirty="0">
              <a:latin typeface="Comic Sans MS" pitchFamily="66" charset="0"/>
            </a:endParaRPr>
          </a:p>
          <a:p>
            <a:pPr marL="1003300" lvl="1" indent="-533400">
              <a:lnSpc>
                <a:spcPct val="80000"/>
              </a:lnSpc>
              <a:spcBef>
                <a:spcPct val="10000"/>
              </a:spcBef>
              <a:buClr>
                <a:srgbClr val="FF0066"/>
              </a:buClr>
              <a:buFont typeface="Wingdings" pitchFamily="2" charset="2"/>
              <a:buChar char="v"/>
              <a:defRPr/>
            </a:pPr>
            <a:r>
              <a:rPr lang="pt-BR" sz="4000" b="1" dirty="0">
                <a:solidFill>
                  <a:srgbClr val="FFC000"/>
                </a:solidFill>
                <a:effectLst>
                  <a:outerShdw blurRad="38100" dist="38100" dir="2700000" algn="tl">
                    <a:srgbClr val="000000">
                      <a:alpha val="43137"/>
                    </a:srgbClr>
                  </a:outerShdw>
                </a:effectLst>
                <a:latin typeface="Comic Sans MS" pitchFamily="66" charset="0"/>
              </a:rPr>
              <a:t>Córtex:</a:t>
            </a:r>
            <a:r>
              <a:rPr lang="pt-BR" sz="4000" dirty="0">
                <a:solidFill>
                  <a:srgbClr val="FFFF00"/>
                </a:solidFill>
                <a:latin typeface="Comic Sans MS" pitchFamily="66" charset="0"/>
              </a:rPr>
              <a:t> </a:t>
            </a:r>
            <a:r>
              <a:rPr lang="pt-BR" sz="4000" dirty="0">
                <a:latin typeface="Comic Sans MS" pitchFamily="66" charset="0"/>
              </a:rPr>
              <a:t>Períodos prolongados, principalmente lobo frontal, (</a:t>
            </a:r>
            <a:r>
              <a:rPr lang="pt-PT" sz="4000" dirty="0">
                <a:latin typeface="Comic Sans MS" pitchFamily="66" charset="0"/>
              </a:rPr>
              <a:t>memória de trabalho).</a:t>
            </a:r>
          </a:p>
          <a:p>
            <a:endParaRPr lang="pt-BR" dirty="0"/>
          </a:p>
        </p:txBody>
      </p:sp>
    </p:spTree>
    <p:extLst>
      <p:ext uri="{BB962C8B-B14F-4D97-AF65-F5344CB8AC3E}">
        <p14:creationId xmlns:p14="http://schemas.microsoft.com/office/powerpoint/2010/main" val="189479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Sistema%20limb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32291" y="539939"/>
            <a:ext cx="7127417" cy="5778121"/>
          </a:xfrm>
          <a:prstGeom prst="rect">
            <a:avLst/>
          </a:prstGeom>
        </p:spPr>
      </p:pic>
    </p:spTree>
    <p:extLst>
      <p:ext uri="{BB962C8B-B14F-4D97-AF65-F5344CB8AC3E}">
        <p14:creationId xmlns:p14="http://schemas.microsoft.com/office/powerpoint/2010/main" val="3153470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6032" y="1"/>
            <a:ext cx="8326433" cy="6857999"/>
          </a:xfrm>
          <a:prstGeom prst="rect">
            <a:avLst/>
          </a:prstGeom>
        </p:spPr>
      </p:pic>
      <p:sp>
        <p:nvSpPr>
          <p:cNvPr id="5" name="Retângulo 4"/>
          <p:cNvSpPr/>
          <p:nvPr/>
        </p:nvSpPr>
        <p:spPr>
          <a:xfrm>
            <a:off x="4439816" y="6237313"/>
            <a:ext cx="2781836" cy="769441"/>
          </a:xfrm>
          <a:prstGeom prst="rect">
            <a:avLst/>
          </a:prstGeom>
        </p:spPr>
        <p:txBody>
          <a:bodyPr wrap="square">
            <a:spAutoFit/>
          </a:bodyPr>
          <a:lstStyle/>
          <a:p>
            <a:r>
              <a:rPr lang="pt-BR" sz="4400" b="1" i="1" dirty="0">
                <a:solidFill>
                  <a:srgbClr val="00B0F0"/>
                </a:solidFill>
                <a:effectLst>
                  <a:outerShdw blurRad="38100" dist="38100" dir="2700000" algn="tl">
                    <a:srgbClr val="000000">
                      <a:alpha val="43137"/>
                    </a:srgbClr>
                  </a:outerShdw>
                </a:effectLst>
              </a:rPr>
              <a:t>Memória</a:t>
            </a:r>
            <a:endParaRPr lang="pt-BR" sz="4400" b="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04515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5688420" y="28135"/>
            <a:ext cx="6503580" cy="908720"/>
          </a:xfrm>
          <a:solidFill>
            <a:schemeClr val="tx1"/>
          </a:solidFill>
        </p:spPr>
        <p:txBody>
          <a:bodyPr>
            <a:normAutofit fontScale="90000"/>
          </a:bodyPr>
          <a:lstStyle/>
          <a:p>
            <a:pPr eaLnBrk="1" hangingPunct="1"/>
            <a:r>
              <a:rPr lang="pt-BR" b="1" dirty="0">
                <a:solidFill>
                  <a:srgbClr val="FFFF00"/>
                </a:solidFill>
                <a:effectLst>
                  <a:outerShdw blurRad="38100" dist="38100" dir="2700000" algn="tl">
                    <a:srgbClr val="000000">
                      <a:alpha val="43137"/>
                    </a:srgbClr>
                  </a:outerShdw>
                </a:effectLst>
                <a:latin typeface="Comic Sans MS" pitchFamily="66" charset="0"/>
              </a:rPr>
              <a:t>Sistema límbico</a:t>
            </a:r>
          </a:p>
        </p:txBody>
      </p:sp>
      <p:pic>
        <p:nvPicPr>
          <p:cNvPr id="808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85285" y="258017"/>
            <a:ext cx="3768725" cy="2074862"/>
          </a:xfrm>
        </p:spPr>
      </p:pic>
      <p:sp>
        <p:nvSpPr>
          <p:cNvPr id="182276" name="Text Box 4"/>
          <p:cNvSpPr txBox="1">
            <a:spLocks noChangeArrowheads="1"/>
          </p:cNvSpPr>
          <p:nvPr/>
        </p:nvSpPr>
        <p:spPr bwMode="auto">
          <a:xfrm>
            <a:off x="2207568" y="2795350"/>
            <a:ext cx="8174682"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itchFamily="34" charset="0"/>
                <a:cs typeface="Arial" pitchFamily="34" charset="0"/>
              </a:defRPr>
            </a:lvl1pPr>
            <a:lvl2pPr marL="742950" indent="-285750" eaLnBrk="0" hangingPunct="0">
              <a:defRPr u="sng">
                <a:solidFill>
                  <a:schemeClr val="tx1"/>
                </a:solidFill>
                <a:latin typeface="Arial" pitchFamily="34" charset="0"/>
                <a:cs typeface="Arial" pitchFamily="34" charset="0"/>
              </a:defRPr>
            </a:lvl2pPr>
            <a:lvl3pPr marL="1143000" indent="-228600" eaLnBrk="0" hangingPunct="0">
              <a:defRPr u="sng">
                <a:solidFill>
                  <a:schemeClr val="tx1"/>
                </a:solidFill>
                <a:latin typeface="Arial" pitchFamily="34" charset="0"/>
                <a:cs typeface="Arial" pitchFamily="34" charset="0"/>
              </a:defRPr>
            </a:lvl3pPr>
            <a:lvl4pPr marL="1600200" indent="-228600" eaLnBrk="0" hangingPunct="0">
              <a:defRPr u="sng">
                <a:solidFill>
                  <a:schemeClr val="tx1"/>
                </a:solidFill>
                <a:latin typeface="Arial" pitchFamily="34" charset="0"/>
                <a:cs typeface="Arial" pitchFamily="34" charset="0"/>
              </a:defRPr>
            </a:lvl4pPr>
            <a:lvl5pPr marL="2057400" indent="-228600" eaLnBrk="0" hangingPunct="0">
              <a:defRPr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u="sng">
                <a:solidFill>
                  <a:schemeClr val="tx1"/>
                </a:solidFill>
                <a:latin typeface="Arial" pitchFamily="34" charset="0"/>
                <a:cs typeface="Arial" pitchFamily="34" charset="0"/>
              </a:defRPr>
            </a:lvl9pPr>
          </a:lstStyle>
          <a:p>
            <a:pPr eaLnBrk="1" hangingPunct="1"/>
            <a:r>
              <a:rPr lang="pt-BR" sz="2400" u="none" dirty="0">
                <a:latin typeface="Comic Sans MS" pitchFamily="66" charset="0"/>
              </a:rPr>
              <a:t>1º processamento visual; </a:t>
            </a:r>
          </a:p>
          <a:p>
            <a:pPr eaLnBrk="1" hangingPunct="1"/>
            <a:r>
              <a:rPr lang="pt-BR" sz="2400" u="none" dirty="0">
                <a:latin typeface="Comic Sans MS" pitchFamily="66" charset="0"/>
              </a:rPr>
              <a:t>    - Após a identificação entra a amígdala, (sinais de alerta)</a:t>
            </a:r>
          </a:p>
          <a:p>
            <a:pPr eaLnBrk="1" hangingPunct="1"/>
            <a:r>
              <a:rPr lang="pt-BR" sz="2400" u="none" dirty="0">
                <a:latin typeface="Comic Sans MS" pitchFamily="66" charset="0"/>
              </a:rPr>
              <a:t>    - coração;</a:t>
            </a:r>
          </a:p>
          <a:p>
            <a:pPr eaLnBrk="1" hangingPunct="1"/>
            <a:r>
              <a:rPr lang="pt-BR" sz="2400" u="none" dirty="0">
                <a:latin typeface="Comic Sans MS" pitchFamily="66" charset="0"/>
              </a:rPr>
              <a:t>    - músculos se contraem;</a:t>
            </a:r>
          </a:p>
          <a:p>
            <a:pPr eaLnBrk="1" hangingPunct="1"/>
            <a:r>
              <a:rPr lang="pt-BR" sz="2400" u="none" dirty="0">
                <a:latin typeface="Comic Sans MS" pitchFamily="66" charset="0"/>
              </a:rPr>
              <a:t>    - olhos se fixam;</a:t>
            </a:r>
          </a:p>
          <a:p>
            <a:pPr eaLnBrk="1" hangingPunct="1"/>
            <a:r>
              <a:rPr lang="pt-BR" sz="2400" u="none" dirty="0">
                <a:latin typeface="Comic Sans MS" pitchFamily="66" charset="0"/>
              </a:rPr>
              <a:t>    - adrenalina;</a:t>
            </a:r>
          </a:p>
          <a:p>
            <a:pPr eaLnBrk="1" hangingPunct="1"/>
            <a:r>
              <a:rPr lang="pt-BR" sz="2400" u="none" dirty="0">
                <a:latin typeface="Comic Sans MS" pitchFamily="66" charset="0"/>
              </a:rPr>
              <a:t>    - resposta: Fuga ou ataque</a:t>
            </a:r>
          </a:p>
          <a:p>
            <a:pPr eaLnBrk="1" hangingPunct="1"/>
            <a:endParaRPr lang="pt-BR" sz="2400" u="none" dirty="0">
              <a:latin typeface="Comic Sans MS" pitchFamily="66" charset="0"/>
            </a:endParaRPr>
          </a:p>
          <a:p>
            <a:pPr eaLnBrk="1" hangingPunct="1"/>
            <a:r>
              <a:rPr lang="pt-BR" sz="2400" u="none" dirty="0">
                <a:latin typeface="Comic Sans MS" pitchFamily="66" charset="0"/>
              </a:rPr>
              <a:t>2º  (Após ação imediata - Decisão); lóbulo frontal;</a:t>
            </a:r>
          </a:p>
          <a:p>
            <a:pPr eaLnBrk="1" hangingPunct="1"/>
            <a:r>
              <a:rPr lang="pt-BR" u="none" dirty="0"/>
              <a:t>   </a:t>
            </a:r>
            <a:endParaRPr lang="pt-BR" dirty="0"/>
          </a:p>
        </p:txBody>
      </p:sp>
      <p:sp>
        <p:nvSpPr>
          <p:cNvPr id="80901" name="Text Box 5"/>
          <p:cNvSpPr txBox="1">
            <a:spLocks noChangeArrowheads="1"/>
          </p:cNvSpPr>
          <p:nvPr/>
        </p:nvSpPr>
        <p:spPr bwMode="auto">
          <a:xfrm>
            <a:off x="6953250" y="1071563"/>
            <a:ext cx="3429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itchFamily="34" charset="0"/>
                <a:cs typeface="Arial" pitchFamily="34" charset="0"/>
              </a:defRPr>
            </a:lvl1pPr>
            <a:lvl2pPr marL="742950" indent="-285750" eaLnBrk="0" hangingPunct="0">
              <a:defRPr u="sng">
                <a:solidFill>
                  <a:schemeClr val="tx1"/>
                </a:solidFill>
                <a:latin typeface="Arial" pitchFamily="34" charset="0"/>
                <a:cs typeface="Arial" pitchFamily="34" charset="0"/>
              </a:defRPr>
            </a:lvl2pPr>
            <a:lvl3pPr marL="1143000" indent="-228600" eaLnBrk="0" hangingPunct="0">
              <a:defRPr u="sng">
                <a:solidFill>
                  <a:schemeClr val="tx1"/>
                </a:solidFill>
                <a:latin typeface="Arial" pitchFamily="34" charset="0"/>
                <a:cs typeface="Arial" pitchFamily="34" charset="0"/>
              </a:defRPr>
            </a:lvl3pPr>
            <a:lvl4pPr marL="1600200" indent="-228600" eaLnBrk="0" hangingPunct="0">
              <a:defRPr u="sng">
                <a:solidFill>
                  <a:schemeClr val="tx1"/>
                </a:solidFill>
                <a:latin typeface="Arial" pitchFamily="34" charset="0"/>
                <a:cs typeface="Arial" pitchFamily="34" charset="0"/>
              </a:defRPr>
            </a:lvl4pPr>
            <a:lvl5pPr marL="2057400" indent="-228600" eaLnBrk="0" hangingPunct="0">
              <a:defRPr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u="sng">
                <a:solidFill>
                  <a:schemeClr val="tx1"/>
                </a:solidFill>
                <a:latin typeface="Arial" pitchFamily="34" charset="0"/>
                <a:cs typeface="Arial" pitchFamily="34" charset="0"/>
              </a:defRPr>
            </a:lvl9pPr>
          </a:lstStyle>
          <a:p>
            <a:pPr eaLnBrk="1" hangingPunct="1"/>
            <a:r>
              <a:rPr lang="pt-BR" sz="2400" b="1" u="none" dirty="0">
                <a:solidFill>
                  <a:srgbClr val="FF0000"/>
                </a:solidFill>
                <a:latin typeface="Comic Sans MS" pitchFamily="66" charset="0"/>
              </a:rPr>
              <a:t>o que acontece quando vemos uma serpente?</a:t>
            </a:r>
          </a:p>
          <a:p>
            <a:pPr eaLnBrk="1" hangingPunct="1"/>
            <a:r>
              <a:rPr lang="pt-BR" sz="2400" b="1" u="none" dirty="0">
                <a:solidFill>
                  <a:srgbClr val="FF0000"/>
                </a:solidFill>
                <a:latin typeface="Comic Sans MS" pitchFamily="66" charset="0"/>
              </a:rPr>
              <a:t>(reações)</a:t>
            </a:r>
          </a:p>
        </p:txBody>
      </p:sp>
    </p:spTree>
    <p:extLst>
      <p:ext uri="{BB962C8B-B14F-4D97-AF65-F5344CB8AC3E}">
        <p14:creationId xmlns:p14="http://schemas.microsoft.com/office/powerpoint/2010/main" val="40851754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82276">
                                            <p:txEl>
                                              <p:pRg st="0" end="0"/>
                                            </p:txEl>
                                          </p:spTgt>
                                        </p:tgtEl>
                                        <p:attrNameLst>
                                          <p:attrName>style.visibility</p:attrName>
                                        </p:attrNameLst>
                                      </p:cBhvr>
                                      <p:to>
                                        <p:strVal val="visible"/>
                                      </p:to>
                                    </p:set>
                                    <p:animEffect transition="in" filter="fade">
                                      <p:cBhvr>
                                        <p:cTn id="7" dur="1000"/>
                                        <p:tgtEl>
                                          <p:spTgt spid="182276">
                                            <p:txEl>
                                              <p:pRg st="0" end="0"/>
                                            </p:txEl>
                                          </p:spTgt>
                                        </p:tgtEl>
                                      </p:cBhvr>
                                    </p:animEffect>
                                    <p:anim calcmode="lin" valueType="num">
                                      <p:cBhvr>
                                        <p:cTn id="8" dur="1000" fill="hold"/>
                                        <p:tgtEl>
                                          <p:spTgt spid="1822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22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82276">
                                            <p:txEl>
                                              <p:pRg st="1" end="1"/>
                                            </p:txEl>
                                          </p:spTgt>
                                        </p:tgtEl>
                                        <p:attrNameLst>
                                          <p:attrName>style.visibility</p:attrName>
                                        </p:attrNameLst>
                                      </p:cBhvr>
                                      <p:to>
                                        <p:strVal val="visible"/>
                                      </p:to>
                                    </p:set>
                                    <p:animEffect transition="in" filter="fade">
                                      <p:cBhvr>
                                        <p:cTn id="14" dur="1000"/>
                                        <p:tgtEl>
                                          <p:spTgt spid="182276">
                                            <p:txEl>
                                              <p:pRg st="1" end="1"/>
                                            </p:txEl>
                                          </p:spTgt>
                                        </p:tgtEl>
                                      </p:cBhvr>
                                    </p:animEffect>
                                    <p:anim calcmode="lin" valueType="num">
                                      <p:cBhvr>
                                        <p:cTn id="15" dur="1000" fill="hold"/>
                                        <p:tgtEl>
                                          <p:spTgt spid="18227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2276">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2276">
                                            <p:txEl>
                                              <p:pRg st="2" end="2"/>
                                            </p:txEl>
                                          </p:spTgt>
                                        </p:tgtEl>
                                        <p:attrNameLst>
                                          <p:attrName>style.visibility</p:attrName>
                                        </p:attrNameLst>
                                      </p:cBhvr>
                                      <p:to>
                                        <p:strVal val="visible"/>
                                      </p:to>
                                    </p:set>
                                    <p:animEffect transition="in" filter="fade">
                                      <p:cBhvr>
                                        <p:cTn id="19" dur="1000"/>
                                        <p:tgtEl>
                                          <p:spTgt spid="182276">
                                            <p:txEl>
                                              <p:pRg st="2" end="2"/>
                                            </p:txEl>
                                          </p:spTgt>
                                        </p:tgtEl>
                                      </p:cBhvr>
                                    </p:animEffect>
                                    <p:anim calcmode="lin" valueType="num">
                                      <p:cBhvr>
                                        <p:cTn id="20" dur="1000" fill="hold"/>
                                        <p:tgtEl>
                                          <p:spTgt spid="18227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8227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82276">
                                            <p:txEl>
                                              <p:pRg st="3" end="3"/>
                                            </p:txEl>
                                          </p:spTgt>
                                        </p:tgtEl>
                                        <p:attrNameLst>
                                          <p:attrName>style.visibility</p:attrName>
                                        </p:attrNameLst>
                                      </p:cBhvr>
                                      <p:to>
                                        <p:strVal val="visible"/>
                                      </p:to>
                                    </p:set>
                                    <p:animEffect transition="in" filter="fade">
                                      <p:cBhvr>
                                        <p:cTn id="24" dur="1000"/>
                                        <p:tgtEl>
                                          <p:spTgt spid="182276">
                                            <p:txEl>
                                              <p:pRg st="3" end="3"/>
                                            </p:txEl>
                                          </p:spTgt>
                                        </p:tgtEl>
                                      </p:cBhvr>
                                    </p:animEffect>
                                    <p:anim calcmode="lin" valueType="num">
                                      <p:cBhvr>
                                        <p:cTn id="25" dur="1000" fill="hold"/>
                                        <p:tgtEl>
                                          <p:spTgt spid="18227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82276">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82276">
                                            <p:txEl>
                                              <p:pRg st="4" end="4"/>
                                            </p:txEl>
                                          </p:spTgt>
                                        </p:tgtEl>
                                        <p:attrNameLst>
                                          <p:attrName>style.visibility</p:attrName>
                                        </p:attrNameLst>
                                      </p:cBhvr>
                                      <p:to>
                                        <p:strVal val="visible"/>
                                      </p:to>
                                    </p:set>
                                    <p:animEffect transition="in" filter="fade">
                                      <p:cBhvr>
                                        <p:cTn id="29" dur="1000"/>
                                        <p:tgtEl>
                                          <p:spTgt spid="182276">
                                            <p:txEl>
                                              <p:pRg st="4" end="4"/>
                                            </p:txEl>
                                          </p:spTgt>
                                        </p:tgtEl>
                                      </p:cBhvr>
                                    </p:animEffect>
                                    <p:anim calcmode="lin" valueType="num">
                                      <p:cBhvr>
                                        <p:cTn id="30" dur="1000" fill="hold"/>
                                        <p:tgtEl>
                                          <p:spTgt spid="18227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82276">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82276">
                                            <p:txEl>
                                              <p:pRg st="5" end="5"/>
                                            </p:txEl>
                                          </p:spTgt>
                                        </p:tgtEl>
                                        <p:attrNameLst>
                                          <p:attrName>style.visibility</p:attrName>
                                        </p:attrNameLst>
                                      </p:cBhvr>
                                      <p:to>
                                        <p:strVal val="visible"/>
                                      </p:to>
                                    </p:set>
                                    <p:animEffect transition="in" filter="fade">
                                      <p:cBhvr>
                                        <p:cTn id="34" dur="1000"/>
                                        <p:tgtEl>
                                          <p:spTgt spid="182276">
                                            <p:txEl>
                                              <p:pRg st="5" end="5"/>
                                            </p:txEl>
                                          </p:spTgt>
                                        </p:tgtEl>
                                      </p:cBhvr>
                                    </p:animEffect>
                                    <p:anim calcmode="lin" valueType="num">
                                      <p:cBhvr>
                                        <p:cTn id="35" dur="1000" fill="hold"/>
                                        <p:tgtEl>
                                          <p:spTgt spid="182276">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18227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entr" presetSubtype="0" fill="hold" nodeType="clickEffect">
                                  <p:stCondLst>
                                    <p:cond delay="0"/>
                                  </p:stCondLst>
                                  <p:childTnLst>
                                    <p:set>
                                      <p:cBhvr>
                                        <p:cTn id="40" dur="1" fill="hold">
                                          <p:stCondLst>
                                            <p:cond delay="0"/>
                                          </p:stCondLst>
                                        </p:cTn>
                                        <p:tgtEl>
                                          <p:spTgt spid="182276">
                                            <p:txEl>
                                              <p:pRg st="6" end="6"/>
                                            </p:txEl>
                                          </p:spTgt>
                                        </p:tgtEl>
                                        <p:attrNameLst>
                                          <p:attrName>style.visibility</p:attrName>
                                        </p:attrNameLst>
                                      </p:cBhvr>
                                      <p:to>
                                        <p:strVal val="visible"/>
                                      </p:to>
                                    </p:set>
                                    <p:animEffect transition="in" filter="fade">
                                      <p:cBhvr>
                                        <p:cTn id="41" dur="1000"/>
                                        <p:tgtEl>
                                          <p:spTgt spid="182276">
                                            <p:txEl>
                                              <p:pRg st="6" end="6"/>
                                            </p:txEl>
                                          </p:spTgt>
                                        </p:tgtEl>
                                      </p:cBhvr>
                                    </p:animEffect>
                                    <p:anim calcmode="lin" valueType="num">
                                      <p:cBhvr>
                                        <p:cTn id="42" dur="1000" fill="hold"/>
                                        <p:tgtEl>
                                          <p:spTgt spid="182276">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8227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2" presetClass="entr" presetSubtype="0" fill="hold" nodeType="clickEffect">
                                  <p:stCondLst>
                                    <p:cond delay="0"/>
                                  </p:stCondLst>
                                  <p:childTnLst>
                                    <p:set>
                                      <p:cBhvr>
                                        <p:cTn id="47" dur="1" fill="hold">
                                          <p:stCondLst>
                                            <p:cond delay="0"/>
                                          </p:stCondLst>
                                        </p:cTn>
                                        <p:tgtEl>
                                          <p:spTgt spid="182276">
                                            <p:txEl>
                                              <p:pRg st="8" end="8"/>
                                            </p:txEl>
                                          </p:spTgt>
                                        </p:tgtEl>
                                        <p:attrNameLst>
                                          <p:attrName>style.visibility</p:attrName>
                                        </p:attrNameLst>
                                      </p:cBhvr>
                                      <p:to>
                                        <p:strVal val="visible"/>
                                      </p:to>
                                    </p:set>
                                    <p:animEffect transition="in" filter="fade">
                                      <p:cBhvr>
                                        <p:cTn id="48" dur="1000"/>
                                        <p:tgtEl>
                                          <p:spTgt spid="182276">
                                            <p:txEl>
                                              <p:pRg st="8" end="8"/>
                                            </p:txEl>
                                          </p:spTgt>
                                        </p:tgtEl>
                                      </p:cBhvr>
                                    </p:animEffect>
                                    <p:anim calcmode="lin" valueType="num">
                                      <p:cBhvr>
                                        <p:cTn id="49" dur="1000" fill="hold"/>
                                        <p:tgtEl>
                                          <p:spTgt spid="182276">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18227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1544" y="0"/>
            <a:ext cx="6004140" cy="692696"/>
          </a:xfrm>
          <a:solidFill>
            <a:schemeClr val="tx1"/>
          </a:solidFill>
        </p:spPr>
        <p:txBody>
          <a:bodyPr>
            <a:normAutofit fontScale="90000"/>
          </a:bodyPr>
          <a:lstStyle/>
          <a:p>
            <a:pPr algn="ctr"/>
            <a:r>
              <a:rPr lang="pt-BR" b="1" dirty="0">
                <a:solidFill>
                  <a:srgbClr val="FF0000"/>
                </a:solidFill>
              </a:rPr>
              <a:t>Reação de Medo</a:t>
            </a:r>
            <a:endParaRPr lang="pt-BR" dirty="0">
              <a:solidFill>
                <a:srgbClr val="FF0000"/>
              </a:solidFill>
            </a:endParaRPr>
          </a:p>
        </p:txBody>
      </p:sp>
      <p:pic>
        <p:nvPicPr>
          <p:cNvPr id="9218" name="Picture 2" descr="http://fotos.sapo.pt/luysynh4/pic/000091z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528" y="692696"/>
            <a:ext cx="8424936" cy="620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4622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10093" y="159489"/>
            <a:ext cx="10653823" cy="6698512"/>
          </a:xfrm>
        </p:spPr>
        <p:txBody>
          <a:bodyPr>
            <a:normAutofit/>
          </a:bodyPr>
          <a:lstStyle/>
          <a:p>
            <a:r>
              <a:rPr lang="pt-BR" sz="3600" b="1" dirty="0">
                <a:solidFill>
                  <a:srgbClr val="FF0000"/>
                </a:solidFill>
              </a:rPr>
              <a:t>Porque sentimos medo ?</a:t>
            </a:r>
            <a:endParaRPr lang="pt-BR" sz="3600" dirty="0">
              <a:solidFill>
                <a:srgbClr val="FF0000"/>
              </a:solidFill>
            </a:endParaRPr>
          </a:p>
          <a:p>
            <a:r>
              <a:rPr lang="pt-BR" sz="3600" dirty="0"/>
              <a:t>   A reação de medo pode ser provocada pelas vias corticais e </a:t>
            </a:r>
            <a:r>
              <a:rPr lang="pt-BR" sz="3600" dirty="0" err="1"/>
              <a:t>subcorticais</a:t>
            </a:r>
            <a:r>
              <a:rPr lang="pt-BR" sz="3600" dirty="0"/>
              <a:t> no cérebro generalizadas a partir de nossos conhecimentos sobre o sistema visual.</a:t>
            </a:r>
          </a:p>
          <a:p>
            <a:r>
              <a:rPr lang="pt-BR" sz="3600" dirty="0"/>
              <a:t>  Os estímulos visuais processados pelo tálamo, que transmite as informações, serão processadas diretamente na amigdala (cor vermelha), esta transmissão rápida permite que o cérebro reaja ao perigo (verde).</a:t>
            </a:r>
          </a:p>
        </p:txBody>
      </p:sp>
    </p:spTree>
    <p:extLst>
      <p:ext uri="{BB962C8B-B14F-4D97-AF65-F5344CB8AC3E}">
        <p14:creationId xmlns:p14="http://schemas.microsoft.com/office/powerpoint/2010/main" val="24251852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78195" y="620688"/>
            <a:ext cx="10781413" cy="5760640"/>
          </a:xfrm>
        </p:spPr>
        <p:txBody>
          <a:bodyPr/>
          <a:lstStyle/>
          <a:p>
            <a:r>
              <a:rPr lang="pt-BR" sz="3600" dirty="0"/>
              <a:t>Quando sentimos medo, o nosso cérebro recebe uma serie de informações, que serão decodificadas em vários tipos de reações: gritar, tremer, fugir, etc. Mas quando percebemos que aquilo que visualizamos é inofensivo, a reação de medo é suprimida.</a:t>
            </a:r>
          </a:p>
          <a:p>
            <a:endParaRPr lang="pt-BR" sz="3600" dirty="0"/>
          </a:p>
          <a:p>
            <a:endParaRPr lang="pt-BR" dirty="0"/>
          </a:p>
        </p:txBody>
      </p:sp>
    </p:spTree>
    <p:extLst>
      <p:ext uri="{BB962C8B-B14F-4D97-AF65-F5344CB8AC3E}">
        <p14:creationId xmlns:p14="http://schemas.microsoft.com/office/powerpoint/2010/main" val="1745122493"/>
      </p:ext>
    </p:extLst>
  </p:cSld>
  <p:clrMapOvr>
    <a:masterClrMapping/>
  </p:clrMapOvr>
</p:sld>
</file>

<file path=ppt/theme/theme1.xml><?xml version="1.0" encoding="utf-8"?>
<a:theme xmlns:a="http://schemas.openxmlformats.org/drawingml/2006/main" name="Selo">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Selo</Template>
  <TotalTime>1145</TotalTime>
  <Words>2261</Words>
  <Application>Microsoft Office PowerPoint</Application>
  <PresentationFormat>Widescreen</PresentationFormat>
  <Paragraphs>280</Paragraphs>
  <Slides>65</Slides>
  <Notes>2</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65</vt:i4>
      </vt:variant>
    </vt:vector>
  </HeadingPairs>
  <TitlesOfParts>
    <vt:vector size="77" baseType="lpstr">
      <vt:lpstr>Arial</vt:lpstr>
      <vt:lpstr>Bauhaus 93</vt:lpstr>
      <vt:lpstr>Calibri</vt:lpstr>
      <vt:lpstr>Comic Sans MS</vt:lpstr>
      <vt:lpstr>Gill Sans MT</vt:lpstr>
      <vt:lpstr>Impact</vt:lpstr>
      <vt:lpstr>Monotype Corsiva</vt:lpstr>
      <vt:lpstr>Monotype Sorts</vt:lpstr>
      <vt:lpstr>Times New Roman</vt:lpstr>
      <vt:lpstr>Verdana</vt:lpstr>
      <vt:lpstr>Wingdings</vt:lpstr>
      <vt:lpstr>Selo</vt:lpstr>
      <vt:lpstr>NEUROCIÊNCIA 01</vt:lpstr>
      <vt:lpstr>Apresentação do PowerPoint</vt:lpstr>
      <vt:lpstr>PANORÂMICA DO CÉREBRO</vt:lpstr>
      <vt:lpstr>Apresentação do PowerPoint</vt:lpstr>
      <vt:lpstr>Hemisférios cerebrais</vt:lpstr>
      <vt:lpstr>Hemisférios cerebrais</vt:lpstr>
      <vt:lpstr>Apresentação do PowerPoint</vt:lpstr>
      <vt:lpstr>LOBO OCCIPTAL</vt:lpstr>
      <vt:lpstr>CÓRTEX VISUAL (lobos occipitais)</vt:lpstr>
      <vt:lpstr>Lobo temporal</vt:lpstr>
      <vt:lpstr> CORTÉX auditivo – lobo temporal                    CORTEX AUDITIVO (Lobos Temporais)</vt:lpstr>
      <vt:lpstr>Apresentação do PowerPoint</vt:lpstr>
      <vt:lpstr>Lobos parietais</vt:lpstr>
      <vt:lpstr>CÓRTEX SOMATOSSENSORIAL  (Lobos Parietais)</vt:lpstr>
      <vt:lpstr>Apresentação do PowerPoint</vt:lpstr>
      <vt:lpstr>Lobo frontal</vt:lpstr>
      <vt:lpstr>O CÓRTEX MOTOR (lobos frontais)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NEUROPLASTICIDADE </vt:lpstr>
      <vt:lpstr>NEUROPLASTICIDADE</vt:lpstr>
      <vt:lpstr>         NEUROPLASTICIDADE</vt:lpstr>
      <vt:lpstr>PLASTICIDADE NEURONAL</vt:lpstr>
      <vt:lpstr>Apresentação do PowerPoint</vt:lpstr>
      <vt:lpstr>Apresentação do PowerPoint</vt:lpstr>
      <vt:lpstr>O Cérebro humano se modifica pela estimulação</vt:lpstr>
      <vt:lpstr>Apresentação do PowerPoint</vt:lpstr>
      <vt:lpstr>             MEMÓRIA </vt:lpstr>
      <vt:lpstr>              Memória </vt:lpstr>
      <vt:lpstr>Apresentação do PowerPoint</vt:lpstr>
      <vt:lpstr>Hipocampo</vt:lpstr>
      <vt:lpstr>Apresentação do PowerPoint</vt:lpstr>
      <vt:lpstr>O HIPOCAMPO – SIGNIFICADO DO TERMO</vt:lpstr>
      <vt:lpstr>Apresentação do PowerPoint</vt:lpstr>
      <vt:lpstr>Apresentação do PowerPoint</vt:lpstr>
      <vt:lpstr>Apresentação do PowerPoint</vt:lpstr>
      <vt:lpstr>Efeitos do envelhecimento na memória </vt:lpstr>
      <vt:lpstr>Apresentação do PowerPoint</vt:lpstr>
      <vt:lpstr>Verdades e mitos</vt:lpstr>
      <vt:lpstr>Não memorizar a matéria da prova de uma vez só.  </vt:lpstr>
      <vt:lpstr>Lesão hipocampo </vt:lpstr>
      <vt:lpstr>Memória e os hemisférios</vt:lpstr>
      <vt:lpstr>Aprendizagem </vt:lpstr>
      <vt:lpstr>Bases anatômicas da memória</vt:lpstr>
      <vt:lpstr>Apresentação do PowerPoint</vt:lpstr>
      <vt:lpstr>Apresentação do PowerPoint</vt:lpstr>
      <vt:lpstr>Apresentação do PowerPoint</vt:lpstr>
      <vt:lpstr>Sistema límbico</vt:lpstr>
      <vt:lpstr>Reação de Medo</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Pedro</dc:creator>
  <cp:lastModifiedBy>Cetapes Centro Teológico</cp:lastModifiedBy>
  <cp:revision>62</cp:revision>
  <dcterms:created xsi:type="dcterms:W3CDTF">2019-02-14T10:16:49Z</dcterms:created>
  <dcterms:modified xsi:type="dcterms:W3CDTF">2019-12-16T18:46:42Z</dcterms:modified>
</cp:coreProperties>
</file>