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57"/>
  </p:notesMasterIdLst>
  <p:sldIdLst>
    <p:sldId id="256" r:id="rId2"/>
    <p:sldId id="375" r:id="rId3"/>
    <p:sldId id="360" r:id="rId4"/>
    <p:sldId id="368" r:id="rId5"/>
    <p:sldId id="369" r:id="rId6"/>
    <p:sldId id="370" r:id="rId7"/>
    <p:sldId id="371" r:id="rId8"/>
    <p:sldId id="372" r:id="rId9"/>
    <p:sldId id="428" r:id="rId10"/>
    <p:sldId id="429" r:id="rId11"/>
    <p:sldId id="430" r:id="rId12"/>
    <p:sldId id="431" r:id="rId13"/>
    <p:sldId id="432" r:id="rId14"/>
    <p:sldId id="433" r:id="rId15"/>
    <p:sldId id="434" r:id="rId16"/>
    <p:sldId id="435" r:id="rId17"/>
    <p:sldId id="436" r:id="rId18"/>
    <p:sldId id="373" r:id="rId19"/>
    <p:sldId id="374" r:id="rId20"/>
    <p:sldId id="376" r:id="rId21"/>
    <p:sldId id="377" r:id="rId22"/>
    <p:sldId id="378" r:id="rId23"/>
    <p:sldId id="379" r:id="rId24"/>
    <p:sldId id="380" r:id="rId25"/>
    <p:sldId id="381" r:id="rId26"/>
    <p:sldId id="382" r:id="rId27"/>
    <p:sldId id="383" r:id="rId28"/>
    <p:sldId id="394" r:id="rId29"/>
    <p:sldId id="384" r:id="rId30"/>
    <p:sldId id="385" r:id="rId31"/>
    <p:sldId id="386" r:id="rId32"/>
    <p:sldId id="387" r:id="rId33"/>
    <p:sldId id="388" r:id="rId34"/>
    <p:sldId id="389" r:id="rId35"/>
    <p:sldId id="390" r:id="rId36"/>
    <p:sldId id="391" r:id="rId37"/>
    <p:sldId id="392" r:id="rId38"/>
    <p:sldId id="415" r:id="rId39"/>
    <p:sldId id="393" r:id="rId40"/>
    <p:sldId id="395" r:id="rId41"/>
    <p:sldId id="396" r:id="rId42"/>
    <p:sldId id="397" r:id="rId43"/>
    <p:sldId id="398" r:id="rId44"/>
    <p:sldId id="416" r:id="rId45"/>
    <p:sldId id="417" r:id="rId46"/>
    <p:sldId id="424" r:id="rId47"/>
    <p:sldId id="418" r:id="rId48"/>
    <p:sldId id="419" r:id="rId49"/>
    <p:sldId id="420" r:id="rId50"/>
    <p:sldId id="421" r:id="rId51"/>
    <p:sldId id="422" r:id="rId52"/>
    <p:sldId id="423" r:id="rId53"/>
    <p:sldId id="425" r:id="rId54"/>
    <p:sldId id="426" r:id="rId55"/>
    <p:sldId id="427" r:id="rId56"/>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600" autoAdjust="0"/>
  </p:normalViewPr>
  <p:slideViewPr>
    <p:cSldViewPr snapToGrid="0">
      <p:cViewPr varScale="1">
        <p:scale>
          <a:sx n="66" d="100"/>
          <a:sy n="66" d="100"/>
        </p:scale>
        <p:origin x="876"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0945D5-AC9F-4557-B8F3-C41A8C319E66}" type="datetimeFigureOut">
              <a:rPr lang="pt-BR" smtClean="0"/>
              <a:t>26/07/2019</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814FCD-3F47-4A8B-A21A-CB50F74029E9}" type="slidenum">
              <a:rPr lang="pt-BR" smtClean="0"/>
              <a:t>‹nº›</a:t>
            </a:fld>
            <a:endParaRPr lang="pt-BR"/>
          </a:p>
        </p:txBody>
      </p:sp>
    </p:spTree>
    <p:extLst>
      <p:ext uri="{BB962C8B-B14F-4D97-AF65-F5344CB8AC3E}">
        <p14:creationId xmlns:p14="http://schemas.microsoft.com/office/powerpoint/2010/main" val="1919881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4" y="2514601"/>
            <a:ext cx="8915399" cy="2262781"/>
          </a:xfrm>
        </p:spPr>
        <p:txBody>
          <a:bodyPr anchor="b">
            <a:normAutofit/>
          </a:bodyPr>
          <a:lstStyle>
            <a:lvl1pPr>
              <a:defRPr sz="5400"/>
            </a:lvl1pPr>
          </a:lstStyle>
          <a:p>
            <a:r>
              <a:rPr lang="pt-BR"/>
              <a:t>Clique para editar o título mestre</a:t>
            </a:r>
            <a:endParaRPr lang="en-US" dirty="0"/>
          </a:p>
        </p:txBody>
      </p:sp>
      <p:sp>
        <p:nvSpPr>
          <p:cNvPr id="3" name="Subtitle 2"/>
          <p:cNvSpPr>
            <a:spLocks noGrp="1"/>
          </p:cNvSpPr>
          <p:nvPr>
            <p:ph type="subTitle" idx="1"/>
          </p:nvPr>
        </p:nvSpPr>
        <p:spPr>
          <a:xfrm>
            <a:off x="2589214" y="4777380"/>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3D8A5EEE-03BA-45C2-B58D-3D3BB8F99265}" type="datetimeFigureOut">
              <a:rPr lang="pt-BR" smtClean="0"/>
              <a:t>26/07/2019</a:t>
            </a:fld>
            <a:endParaRPr lang="pt-BR"/>
          </a:p>
        </p:txBody>
      </p:sp>
      <p:sp>
        <p:nvSpPr>
          <p:cNvPr id="5" name="Footer Placeholder 4"/>
          <p:cNvSpPr>
            <a:spLocks noGrp="1"/>
          </p:cNvSpPr>
          <p:nvPr>
            <p:ph type="ftr" sz="quarter" idx="11"/>
          </p:nvPr>
        </p:nvSpPr>
        <p:spPr/>
        <p:txBody>
          <a:bodyPr/>
          <a:lstStyle/>
          <a:p>
            <a:endParaRPr lang="pt-BR"/>
          </a:p>
        </p:txBody>
      </p:sp>
      <p:sp>
        <p:nvSpPr>
          <p:cNvPr id="7" name="Freeform 6"/>
          <p:cNvSpPr/>
          <p:nvPr/>
        </p:nvSpPr>
        <p:spPr bwMode="auto">
          <a:xfrm>
            <a:off x="1"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4" y="4529541"/>
            <a:ext cx="779767" cy="365125"/>
          </a:xfrm>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2320259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a:xfrm>
            <a:off x="2592926" y="624110"/>
            <a:ext cx="8911687" cy="1280890"/>
          </a:xfrm>
        </p:spPr>
        <p:txBody>
          <a:bodyPr/>
          <a:lstStyle/>
          <a:p>
            <a:r>
              <a:rPr lang="pt-BR"/>
              <a:t>Clique para editar o título mestre</a:t>
            </a:r>
            <a:endParaRPr lang="en-US" dirty="0"/>
          </a:p>
        </p:txBody>
      </p:sp>
      <p:sp>
        <p:nvSpPr>
          <p:cNvPr id="3" name="Content Placeholder 2"/>
          <p:cNvSpPr>
            <a:spLocks noGrp="1"/>
          </p:cNvSpPr>
          <p:nvPr>
            <p:ph idx="1"/>
          </p:nvPr>
        </p:nvSpPr>
        <p:spPr>
          <a:xfrm>
            <a:off x="2589213" y="2133600"/>
            <a:ext cx="8915401" cy="3777622"/>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3D8A5EEE-03BA-45C2-B58D-3D3BB8F99265}" type="datetimeFigureOut">
              <a:rPr lang="pt-BR" smtClean="0"/>
              <a:t>26/07/2019</a:t>
            </a:fld>
            <a:endParaRPr lang="pt-BR"/>
          </a:p>
        </p:txBody>
      </p:sp>
      <p:sp>
        <p:nvSpPr>
          <p:cNvPr id="5" name="Footer Placeholder 4"/>
          <p:cNvSpPr>
            <a:spLocks noGrp="1"/>
          </p:cNvSpPr>
          <p:nvPr>
            <p:ph type="ftr" sz="quarter" idx="11"/>
          </p:nvPr>
        </p:nvSpPr>
        <p:spPr/>
        <p:txBody>
          <a:bodyPr/>
          <a:lstStyle/>
          <a:p>
            <a:endParaRPr lang="pt-BR"/>
          </a:p>
        </p:txBody>
      </p:sp>
      <p:sp>
        <p:nvSpPr>
          <p:cNvPr id="8" name="Freeform 11"/>
          <p:cNvSpPr/>
          <p:nvPr/>
        </p:nvSpPr>
        <p:spPr bwMode="auto">
          <a:xfrm flipV="1">
            <a:off x="-4188" y="7143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2418626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2589213" y="2058750"/>
            <a:ext cx="8915399" cy="1468800"/>
          </a:xfrm>
        </p:spPr>
        <p:txBody>
          <a:bodyPr anchor="b"/>
          <a:lstStyle>
            <a:lvl1pPr algn="l">
              <a:defRPr sz="4000" b="0" cap="none"/>
            </a:lvl1pPr>
          </a:lstStyle>
          <a:p>
            <a:r>
              <a:rPr lang="pt-BR"/>
              <a:t>Clique para editar o título mestre</a:t>
            </a:r>
            <a:endParaRPr lang="en-US" dirty="0"/>
          </a:p>
        </p:txBody>
      </p:sp>
      <p:sp>
        <p:nvSpPr>
          <p:cNvPr id="3" name="Text Placeholder 2"/>
          <p:cNvSpPr>
            <a:spLocks noGrp="1"/>
          </p:cNvSpPr>
          <p:nvPr>
            <p:ph type="body" idx="1"/>
          </p:nvPr>
        </p:nvSpPr>
        <p:spPr>
          <a:xfrm>
            <a:off x="2589213"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3D8A5EEE-03BA-45C2-B58D-3D3BB8F99265}" type="datetimeFigureOut">
              <a:rPr lang="pt-BR" smtClean="0"/>
              <a:t>26/07/2019</a:t>
            </a:fld>
            <a:endParaRPr lang="pt-BR"/>
          </a:p>
        </p:txBody>
      </p:sp>
      <p:sp>
        <p:nvSpPr>
          <p:cNvPr id="5" name="Footer Placeholder 4"/>
          <p:cNvSpPr>
            <a:spLocks noGrp="1"/>
          </p:cNvSpPr>
          <p:nvPr>
            <p:ph type="ftr" sz="quarter" idx="11"/>
          </p:nvPr>
        </p:nvSpPr>
        <p:spPr/>
        <p:txBody>
          <a:bodyPr/>
          <a:lstStyle/>
          <a:p>
            <a:endParaRPr lang="pt-BR"/>
          </a:p>
        </p:txBody>
      </p:sp>
      <p:sp>
        <p:nvSpPr>
          <p:cNvPr id="9" name="Freeform 11"/>
          <p:cNvSpPr/>
          <p:nvPr/>
        </p:nvSpPr>
        <p:spPr bwMode="auto">
          <a:xfrm flipV="1">
            <a:off x="-4188" y="31781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4" y="3244140"/>
            <a:ext cx="779767" cy="365125"/>
          </a:xfrm>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4143839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2589213" y="2133600"/>
            <a:ext cx="4313865" cy="3777622"/>
          </a:xfrm>
        </p:spPr>
        <p:txBody>
          <a:bodyPr>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7190748" y="2126222"/>
            <a:ext cx="4313865" cy="3777622"/>
          </a:xfrm>
        </p:spPr>
        <p:txBody>
          <a:bodyPr>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3D8A5EEE-03BA-45C2-B58D-3D3BB8F99265}" type="datetimeFigureOut">
              <a:rPr lang="pt-BR" smtClean="0"/>
              <a:t>26/07/2019</a:t>
            </a:fld>
            <a:endParaRPr lang="pt-BR"/>
          </a:p>
        </p:txBody>
      </p:sp>
      <p:sp>
        <p:nvSpPr>
          <p:cNvPr id="6" name="Footer Placeholder 5"/>
          <p:cNvSpPr>
            <a:spLocks noGrp="1"/>
          </p:cNvSpPr>
          <p:nvPr>
            <p:ph type="ftr" sz="quarter" idx="11"/>
          </p:nvPr>
        </p:nvSpPr>
        <p:spPr/>
        <p:txBody>
          <a:bodyPr/>
          <a:lstStyle/>
          <a:p>
            <a:endParaRPr lang="pt-BR"/>
          </a:p>
        </p:txBody>
      </p:sp>
      <p:sp>
        <p:nvSpPr>
          <p:cNvPr id="10" name="Freeform 11"/>
          <p:cNvSpPr/>
          <p:nvPr/>
        </p:nvSpPr>
        <p:spPr bwMode="auto">
          <a:xfrm flipV="1">
            <a:off x="-4188" y="7143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4" y="787783"/>
            <a:ext cx="779767" cy="365125"/>
          </a:xfrm>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3013682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t-BR"/>
              <a:t>Clique para editar o título mestre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Content Placeholder 3"/>
          <p:cNvSpPr>
            <a:spLocks noGrp="1"/>
          </p:cNvSpPr>
          <p:nvPr>
            <p:ph sz="half" idx="2"/>
          </p:nvPr>
        </p:nvSpPr>
        <p:spPr>
          <a:xfrm>
            <a:off x="2589214" y="2548966"/>
            <a:ext cx="4342892" cy="3354060"/>
          </a:xfrm>
        </p:spPr>
        <p:txBody>
          <a:bodyPr>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Content Placeholder 5"/>
          <p:cNvSpPr>
            <a:spLocks noGrp="1"/>
          </p:cNvSpPr>
          <p:nvPr>
            <p:ph sz="quarter" idx="4"/>
          </p:nvPr>
        </p:nvSpPr>
        <p:spPr>
          <a:xfrm>
            <a:off x="7166956" y="2545739"/>
            <a:ext cx="4338674" cy="3354060"/>
          </a:xfrm>
        </p:spPr>
        <p:txBody>
          <a:bodyPr>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3D8A5EEE-03BA-45C2-B58D-3D3BB8F99265}" type="datetimeFigureOut">
              <a:rPr lang="pt-BR" smtClean="0"/>
              <a:t>26/07/2019</a:t>
            </a:fld>
            <a:endParaRPr lang="pt-BR"/>
          </a:p>
        </p:txBody>
      </p:sp>
      <p:sp>
        <p:nvSpPr>
          <p:cNvPr id="8" name="Footer Placeholder 7"/>
          <p:cNvSpPr>
            <a:spLocks noGrp="1"/>
          </p:cNvSpPr>
          <p:nvPr>
            <p:ph type="ftr" sz="quarter" idx="11"/>
          </p:nvPr>
        </p:nvSpPr>
        <p:spPr/>
        <p:txBody>
          <a:bodyPr/>
          <a:lstStyle/>
          <a:p>
            <a:endParaRPr lang="pt-BR"/>
          </a:p>
        </p:txBody>
      </p:sp>
      <p:sp>
        <p:nvSpPr>
          <p:cNvPr id="12" name="Freeform 11"/>
          <p:cNvSpPr/>
          <p:nvPr/>
        </p:nvSpPr>
        <p:spPr bwMode="auto">
          <a:xfrm flipV="1">
            <a:off x="-4188" y="7143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4" y="787783"/>
            <a:ext cx="779767" cy="365125"/>
          </a:xfrm>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142870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3D8A5EEE-03BA-45C2-B58D-3D3BB8F99265}" type="datetimeFigureOut">
              <a:rPr lang="pt-BR" smtClean="0"/>
              <a:t>26/07/2019</a:t>
            </a:fld>
            <a:endParaRPr lang="pt-BR"/>
          </a:p>
        </p:txBody>
      </p:sp>
      <p:sp>
        <p:nvSpPr>
          <p:cNvPr id="4" name="Footer Placeholder 3"/>
          <p:cNvSpPr>
            <a:spLocks noGrp="1"/>
          </p:cNvSpPr>
          <p:nvPr>
            <p:ph type="ftr" sz="quarter" idx="11"/>
          </p:nvPr>
        </p:nvSpPr>
        <p:spPr/>
        <p:txBody>
          <a:bodyPr/>
          <a:lstStyle/>
          <a:p>
            <a:endParaRPr lang="pt-BR"/>
          </a:p>
        </p:txBody>
      </p:sp>
      <p:sp>
        <p:nvSpPr>
          <p:cNvPr id="7" name="Freeform 11"/>
          <p:cNvSpPr/>
          <p:nvPr/>
        </p:nvSpPr>
        <p:spPr bwMode="auto">
          <a:xfrm flipV="1">
            <a:off x="-4188" y="7143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644840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8A5EEE-03BA-45C2-B58D-3D3BB8F99265}" type="datetimeFigureOut">
              <a:rPr lang="pt-BR" smtClean="0"/>
              <a:t>26/07/2019</a:t>
            </a:fld>
            <a:endParaRPr lang="pt-BR"/>
          </a:p>
        </p:txBody>
      </p:sp>
      <p:sp>
        <p:nvSpPr>
          <p:cNvPr id="3" name="Footer Placeholder 2"/>
          <p:cNvSpPr>
            <a:spLocks noGrp="1"/>
          </p:cNvSpPr>
          <p:nvPr>
            <p:ph type="ftr" sz="quarter" idx="11"/>
          </p:nvPr>
        </p:nvSpPr>
        <p:spPr/>
        <p:txBody>
          <a:bodyPr/>
          <a:lstStyle/>
          <a:p>
            <a:endParaRPr lang="pt-BR"/>
          </a:p>
        </p:txBody>
      </p:sp>
      <p:sp>
        <p:nvSpPr>
          <p:cNvPr id="6" name="Freeform 11"/>
          <p:cNvSpPr/>
          <p:nvPr/>
        </p:nvSpPr>
        <p:spPr bwMode="auto">
          <a:xfrm flipV="1">
            <a:off x="-4188" y="7143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25818475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3" y="446088"/>
            <a:ext cx="3505198" cy="976312"/>
          </a:xfrm>
        </p:spPr>
        <p:txBody>
          <a:bodyPr anchor="b"/>
          <a:lstStyle>
            <a:lvl1pPr algn="l">
              <a:defRPr sz="2000" b="0"/>
            </a:lvl1pPr>
          </a:lstStyle>
          <a:p>
            <a:r>
              <a:rPr lang="pt-BR"/>
              <a:t>Clique para editar o título mestre</a:t>
            </a:r>
            <a:endParaRPr lang="en-US" dirty="0"/>
          </a:p>
        </p:txBody>
      </p:sp>
      <p:sp>
        <p:nvSpPr>
          <p:cNvPr id="3" name="Content Placeholder 2"/>
          <p:cNvSpPr>
            <a:spLocks noGrp="1"/>
          </p:cNvSpPr>
          <p:nvPr>
            <p:ph idx="1"/>
          </p:nvPr>
        </p:nvSpPr>
        <p:spPr>
          <a:xfrm>
            <a:off x="6323012" y="446089"/>
            <a:ext cx="5181600" cy="5414963"/>
          </a:xfrm>
        </p:spPr>
        <p:txBody>
          <a:bodyPr anchor="ctr">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2589213" y="1598613"/>
            <a:ext cx="3505198"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5" name="Date Placeholder 4"/>
          <p:cNvSpPr>
            <a:spLocks noGrp="1"/>
          </p:cNvSpPr>
          <p:nvPr>
            <p:ph type="dt" sz="half" idx="10"/>
          </p:nvPr>
        </p:nvSpPr>
        <p:spPr/>
        <p:txBody>
          <a:bodyPr/>
          <a:lstStyle/>
          <a:p>
            <a:fld id="{3D8A5EEE-03BA-45C2-B58D-3D3BB8F99265}" type="datetimeFigureOut">
              <a:rPr lang="pt-BR" smtClean="0"/>
              <a:t>26/07/2019</a:t>
            </a:fld>
            <a:endParaRPr lang="pt-BR"/>
          </a:p>
        </p:txBody>
      </p:sp>
      <p:sp>
        <p:nvSpPr>
          <p:cNvPr id="6" name="Footer Placeholder 5"/>
          <p:cNvSpPr>
            <a:spLocks noGrp="1"/>
          </p:cNvSpPr>
          <p:nvPr>
            <p:ph type="ftr" sz="quarter" idx="11"/>
          </p:nvPr>
        </p:nvSpPr>
        <p:spPr/>
        <p:txBody>
          <a:bodyPr/>
          <a:lstStyle/>
          <a:p>
            <a:endParaRPr lang="pt-BR"/>
          </a:p>
        </p:txBody>
      </p:sp>
      <p:sp>
        <p:nvSpPr>
          <p:cNvPr id="9" name="Freeform 11"/>
          <p:cNvSpPr/>
          <p:nvPr/>
        </p:nvSpPr>
        <p:spPr bwMode="auto">
          <a:xfrm flipV="1">
            <a:off x="-4188" y="7143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1837225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1" cy="566738"/>
          </a:xfrm>
        </p:spPr>
        <p:txBody>
          <a:bodyPr anchor="b">
            <a:normAutofit/>
          </a:bodyPr>
          <a:lstStyle>
            <a:lvl1pPr algn="l">
              <a:defRPr sz="2400" b="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2589213" y="634965"/>
            <a:ext cx="8915401"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4" name="Text Placeholder 3"/>
          <p:cNvSpPr>
            <a:spLocks noGrp="1"/>
          </p:cNvSpPr>
          <p:nvPr>
            <p:ph type="body" sz="half" idx="2"/>
          </p:nvPr>
        </p:nvSpPr>
        <p:spPr>
          <a:xfrm>
            <a:off x="2589213" y="5367338"/>
            <a:ext cx="8915401"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5" name="Date Placeholder 4"/>
          <p:cNvSpPr>
            <a:spLocks noGrp="1"/>
          </p:cNvSpPr>
          <p:nvPr>
            <p:ph type="dt" sz="half" idx="10"/>
          </p:nvPr>
        </p:nvSpPr>
        <p:spPr/>
        <p:txBody>
          <a:bodyPr/>
          <a:lstStyle/>
          <a:p>
            <a:fld id="{3D8A5EEE-03BA-45C2-B58D-3D3BB8F99265}" type="datetimeFigureOut">
              <a:rPr lang="pt-BR" smtClean="0"/>
              <a:t>26/07/2019</a:t>
            </a:fld>
            <a:endParaRPr lang="pt-BR"/>
          </a:p>
        </p:txBody>
      </p:sp>
      <p:sp>
        <p:nvSpPr>
          <p:cNvPr id="6" name="Footer Placeholder 5"/>
          <p:cNvSpPr>
            <a:spLocks noGrp="1"/>
          </p:cNvSpPr>
          <p:nvPr>
            <p:ph type="ftr" sz="quarter" idx="11"/>
          </p:nvPr>
        </p:nvSpPr>
        <p:spPr/>
        <p:txBody>
          <a:bodyPr/>
          <a:lstStyle/>
          <a:p>
            <a:endParaRPr lang="pt-BR"/>
          </a:p>
        </p:txBody>
      </p:sp>
      <p:sp>
        <p:nvSpPr>
          <p:cNvPr id="9" name="Freeform 11"/>
          <p:cNvSpPr/>
          <p:nvPr/>
        </p:nvSpPr>
        <p:spPr bwMode="auto">
          <a:xfrm flipV="1">
            <a:off x="-4188" y="491172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4" y="4983088"/>
            <a:ext cx="779767" cy="365125"/>
          </a:xfrm>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381968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3" y="609600"/>
            <a:ext cx="8915399" cy="3117040"/>
          </a:xfrm>
        </p:spPr>
        <p:txBody>
          <a:bodyPr anchor="ctr">
            <a:normAutofit/>
          </a:bodyPr>
          <a:lstStyle>
            <a:lvl1pPr algn="l">
              <a:defRPr sz="4800" b="0" cap="none"/>
            </a:lvl1pPr>
          </a:lstStyle>
          <a:p>
            <a:r>
              <a:rPr lang="pt-BR"/>
              <a:t>Clique para editar o título mestre</a:t>
            </a:r>
            <a:endParaRPr lang="en-US" dirty="0"/>
          </a:p>
        </p:txBody>
      </p:sp>
      <p:sp>
        <p:nvSpPr>
          <p:cNvPr id="3" name="Text Placeholder 2"/>
          <p:cNvSpPr>
            <a:spLocks noGrp="1"/>
          </p:cNvSpPr>
          <p:nvPr>
            <p:ph type="body" idx="1"/>
          </p:nvPr>
        </p:nvSpPr>
        <p:spPr>
          <a:xfrm>
            <a:off x="2589213"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3D8A5EEE-03BA-45C2-B58D-3D3BB8F99265}" type="datetimeFigureOut">
              <a:rPr lang="pt-BR" smtClean="0"/>
              <a:t>26/07/2019</a:t>
            </a:fld>
            <a:endParaRPr lang="pt-BR"/>
          </a:p>
        </p:txBody>
      </p:sp>
      <p:sp>
        <p:nvSpPr>
          <p:cNvPr id="5" name="Footer Placeholder 4"/>
          <p:cNvSpPr>
            <a:spLocks noGrp="1"/>
          </p:cNvSpPr>
          <p:nvPr>
            <p:ph type="ftr" sz="quarter" idx="11"/>
          </p:nvPr>
        </p:nvSpPr>
        <p:spPr/>
        <p:txBody>
          <a:bodyPr/>
          <a:lstStyle/>
          <a:p>
            <a:endParaRPr lang="pt-BR"/>
          </a:p>
        </p:txBody>
      </p:sp>
      <p:sp>
        <p:nvSpPr>
          <p:cNvPr id="9" name="Freeform 11"/>
          <p:cNvSpPr/>
          <p:nvPr/>
        </p:nvSpPr>
        <p:spPr bwMode="auto">
          <a:xfrm flipV="1">
            <a:off x="-4188" y="31781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4" y="3244140"/>
            <a:ext cx="779767" cy="365125"/>
          </a:xfrm>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3303618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849951" y="609601"/>
            <a:ext cx="8393925" cy="2895600"/>
          </a:xfrm>
        </p:spPr>
        <p:txBody>
          <a:bodyPr anchor="ctr">
            <a:normAutofit/>
          </a:bodyPr>
          <a:lstStyle>
            <a:lvl1pPr algn="l">
              <a:defRPr sz="4800" b="0" cap="none"/>
            </a:lvl1pPr>
          </a:lstStyle>
          <a:p>
            <a:r>
              <a:rPr lang="pt-BR"/>
              <a:t>Clique para editar o título mestre</a:t>
            </a:r>
            <a:endParaRPr lang="en-US" dirty="0"/>
          </a:p>
        </p:txBody>
      </p:sp>
      <p:sp>
        <p:nvSpPr>
          <p:cNvPr id="13" name="Text Placeholder 9"/>
          <p:cNvSpPr>
            <a:spLocks noGrp="1"/>
          </p:cNvSpPr>
          <p:nvPr>
            <p:ph type="body" sz="quarter" idx="13"/>
          </p:nvPr>
        </p:nvSpPr>
        <p:spPr>
          <a:xfrm>
            <a:off x="3275011" y="3505200"/>
            <a:ext cx="7536555"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 texto mestre</a:t>
            </a:r>
          </a:p>
        </p:txBody>
      </p:sp>
      <p:sp>
        <p:nvSpPr>
          <p:cNvPr id="3" name="Text Placeholder 2"/>
          <p:cNvSpPr>
            <a:spLocks noGrp="1"/>
          </p:cNvSpPr>
          <p:nvPr>
            <p:ph type="body" idx="1"/>
          </p:nvPr>
        </p:nvSpPr>
        <p:spPr>
          <a:xfrm>
            <a:off x="2589213"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3D8A5EEE-03BA-45C2-B58D-3D3BB8F99265}" type="datetimeFigureOut">
              <a:rPr lang="pt-BR" smtClean="0"/>
              <a:t>26/07/2019</a:t>
            </a:fld>
            <a:endParaRPr lang="pt-BR"/>
          </a:p>
        </p:txBody>
      </p:sp>
      <p:sp>
        <p:nvSpPr>
          <p:cNvPr id="5" name="Footer Placeholder 4"/>
          <p:cNvSpPr>
            <a:spLocks noGrp="1"/>
          </p:cNvSpPr>
          <p:nvPr>
            <p:ph type="ftr" sz="quarter" idx="11"/>
          </p:nvPr>
        </p:nvSpPr>
        <p:spPr/>
        <p:txBody>
          <a:bodyPr/>
          <a:lstStyle/>
          <a:p>
            <a:endParaRPr lang="pt-BR"/>
          </a:p>
        </p:txBody>
      </p:sp>
      <p:sp>
        <p:nvSpPr>
          <p:cNvPr id="11" name="Freeform 11"/>
          <p:cNvSpPr/>
          <p:nvPr/>
        </p:nvSpPr>
        <p:spPr bwMode="auto">
          <a:xfrm flipV="1">
            <a:off x="-4188" y="31781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4" y="3244140"/>
            <a:ext cx="779767" cy="365125"/>
          </a:xfrm>
        </p:spPr>
        <p:txBody>
          <a:bodyPr/>
          <a:lstStyle/>
          <a:p>
            <a:fld id="{C73208E2-F928-4FDB-9885-2D164F48FA9E}" type="slidenum">
              <a:rPr lang="pt-BR" smtClean="0"/>
              <a:t>‹nº›</a:t>
            </a:fld>
            <a:endParaRPr lang="pt-B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507124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1"/>
            <a:ext cx="8915401" cy="2724845"/>
          </a:xfrm>
        </p:spPr>
        <p:txBody>
          <a:bodyPr anchor="b">
            <a:normAutofit/>
          </a:bodyPr>
          <a:lstStyle>
            <a:lvl1pPr algn="l">
              <a:defRPr sz="4800" b="0"/>
            </a:lvl1pPr>
          </a:lstStyle>
          <a:p>
            <a:r>
              <a:rPr lang="pt-BR"/>
              <a:t>Clique para editar o título mestre</a:t>
            </a:r>
            <a:endParaRPr lang="en-US" dirty="0"/>
          </a:p>
        </p:txBody>
      </p:sp>
      <p:sp>
        <p:nvSpPr>
          <p:cNvPr id="4" name="Text Placeholder 3"/>
          <p:cNvSpPr>
            <a:spLocks noGrp="1"/>
          </p:cNvSpPr>
          <p:nvPr>
            <p:ph type="body" sz="half" idx="2"/>
          </p:nvPr>
        </p:nvSpPr>
        <p:spPr>
          <a:xfrm>
            <a:off x="2589213" y="5181600"/>
            <a:ext cx="8915401"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a:t>Clique para editar o texto mestre</a:t>
            </a:r>
          </a:p>
        </p:txBody>
      </p:sp>
      <p:sp>
        <p:nvSpPr>
          <p:cNvPr id="5" name="Date Placeholder 4"/>
          <p:cNvSpPr>
            <a:spLocks noGrp="1"/>
          </p:cNvSpPr>
          <p:nvPr>
            <p:ph type="dt" sz="half" idx="10"/>
          </p:nvPr>
        </p:nvSpPr>
        <p:spPr/>
        <p:txBody>
          <a:bodyPr/>
          <a:lstStyle/>
          <a:p>
            <a:fld id="{3D8A5EEE-03BA-45C2-B58D-3D3BB8F99265}" type="datetimeFigureOut">
              <a:rPr lang="pt-BR" smtClean="0"/>
              <a:t>26/07/2019</a:t>
            </a:fld>
            <a:endParaRPr lang="pt-BR"/>
          </a:p>
        </p:txBody>
      </p:sp>
      <p:sp>
        <p:nvSpPr>
          <p:cNvPr id="6" name="Footer Placeholder 5"/>
          <p:cNvSpPr>
            <a:spLocks noGrp="1"/>
          </p:cNvSpPr>
          <p:nvPr>
            <p:ph type="ftr" sz="quarter" idx="11"/>
          </p:nvPr>
        </p:nvSpPr>
        <p:spPr/>
        <p:txBody>
          <a:bodyPr/>
          <a:lstStyle/>
          <a:p>
            <a:endParaRPr lang="pt-BR"/>
          </a:p>
        </p:txBody>
      </p:sp>
      <p:sp>
        <p:nvSpPr>
          <p:cNvPr id="9" name="Freeform 11"/>
          <p:cNvSpPr/>
          <p:nvPr/>
        </p:nvSpPr>
        <p:spPr bwMode="auto">
          <a:xfrm flipV="1">
            <a:off x="-4188" y="491172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4" y="4983088"/>
            <a:ext cx="779767" cy="365125"/>
          </a:xfrm>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12540063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o Cartão de Nome">
    <p:spTree>
      <p:nvGrpSpPr>
        <p:cNvPr id="1" name=""/>
        <p:cNvGrpSpPr/>
        <p:nvPr/>
      </p:nvGrpSpPr>
      <p:grpSpPr>
        <a:xfrm>
          <a:off x="0" y="0"/>
          <a:ext cx="0" cy="0"/>
          <a:chOff x="0" y="0"/>
          <a:chExt cx="0" cy="0"/>
        </a:xfrm>
      </p:grpSpPr>
      <p:sp>
        <p:nvSpPr>
          <p:cNvPr id="12" name="Title 1"/>
          <p:cNvSpPr>
            <a:spLocks noGrp="1"/>
          </p:cNvSpPr>
          <p:nvPr>
            <p:ph type="title"/>
          </p:nvPr>
        </p:nvSpPr>
        <p:spPr>
          <a:xfrm>
            <a:off x="2849951" y="609601"/>
            <a:ext cx="8393925" cy="2895600"/>
          </a:xfrm>
        </p:spPr>
        <p:txBody>
          <a:bodyPr anchor="ctr">
            <a:normAutofit/>
          </a:bodyPr>
          <a:lstStyle>
            <a:lvl1pPr algn="l">
              <a:defRPr sz="4800" b="0" cap="none"/>
            </a:lvl1pPr>
          </a:lstStyle>
          <a:p>
            <a:r>
              <a:rPr lang="pt-BR"/>
              <a:t>Clique para editar o título mestre</a:t>
            </a:r>
            <a:endParaRPr lang="en-US" dirty="0"/>
          </a:p>
        </p:txBody>
      </p:sp>
      <p:sp>
        <p:nvSpPr>
          <p:cNvPr id="21" name="Text Placeholder 9"/>
          <p:cNvSpPr>
            <a:spLocks noGrp="1"/>
          </p:cNvSpPr>
          <p:nvPr>
            <p:ph type="body" sz="quarter" idx="13"/>
          </p:nvPr>
        </p:nvSpPr>
        <p:spPr>
          <a:xfrm>
            <a:off x="2589213" y="4343400"/>
            <a:ext cx="8915401"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 texto mestre</a:t>
            </a:r>
          </a:p>
        </p:txBody>
      </p:sp>
      <p:sp>
        <p:nvSpPr>
          <p:cNvPr id="4" name="Text Placeholder 3"/>
          <p:cNvSpPr>
            <a:spLocks noGrp="1"/>
          </p:cNvSpPr>
          <p:nvPr>
            <p:ph type="body" sz="half" idx="2"/>
          </p:nvPr>
        </p:nvSpPr>
        <p:spPr>
          <a:xfrm>
            <a:off x="2589213" y="5181600"/>
            <a:ext cx="8915401"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a:t>Clique para editar o texto mestre</a:t>
            </a:r>
          </a:p>
        </p:txBody>
      </p:sp>
      <p:sp>
        <p:nvSpPr>
          <p:cNvPr id="5" name="Date Placeholder 4"/>
          <p:cNvSpPr>
            <a:spLocks noGrp="1"/>
          </p:cNvSpPr>
          <p:nvPr>
            <p:ph type="dt" sz="half" idx="10"/>
          </p:nvPr>
        </p:nvSpPr>
        <p:spPr/>
        <p:txBody>
          <a:bodyPr/>
          <a:lstStyle/>
          <a:p>
            <a:fld id="{3D8A5EEE-03BA-45C2-B58D-3D3BB8F99265}" type="datetimeFigureOut">
              <a:rPr lang="pt-BR" smtClean="0"/>
              <a:t>26/07/2019</a:t>
            </a:fld>
            <a:endParaRPr lang="pt-BR"/>
          </a:p>
        </p:txBody>
      </p:sp>
      <p:sp>
        <p:nvSpPr>
          <p:cNvPr id="6" name="Footer Placeholder 5"/>
          <p:cNvSpPr>
            <a:spLocks noGrp="1"/>
          </p:cNvSpPr>
          <p:nvPr>
            <p:ph type="ftr" sz="quarter" idx="11"/>
          </p:nvPr>
        </p:nvSpPr>
        <p:spPr/>
        <p:txBody>
          <a:bodyPr/>
          <a:lstStyle/>
          <a:p>
            <a:endParaRPr lang="pt-BR"/>
          </a:p>
        </p:txBody>
      </p:sp>
      <p:sp>
        <p:nvSpPr>
          <p:cNvPr id="11" name="Freeform 11"/>
          <p:cNvSpPr/>
          <p:nvPr/>
        </p:nvSpPr>
        <p:spPr bwMode="auto">
          <a:xfrm flipV="1">
            <a:off x="-4188" y="491172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4" y="4983088"/>
            <a:ext cx="779767" cy="365125"/>
          </a:xfrm>
        </p:spPr>
        <p:txBody>
          <a:bodyPr/>
          <a:lstStyle/>
          <a:p>
            <a:fld id="{C73208E2-F928-4FDB-9885-2D164F48FA9E}" type="slidenum">
              <a:rPr lang="pt-BR" smtClean="0"/>
              <a:t>‹nº›</a:t>
            </a:fld>
            <a:endParaRPr lang="pt-B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78102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3" y="627407"/>
            <a:ext cx="8915399" cy="2880020"/>
          </a:xfrm>
        </p:spPr>
        <p:txBody>
          <a:bodyPr anchor="ctr">
            <a:normAutofit/>
          </a:bodyPr>
          <a:lstStyle>
            <a:lvl1pPr algn="l">
              <a:defRPr sz="4800" b="0"/>
            </a:lvl1pPr>
          </a:lstStyle>
          <a:p>
            <a:r>
              <a:rPr lang="pt-BR"/>
              <a:t>Clique para editar o título mestre</a:t>
            </a:r>
            <a:endParaRPr lang="en-US" dirty="0"/>
          </a:p>
        </p:txBody>
      </p:sp>
      <p:sp>
        <p:nvSpPr>
          <p:cNvPr id="21" name="Text Placeholder 9"/>
          <p:cNvSpPr>
            <a:spLocks noGrp="1"/>
          </p:cNvSpPr>
          <p:nvPr>
            <p:ph type="body" sz="quarter" idx="13"/>
          </p:nvPr>
        </p:nvSpPr>
        <p:spPr>
          <a:xfrm>
            <a:off x="2589213" y="4343400"/>
            <a:ext cx="8915401"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 texto mestre</a:t>
            </a:r>
          </a:p>
        </p:txBody>
      </p:sp>
      <p:sp>
        <p:nvSpPr>
          <p:cNvPr id="4" name="Text Placeholder 3"/>
          <p:cNvSpPr>
            <a:spLocks noGrp="1"/>
          </p:cNvSpPr>
          <p:nvPr>
            <p:ph type="body" sz="half" idx="2"/>
          </p:nvPr>
        </p:nvSpPr>
        <p:spPr>
          <a:xfrm>
            <a:off x="2589213" y="5181600"/>
            <a:ext cx="8915401"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a:t>Clique para editar o texto mestre</a:t>
            </a:r>
          </a:p>
        </p:txBody>
      </p:sp>
      <p:sp>
        <p:nvSpPr>
          <p:cNvPr id="5" name="Date Placeholder 4"/>
          <p:cNvSpPr>
            <a:spLocks noGrp="1"/>
          </p:cNvSpPr>
          <p:nvPr>
            <p:ph type="dt" sz="half" idx="10"/>
          </p:nvPr>
        </p:nvSpPr>
        <p:spPr/>
        <p:txBody>
          <a:bodyPr/>
          <a:lstStyle/>
          <a:p>
            <a:fld id="{3D8A5EEE-03BA-45C2-B58D-3D3BB8F99265}" type="datetimeFigureOut">
              <a:rPr lang="pt-BR" smtClean="0"/>
              <a:t>26/07/2019</a:t>
            </a:fld>
            <a:endParaRPr lang="pt-BR"/>
          </a:p>
        </p:txBody>
      </p:sp>
      <p:sp>
        <p:nvSpPr>
          <p:cNvPr id="6" name="Footer Placeholder 5"/>
          <p:cNvSpPr>
            <a:spLocks noGrp="1"/>
          </p:cNvSpPr>
          <p:nvPr>
            <p:ph type="ftr" sz="quarter" idx="11"/>
          </p:nvPr>
        </p:nvSpPr>
        <p:spPr/>
        <p:txBody>
          <a:bodyPr/>
          <a:lstStyle/>
          <a:p>
            <a:endParaRPr lang="pt-BR"/>
          </a:p>
        </p:txBody>
      </p:sp>
      <p:sp>
        <p:nvSpPr>
          <p:cNvPr id="9" name="Freeform 11"/>
          <p:cNvSpPr/>
          <p:nvPr/>
        </p:nvSpPr>
        <p:spPr bwMode="auto">
          <a:xfrm flipV="1">
            <a:off x="-4188" y="491172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4" y="4983088"/>
            <a:ext cx="779767" cy="365125"/>
          </a:xfrm>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775323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ncho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3D8A5EEE-03BA-45C2-B58D-3D3BB8F99265}" type="datetimeFigureOut">
              <a:rPr lang="pt-BR" smtClean="0"/>
              <a:t>26/07/2019</a:t>
            </a:fld>
            <a:endParaRPr lang="pt-BR"/>
          </a:p>
        </p:txBody>
      </p:sp>
      <p:sp>
        <p:nvSpPr>
          <p:cNvPr id="5" name="Footer Placeholder 4"/>
          <p:cNvSpPr>
            <a:spLocks noGrp="1"/>
          </p:cNvSpPr>
          <p:nvPr>
            <p:ph type="ftr" sz="quarter" idx="11"/>
          </p:nvPr>
        </p:nvSpPr>
        <p:spPr/>
        <p:txBody>
          <a:bodyPr/>
          <a:lstStyle/>
          <a:p>
            <a:endParaRPr lang="pt-BR"/>
          </a:p>
        </p:txBody>
      </p:sp>
      <p:sp>
        <p:nvSpPr>
          <p:cNvPr id="8" name="Freeform 11"/>
          <p:cNvSpPr/>
          <p:nvPr/>
        </p:nvSpPr>
        <p:spPr bwMode="auto">
          <a:xfrm flipV="1">
            <a:off x="-4188" y="7143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33519032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6"/>
            <a:ext cx="2207602" cy="5283817"/>
          </a:xfrm>
        </p:spPr>
        <p:txBody>
          <a:bodyPr vert="eaVert" anchor="ctr"/>
          <a:lstStyle/>
          <a:p>
            <a:r>
              <a:rPr lang="pt-BR"/>
              <a:t>Clique para editar o título mestre</a:t>
            </a:r>
            <a:endParaRPr lang="en-US" dirty="0"/>
          </a:p>
        </p:txBody>
      </p:sp>
      <p:sp>
        <p:nvSpPr>
          <p:cNvPr id="3" name="Vertical Text Placeholder 2"/>
          <p:cNvSpPr>
            <a:spLocks noGrp="1"/>
          </p:cNvSpPr>
          <p:nvPr>
            <p:ph type="body" orient="vert" idx="1"/>
          </p:nvPr>
        </p:nvSpPr>
        <p:spPr>
          <a:xfrm>
            <a:off x="2589213" y="627406"/>
            <a:ext cx="6477001" cy="5283817"/>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3D8A5EEE-03BA-45C2-B58D-3D3BB8F99265}" type="datetimeFigureOut">
              <a:rPr lang="pt-BR" smtClean="0"/>
              <a:t>26/07/2019</a:t>
            </a:fld>
            <a:endParaRPr lang="pt-BR"/>
          </a:p>
        </p:txBody>
      </p:sp>
      <p:sp>
        <p:nvSpPr>
          <p:cNvPr id="5" name="Footer Placeholder 4"/>
          <p:cNvSpPr>
            <a:spLocks noGrp="1"/>
          </p:cNvSpPr>
          <p:nvPr>
            <p:ph type="ftr" sz="quarter" idx="11"/>
          </p:nvPr>
        </p:nvSpPr>
        <p:spPr/>
        <p:txBody>
          <a:bodyPr/>
          <a:lstStyle/>
          <a:p>
            <a:endParaRPr lang="pt-BR"/>
          </a:p>
        </p:txBody>
      </p:sp>
      <p:sp>
        <p:nvSpPr>
          <p:cNvPr id="8" name="Freeform 11"/>
          <p:cNvSpPr/>
          <p:nvPr/>
        </p:nvSpPr>
        <p:spPr bwMode="auto">
          <a:xfrm flipV="1">
            <a:off x="-4188" y="7143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1662866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3" name="Group 22"/>
          <p:cNvGrpSpPr/>
          <p:nvPr/>
        </p:nvGrpSpPr>
        <p:grpSpPr>
          <a:xfrm>
            <a:off x="0"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2" y="-785"/>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5" y="624110"/>
            <a:ext cx="8911687" cy="1280890"/>
          </a:xfrm>
          <a:prstGeom prst="rect">
            <a:avLst/>
          </a:prstGeom>
        </p:spPr>
        <p:txBody>
          <a:bodyPr vert="horz" lIns="91440" tIns="45720" rIns="91440" bIns="45720" rtlCol="0" anchor="t">
            <a:normAutofit/>
          </a:bodyPr>
          <a:lstStyle/>
          <a:p>
            <a:r>
              <a:rPr lang="pt-BR"/>
              <a:t>Clique para editar o título mestre</a:t>
            </a:r>
            <a:endParaRPr lang="en-US" dirty="0"/>
          </a:p>
        </p:txBody>
      </p:sp>
      <p:sp>
        <p:nvSpPr>
          <p:cNvPr id="3" name="Text Placeholder 2"/>
          <p:cNvSpPr>
            <a:spLocks noGrp="1"/>
          </p:cNvSpPr>
          <p:nvPr>
            <p:ph type="body" idx="1"/>
          </p:nvPr>
        </p:nvSpPr>
        <p:spPr>
          <a:xfrm>
            <a:off x="2589213" y="2133600"/>
            <a:ext cx="8915401" cy="3886200"/>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D8A5EEE-03BA-45C2-B58D-3D3BB8F99265}" type="datetimeFigureOut">
              <a:rPr lang="pt-BR" smtClean="0"/>
              <a:t>26/07/2019</a:t>
            </a:fld>
            <a:endParaRPr lang="pt-BR"/>
          </a:p>
        </p:txBody>
      </p:sp>
      <p:sp>
        <p:nvSpPr>
          <p:cNvPr id="5" name="Footer Placeholder 4"/>
          <p:cNvSpPr>
            <a:spLocks noGrp="1"/>
          </p:cNvSpPr>
          <p:nvPr>
            <p:ph type="ftr" sz="quarter" idx="3"/>
          </p:nvPr>
        </p:nvSpPr>
        <p:spPr>
          <a:xfrm>
            <a:off x="2589213" y="6135809"/>
            <a:ext cx="761999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pt-BR"/>
          </a:p>
        </p:txBody>
      </p:sp>
      <p:sp>
        <p:nvSpPr>
          <p:cNvPr id="6" name="Slide Number Placeholder 5"/>
          <p:cNvSpPr>
            <a:spLocks noGrp="1"/>
          </p:cNvSpPr>
          <p:nvPr>
            <p:ph type="sldNum" sz="quarter" idx="4"/>
          </p:nvPr>
        </p:nvSpPr>
        <p:spPr bwMode="gray">
          <a:xfrm>
            <a:off x="531814" y="787783"/>
            <a:ext cx="779767" cy="365125"/>
          </a:xfrm>
          <a:prstGeom prst="rect">
            <a:avLst/>
          </a:prstGeom>
        </p:spPr>
        <p:txBody>
          <a:bodyPr vert="horz" lIns="91440" tIns="45720" rIns="91440" bIns="45720" rtlCol="0" anchor="ctr"/>
          <a:lstStyle>
            <a:lvl1pPr algn="r">
              <a:defRPr sz="2000">
                <a:solidFill>
                  <a:srgbClr val="FEFFFF"/>
                </a:solidFill>
              </a:defRPr>
            </a:lvl1pPr>
          </a:lstStyle>
          <a:p>
            <a:fld id="{C73208E2-F928-4FDB-9885-2D164F48FA9E}" type="slidenum">
              <a:rPr lang="pt-BR" smtClean="0"/>
              <a:t>‹nº›</a:t>
            </a:fld>
            <a:endParaRPr lang="pt-BR"/>
          </a:p>
        </p:txBody>
      </p:sp>
    </p:spTree>
    <p:extLst>
      <p:ext uri="{BB962C8B-B14F-4D97-AF65-F5344CB8AC3E}">
        <p14:creationId xmlns:p14="http://schemas.microsoft.com/office/powerpoint/2010/main" val="334146814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atitudemental.com.br/index.php?option=com_content&amp;view=category&amp;layout=blog&amp;id=79&amp;Itemid=506"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313899" y="248906"/>
            <a:ext cx="11696130" cy="1122694"/>
          </a:xfrm>
          <a:solidFill>
            <a:srgbClr val="FFFF00"/>
          </a:solidFill>
          <a:ln>
            <a:solidFill>
              <a:srgbClr val="FF0000"/>
            </a:solidFill>
          </a:ln>
        </p:spPr>
        <p:txBody>
          <a:bodyPr>
            <a:normAutofit/>
          </a:bodyPr>
          <a:lstStyle/>
          <a:p>
            <a:r>
              <a:rPr lang="pt-BR" dirty="0"/>
              <a:t> </a:t>
            </a:r>
            <a:r>
              <a:rPr lang="pt-BR" sz="4800" b="1" dirty="0">
                <a:solidFill>
                  <a:srgbClr val="FF0000"/>
                </a:solidFill>
                <a:effectLst>
                  <a:outerShdw blurRad="38100" dist="38100" dir="2700000" algn="tl">
                    <a:srgbClr val="000000">
                      <a:alpha val="43137"/>
                    </a:srgbClr>
                  </a:outerShdw>
                </a:effectLst>
                <a:latin typeface="Aharoni" pitchFamily="2" charset="-79"/>
                <a:cs typeface="Aharoni" pitchFamily="2" charset="-79"/>
              </a:rPr>
              <a:t>RESSIGNIFICAÇÃO COMPORTAMENTAL</a:t>
            </a:r>
            <a:endParaRPr lang="pt-BR" sz="4800" b="1" i="1" dirty="0">
              <a:solidFill>
                <a:srgbClr val="FF0000"/>
              </a:solidFill>
              <a:effectLst>
                <a:outerShdw blurRad="38100" dist="38100" dir="2700000" algn="tl">
                  <a:srgbClr val="000000">
                    <a:alpha val="43137"/>
                  </a:srgbClr>
                </a:outerShdw>
              </a:effectLst>
              <a:latin typeface="Aharoni" pitchFamily="2" charset="-79"/>
              <a:cs typeface="Aharoni" pitchFamily="2" charset="-79"/>
            </a:endParaRPr>
          </a:p>
        </p:txBody>
      </p:sp>
      <p:sp>
        <p:nvSpPr>
          <p:cNvPr id="5" name="CaixaDeTexto 4"/>
          <p:cNvSpPr txBox="1"/>
          <p:nvPr/>
        </p:nvSpPr>
        <p:spPr>
          <a:xfrm>
            <a:off x="6359858" y="2006221"/>
            <a:ext cx="5308980" cy="3970318"/>
          </a:xfrm>
          <a:prstGeom prst="rect">
            <a:avLst/>
          </a:prstGeom>
          <a:noFill/>
        </p:spPr>
        <p:txBody>
          <a:bodyPr wrap="square" rtlCol="0">
            <a:spAutoFit/>
          </a:bodyPr>
          <a:lstStyle/>
          <a:p>
            <a:r>
              <a:rPr lang="pt-BR" sz="2800" b="1" dirty="0">
                <a:latin typeface="Garamond" pitchFamily="18" charset="0"/>
              </a:rPr>
              <a:t>Professor – Pedro Carlos</a:t>
            </a:r>
          </a:p>
          <a:p>
            <a:endParaRPr lang="pt-BR" sz="2800" b="1" dirty="0">
              <a:latin typeface="Garamond" pitchFamily="18" charset="0"/>
            </a:endParaRPr>
          </a:p>
          <a:p>
            <a:r>
              <a:rPr lang="pt-BR" sz="2800" b="1" dirty="0">
                <a:latin typeface="Garamond" pitchFamily="18" charset="0"/>
              </a:rPr>
              <a:t>Psicanalista Clínico e </a:t>
            </a:r>
            <a:r>
              <a:rPr lang="pt-BR" sz="2800" b="1" dirty="0" err="1">
                <a:latin typeface="Garamond" pitchFamily="18" charset="0"/>
              </a:rPr>
              <a:t>Didata</a:t>
            </a:r>
            <a:endParaRPr lang="pt-BR" sz="2800" b="1" dirty="0">
              <a:latin typeface="Garamond" pitchFamily="18" charset="0"/>
            </a:endParaRPr>
          </a:p>
          <a:p>
            <a:r>
              <a:rPr lang="pt-BR" sz="2800" b="1" dirty="0">
                <a:latin typeface="Garamond" pitchFamily="18" charset="0"/>
              </a:rPr>
              <a:t>Formação em Neurociência e </a:t>
            </a:r>
            <a:r>
              <a:rPr lang="pt-BR" sz="2800" b="1" dirty="0" err="1">
                <a:latin typeface="Garamond" pitchFamily="18" charset="0"/>
              </a:rPr>
              <a:t>Neurolinguística</a:t>
            </a:r>
            <a:endParaRPr lang="pt-BR" sz="2800" b="1" dirty="0">
              <a:latin typeface="Garamond" pitchFamily="18" charset="0"/>
            </a:endParaRPr>
          </a:p>
          <a:p>
            <a:r>
              <a:rPr lang="pt-BR" sz="2800" b="1" dirty="0">
                <a:latin typeface="Garamond" pitchFamily="18" charset="0"/>
              </a:rPr>
              <a:t>Mestre e Doutor em Teol. Histórica</a:t>
            </a:r>
          </a:p>
          <a:p>
            <a:r>
              <a:rPr lang="pt-BR" sz="2800" b="1" dirty="0">
                <a:latin typeface="Garamond" pitchFamily="18" charset="0"/>
              </a:rPr>
              <a:t>Presidente da Soc. Psicanalítica do E.S</a:t>
            </a:r>
          </a:p>
        </p:txBody>
      </p:sp>
    </p:spTree>
    <p:extLst>
      <p:ext uri="{BB962C8B-B14F-4D97-AF65-F5344CB8AC3E}">
        <p14:creationId xmlns:p14="http://schemas.microsoft.com/office/powerpoint/2010/main" val="1211850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r>
              <a:rPr lang="pt-BR" sz="3200" b="1" i="1" dirty="0">
                <a:solidFill>
                  <a:srgbClr val="FF0000"/>
                </a:solidFill>
                <a:effectLst>
                  <a:outerShdw blurRad="38100" dist="38100" dir="2700000" algn="tl">
                    <a:srgbClr val="000000">
                      <a:alpha val="43137"/>
                    </a:srgbClr>
                  </a:outerShdw>
                </a:effectLst>
              </a:rPr>
              <a:t>A Mente</a:t>
            </a:r>
          </a:p>
          <a:p>
            <a:pPr marL="0" indent="0">
              <a:buNone/>
            </a:pPr>
            <a:r>
              <a:rPr lang="pt-BR" sz="3200" dirty="0"/>
              <a:t>A mente humana pode ser dividida em três partes (somente para efeito de entendimento):</a:t>
            </a:r>
          </a:p>
          <a:p>
            <a:r>
              <a:rPr lang="pt-BR" sz="3200" dirty="0"/>
              <a:t>MENTE: CONSCIENTE</a:t>
            </a:r>
          </a:p>
          <a:p>
            <a:r>
              <a:rPr lang="pt-BR" sz="3200" dirty="0"/>
              <a:t>MENTE: INCONSCIENTE</a:t>
            </a:r>
          </a:p>
          <a:p>
            <a:r>
              <a:rPr lang="pt-BR" sz="3200" dirty="0"/>
              <a:t>MENTE: SUBCONSCIENTE</a:t>
            </a:r>
          </a:p>
          <a:p>
            <a:r>
              <a:rPr lang="pt-BR" sz="3200" b="1" i="1" dirty="0">
                <a:solidFill>
                  <a:srgbClr val="FFC000"/>
                </a:solidFill>
                <a:effectLst>
                  <a:outerShdw blurRad="38100" dist="38100" dir="2700000" algn="tl">
                    <a:srgbClr val="000000">
                      <a:alpha val="43137"/>
                    </a:srgbClr>
                  </a:outerShdw>
                </a:effectLst>
              </a:rPr>
              <a:t>Consciente</a:t>
            </a:r>
          </a:p>
          <a:p>
            <a:r>
              <a:rPr lang="pt-BR" sz="3200" dirty="0"/>
              <a:t>É a mente em estado de alerta quando funciona em estado </a:t>
            </a:r>
            <a:r>
              <a:rPr lang="pt-BR" sz="3200" dirty="0" err="1"/>
              <a:t>betha</a:t>
            </a:r>
            <a:r>
              <a:rPr lang="pt-BR" sz="3200" dirty="0"/>
              <a:t>, ou seja, a 21 ciclos cerebrais, é a mente que escolhe e julga.</a:t>
            </a:r>
          </a:p>
        </p:txBody>
      </p:sp>
    </p:spTree>
    <p:extLst>
      <p:ext uri="{BB962C8B-B14F-4D97-AF65-F5344CB8AC3E}">
        <p14:creationId xmlns:p14="http://schemas.microsoft.com/office/powerpoint/2010/main" val="1053864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pPr marL="0" indent="0">
              <a:buNone/>
            </a:pPr>
            <a:r>
              <a:rPr lang="pt-BR" sz="3200" dirty="0"/>
              <a:t>A mente consciente está constantemente escolhendo e dando nome as coisas, por exemplo:</a:t>
            </a:r>
          </a:p>
          <a:p>
            <a:pPr marL="0" indent="0">
              <a:buNone/>
            </a:pPr>
            <a:r>
              <a:rPr lang="pt-BR" sz="3200" dirty="0"/>
              <a:t>Isto é certo, isto é errado - certo e errado para quem?</a:t>
            </a:r>
          </a:p>
          <a:p>
            <a:pPr marL="0" indent="0">
              <a:buNone/>
            </a:pPr>
            <a:r>
              <a:rPr lang="pt-BR" sz="3200" dirty="0"/>
              <a:t>Isto é branco, isto é preto.</a:t>
            </a:r>
          </a:p>
          <a:p>
            <a:pPr marL="0" indent="0">
              <a:buNone/>
            </a:pPr>
            <a:r>
              <a:rPr lang="pt-BR" sz="3200" dirty="0"/>
              <a:t>Isto é doce, isto é amargo.</a:t>
            </a:r>
          </a:p>
          <a:p>
            <a:pPr marL="0" indent="0">
              <a:buNone/>
            </a:pPr>
            <a:r>
              <a:rPr lang="pt-BR" sz="3200" dirty="0"/>
              <a:t>Isto é bonito, isto é feio - bonito e feio para quem?</a:t>
            </a:r>
          </a:p>
          <a:p>
            <a:pPr marL="0" indent="0">
              <a:buNone/>
            </a:pPr>
            <a:r>
              <a:rPr lang="pt-BR" sz="3200" dirty="0"/>
              <a:t>Com isso, queremos demonstrar que os critérios adotados pela mente consciente são totalmente pessoais em alguns casos e em outros são</a:t>
            </a:r>
          </a:p>
          <a:p>
            <a:pPr marL="0" indent="0">
              <a:buNone/>
            </a:pPr>
            <a:r>
              <a:rPr lang="pt-BR" sz="3200" dirty="0"/>
              <a:t>padrões estabelecidos.</a:t>
            </a:r>
          </a:p>
        </p:txBody>
      </p:sp>
    </p:spTree>
    <p:extLst>
      <p:ext uri="{BB962C8B-B14F-4D97-AF65-F5344CB8AC3E}">
        <p14:creationId xmlns:p14="http://schemas.microsoft.com/office/powerpoint/2010/main" val="38092665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pPr marL="0" indent="0">
              <a:buNone/>
            </a:pPr>
            <a:r>
              <a:rPr lang="pt-BR" sz="3200" dirty="0"/>
              <a:t>Resumindo:</a:t>
            </a:r>
          </a:p>
          <a:p>
            <a:pPr marL="0" indent="0">
              <a:buNone/>
            </a:pPr>
            <a:r>
              <a:rPr lang="pt-BR" sz="3200" dirty="0"/>
              <a:t>A única função da mente consciente é fazer escolhas pautadas nos nossos padrões de valores ou padrões de pensamentos. (Mapa)</a:t>
            </a:r>
          </a:p>
          <a:p>
            <a:r>
              <a:rPr lang="pt-BR" sz="3200" b="1" i="1" dirty="0">
                <a:solidFill>
                  <a:srgbClr val="FF0000"/>
                </a:solidFill>
                <a:effectLst>
                  <a:outerShdw blurRad="38100" dist="38100" dir="2700000" algn="tl">
                    <a:srgbClr val="000000">
                      <a:alpha val="43137"/>
                    </a:srgbClr>
                  </a:outerShdw>
                </a:effectLst>
              </a:rPr>
              <a:t>Inconsciente</a:t>
            </a:r>
          </a:p>
          <a:p>
            <a:pPr marL="0" indent="0">
              <a:buNone/>
            </a:pPr>
            <a:r>
              <a:rPr lang="pt-BR" sz="3200" dirty="0"/>
              <a:t>É o seu grande arquivo de memórias, tudo o que aconteceu, que está acontecendo e que vai acontecer durante a imortalidade de existência,</a:t>
            </a:r>
          </a:p>
          <a:p>
            <a:pPr marL="0" indent="0">
              <a:buNone/>
            </a:pPr>
            <a:r>
              <a:rPr lang="pt-BR" sz="3200" dirty="0"/>
              <a:t>fica gravado no inconsciente.</a:t>
            </a:r>
          </a:p>
          <a:p>
            <a:pPr marL="0" indent="0">
              <a:buNone/>
            </a:pPr>
            <a:r>
              <a:rPr lang="pt-BR" sz="3200" dirty="0"/>
              <a:t>Todas as experiências de vida que você teve podem ter ficado gravadas no seu inconsciente de forma positiva ou negativa.</a:t>
            </a:r>
          </a:p>
        </p:txBody>
      </p:sp>
    </p:spTree>
    <p:extLst>
      <p:ext uri="{BB962C8B-B14F-4D97-AF65-F5344CB8AC3E}">
        <p14:creationId xmlns:p14="http://schemas.microsoft.com/office/powerpoint/2010/main" val="1053864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r>
              <a:rPr lang="pt-BR" sz="3200" dirty="0"/>
              <a:t>Por exemplo:</a:t>
            </a:r>
          </a:p>
          <a:p>
            <a:pPr marL="0" indent="0">
              <a:buNone/>
            </a:pPr>
            <a:r>
              <a:rPr lang="pt-BR" sz="3200" dirty="0"/>
              <a:t>Uma determinada pessoa sofre um acidente de automóvel há alguns anos atrás, esse acidente fica registrado no seu arquivo de memória como uma experiência traumática, e ela nunca mais dirigiu, por outro lado, se este mesmo fato, fica registrado em seu arquivo de memória como uma lição para que ela dirija com mais atenção, com certeza ela</a:t>
            </a:r>
          </a:p>
          <a:p>
            <a:pPr marL="0" indent="0">
              <a:buNone/>
            </a:pPr>
            <a:r>
              <a:rPr lang="pt-BR" sz="3200" dirty="0"/>
              <a:t>continuará dirigindo, porém, com mais cuidado.</a:t>
            </a:r>
          </a:p>
          <a:p>
            <a:r>
              <a:rPr lang="pt-BR" sz="3200" dirty="0"/>
              <a:t>Resumindo: A única função da mente inconsciente é registrar todas as nossas experiências de vida em suas diferentes dimensões.</a:t>
            </a:r>
          </a:p>
        </p:txBody>
      </p:sp>
    </p:spTree>
    <p:extLst>
      <p:ext uri="{BB962C8B-B14F-4D97-AF65-F5344CB8AC3E}">
        <p14:creationId xmlns:p14="http://schemas.microsoft.com/office/powerpoint/2010/main" val="1053864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r>
              <a:rPr lang="pt-BR" sz="3200" b="1" i="1" dirty="0">
                <a:solidFill>
                  <a:srgbClr val="FF0000"/>
                </a:solidFill>
                <a:effectLst>
                  <a:outerShdw blurRad="38100" dist="38100" dir="2700000" algn="tl">
                    <a:srgbClr val="000000">
                      <a:alpha val="43137"/>
                    </a:srgbClr>
                  </a:outerShdw>
                </a:effectLst>
              </a:rPr>
              <a:t>O SUBCONSCIENTE (PRÉ-CONSCIENTE)</a:t>
            </a:r>
          </a:p>
          <a:p>
            <a:pPr marL="0" indent="0">
              <a:buNone/>
            </a:pPr>
            <a:r>
              <a:rPr lang="pt-BR" sz="3200" dirty="0"/>
              <a:t>O subconsciente é a parte do corpo mental responsável pela interiorização das crenças ou padrões de pensamento.</a:t>
            </a:r>
          </a:p>
          <a:p>
            <a:pPr marL="0" indent="0">
              <a:buNone/>
            </a:pPr>
            <a:r>
              <a:rPr lang="pt-BR" sz="3200" dirty="0"/>
              <a:t>É o subconsciente que responde e reflete no plano físico àquilo que você acredita interiormente, manifestando a ação dos seus pensamentos, sejam eles positivos ou negativos, desejáveis ou indesejáveis.</a:t>
            </a:r>
          </a:p>
          <a:p>
            <a:pPr marL="0" indent="0">
              <a:buNone/>
            </a:pPr>
            <a:r>
              <a:rPr lang="pt-BR" sz="3200" dirty="0"/>
              <a:t>Para melhor entendermos isso, vamos primeiro compreender o que é crença ou padrão de pensamento.</a:t>
            </a:r>
          </a:p>
        </p:txBody>
      </p:sp>
    </p:spTree>
    <p:extLst>
      <p:ext uri="{BB962C8B-B14F-4D97-AF65-F5344CB8AC3E}">
        <p14:creationId xmlns:p14="http://schemas.microsoft.com/office/powerpoint/2010/main" val="1053864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pPr marL="0" indent="0">
              <a:buNone/>
            </a:pPr>
            <a:r>
              <a:rPr lang="pt-BR" sz="3200" dirty="0"/>
              <a:t>Crença é tudo aquilo que foi validado como verdadeiro em sua vida, ou seja, tudo aquilo que você acreditou como verdade, dando poder a essa informação, tudo o que você considera como possível, realizável e “correto” em sua experiência. É o tipo de crença que você tem que é manifestado em sua realidade física.</a:t>
            </a:r>
          </a:p>
          <a:p>
            <a:pPr marL="0" indent="0">
              <a:buNone/>
            </a:pPr>
            <a:r>
              <a:rPr lang="pt-BR" sz="3200" dirty="0"/>
              <a:t>Por exemplo:</a:t>
            </a:r>
          </a:p>
          <a:p>
            <a:pPr marL="0" indent="0">
              <a:buNone/>
            </a:pPr>
            <a:r>
              <a:rPr lang="pt-BR" sz="3200" dirty="0"/>
              <a:t>Se você acredita que amar é sofrer, todos os seus relacionamentos amorosos serão pautados no sofrimento.</a:t>
            </a:r>
          </a:p>
          <a:p>
            <a:pPr marL="0" indent="0">
              <a:buNone/>
            </a:pPr>
            <a:r>
              <a:rPr lang="pt-BR" sz="3200" dirty="0"/>
              <a:t>Se você acredita que a vida é uma luta, o seu dia-a-dia será repleto de lutas, batalhas e </a:t>
            </a:r>
          </a:p>
        </p:txBody>
      </p:sp>
    </p:spTree>
    <p:extLst>
      <p:ext uri="{BB962C8B-B14F-4D97-AF65-F5344CB8AC3E}">
        <p14:creationId xmlns:p14="http://schemas.microsoft.com/office/powerpoint/2010/main" val="1053864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pPr marL="0" indent="0">
              <a:buNone/>
            </a:pPr>
            <a:r>
              <a:rPr lang="pt-BR" sz="3200" dirty="0"/>
              <a:t>consequentemente dificuldades.</a:t>
            </a:r>
          </a:p>
          <a:p>
            <a:pPr marL="0" indent="0">
              <a:buNone/>
            </a:pPr>
            <a:r>
              <a:rPr lang="pt-BR" sz="3200" dirty="0"/>
              <a:t>Mas para quem isso é real? O que é real?</a:t>
            </a:r>
          </a:p>
          <a:p>
            <a:pPr marL="0" indent="0">
              <a:buNone/>
            </a:pPr>
            <a:r>
              <a:rPr lang="pt-BR" sz="3200" dirty="0"/>
              <a:t>Afinal de contas, desde quando amar é sinônimo da palavra sofrer?</a:t>
            </a:r>
          </a:p>
          <a:p>
            <a:pPr marL="0" indent="0">
              <a:buNone/>
            </a:pPr>
            <a:r>
              <a:rPr lang="pt-BR" sz="3200" dirty="0"/>
              <a:t>Ou luta é sinônimo da palavra vida?</a:t>
            </a:r>
          </a:p>
          <a:p>
            <a:pPr marL="0" indent="0">
              <a:buNone/>
            </a:pPr>
            <a:r>
              <a:rPr lang="pt-BR" sz="3200" dirty="0"/>
              <a:t>Apenas na sua relação de crenças, que estão impressas na sua mente Subconsciente. E como o subconsciente é o criador de realidade exterior, você só poderá vivenciar realidades adequadas às suas crenças.</a:t>
            </a:r>
          </a:p>
        </p:txBody>
      </p:sp>
    </p:spTree>
    <p:extLst>
      <p:ext uri="{BB962C8B-B14F-4D97-AF65-F5344CB8AC3E}">
        <p14:creationId xmlns:p14="http://schemas.microsoft.com/office/powerpoint/2010/main" val="1053864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2137" y="8204"/>
            <a:ext cx="9102345" cy="6849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66232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2613" y="1"/>
            <a:ext cx="910652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21212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endParaRPr lang="pt-BR" sz="32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9000" y="0"/>
            <a:ext cx="920931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6512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endParaRPr lang="pt-BR" sz="32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2613" y="0"/>
            <a:ext cx="9177814" cy="6911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6612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endParaRPr lang="pt-BR" sz="32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6080" y="0"/>
            <a:ext cx="9099842"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49036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endParaRPr lang="pt-BR" sz="3200"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8324" y="1"/>
            <a:ext cx="912359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00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endParaRPr lang="pt-BR" sz="3200"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2613" y="0"/>
            <a:ext cx="879665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08747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endParaRPr lang="pt-BR" sz="3200"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3088" y="0"/>
            <a:ext cx="8816396"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20519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endParaRPr lang="pt-BR" sz="3200"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3088" y="-10348"/>
            <a:ext cx="9140735" cy="6868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61129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fontScale="92500" lnSpcReduction="10000"/>
          </a:bodyPr>
          <a:lstStyle/>
          <a:p>
            <a:r>
              <a:rPr lang="pt-BR" sz="3200" b="1" i="1" dirty="0">
                <a:solidFill>
                  <a:srgbClr val="FF0000"/>
                </a:solidFill>
                <a:effectLst>
                  <a:outerShdw blurRad="38100" dist="38100" dir="2700000" algn="tl">
                    <a:srgbClr val="000000">
                      <a:alpha val="43137"/>
                    </a:srgbClr>
                  </a:outerShdw>
                </a:effectLst>
              </a:rPr>
              <a:t>Audição</a:t>
            </a:r>
          </a:p>
          <a:p>
            <a:pPr marL="0" indent="0">
              <a:buNone/>
            </a:pPr>
            <a:r>
              <a:rPr lang="pt-BR" sz="3200" dirty="0"/>
              <a:t>A estrutura do ouvido, tanto pela sua complexidade, como pelo seu resultado operacional, é uma obra de extrema perfeição, e, pelo conhecimento que a ciência tem hoje, pode ser considerado como o máximo em termos de tecnologia biológica. Ele possui três partes principais, ouvido externo, médio e interno, tendo cada um deles seu papel fundamental na identificação dos sons.</a:t>
            </a:r>
          </a:p>
          <a:p>
            <a:pPr marL="0" indent="0">
              <a:buNone/>
            </a:pPr>
            <a:r>
              <a:rPr lang="pt-BR" sz="3200" dirty="0"/>
              <a:t>O pavilhão, que chamamos de orelha, possui curvas especialmente projetadas para fazer com que as ondas sonoras sejam dirigidas ao canal auditivo, levando-as em direção ao tímpano, que é a entrada do</a:t>
            </a:r>
          </a:p>
          <a:p>
            <a:pPr marL="0" indent="0">
              <a:buNone/>
            </a:pPr>
            <a:r>
              <a:rPr lang="pt-BR" sz="3200" dirty="0"/>
              <a:t>ouvido médio.</a:t>
            </a:r>
          </a:p>
        </p:txBody>
      </p:sp>
    </p:spTree>
    <p:extLst>
      <p:ext uri="{BB962C8B-B14F-4D97-AF65-F5344CB8AC3E}">
        <p14:creationId xmlns:p14="http://schemas.microsoft.com/office/powerpoint/2010/main" val="10538640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r>
              <a:rPr lang="pt-BR" sz="3200" dirty="0"/>
              <a:t>Na maioria dos animais, por necessidade de</a:t>
            </a:r>
          </a:p>
          <a:p>
            <a:pPr marL="0" indent="0">
              <a:buNone/>
            </a:pPr>
            <a:r>
              <a:rPr lang="pt-BR" sz="3200" dirty="0"/>
              <a:t>sobrevivência, esse pavilhão é móvel, podendo ser alargado e orientado conforme a necessidade. No homem e na maioria dos animais considerados superiores essa função está prejudicada devido a</a:t>
            </a:r>
          </a:p>
          <a:p>
            <a:pPr marL="0" indent="0">
              <a:buNone/>
            </a:pPr>
            <a:r>
              <a:rPr lang="pt-BR" sz="3200" dirty="0"/>
              <a:t>sua rigidez. Esse pavilhão dirige as ondas para um duto chamado de ouvido externo, que é fechado, em seu final, por uma membrana chamada de tímpano. O tímpano vibra com essas ondas sonoras,</a:t>
            </a:r>
          </a:p>
          <a:p>
            <a:pPr marL="0" indent="0">
              <a:buNone/>
            </a:pPr>
            <a:r>
              <a:rPr lang="pt-BR" sz="3200" dirty="0"/>
              <a:t>transmitindo essas vibrações a três minúsculos ossos ligados a ele, já no ouvido médio, que são o martelo, a bigorna e o estribo, amplificando-as</a:t>
            </a:r>
          </a:p>
        </p:txBody>
      </p:sp>
    </p:spTree>
    <p:extLst>
      <p:ext uri="{BB962C8B-B14F-4D97-AF65-F5344CB8AC3E}">
        <p14:creationId xmlns:p14="http://schemas.microsoft.com/office/powerpoint/2010/main" val="10538640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r>
              <a:rPr lang="pt-BR" sz="3200" dirty="0"/>
              <a:t>e as transmitindo para o líquido existente no interior do ouvido interno.</a:t>
            </a:r>
          </a:p>
          <a:p>
            <a:pPr marL="0" indent="0">
              <a:buNone/>
            </a:pPr>
            <a:r>
              <a:rPr lang="pt-BR" sz="3200" dirty="0"/>
              <a:t>No ouvido interno, que é constituído por um osso em forma de caracol chamado de cóclea, as ondas sonoras amplificadas pelos ossículos (martelo, bigorna e estribo), entram pela janela oval no canal vestibular até o final do canal, voltando pelo canal timpânico até sair novamente, desta vez pela janela redonda. Durante todo o trajeto, as ondas sonoras</a:t>
            </a:r>
          </a:p>
          <a:p>
            <a:pPr marL="0" indent="0">
              <a:buNone/>
            </a:pPr>
            <a:r>
              <a:rPr lang="pt-BR" sz="3200" dirty="0"/>
              <a:t>estão mergulhadas em um fluido aquoso chamado de perlinfa.</a:t>
            </a:r>
          </a:p>
        </p:txBody>
      </p:sp>
    </p:spTree>
    <p:extLst>
      <p:ext uri="{BB962C8B-B14F-4D97-AF65-F5344CB8AC3E}">
        <p14:creationId xmlns:p14="http://schemas.microsoft.com/office/powerpoint/2010/main" val="15750249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endParaRPr lang="pt-BR" sz="32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4361" y="0"/>
            <a:ext cx="9569909" cy="6899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50249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lnSpcReduction="10000"/>
          </a:bodyPr>
          <a:lstStyle/>
          <a:p>
            <a:r>
              <a:rPr lang="pt-BR" sz="3200" dirty="0"/>
              <a:t>Esse fluido transmite as vibrações das ondas sonoras para o duto coclear, que é o terceiro canal da cóclea, onde estão localizadas as células sensoriais, dispostas como o teclado de um piano. As vibrações das ondas sonoras funcionam como os dedos de um pianista, estimulando cada uma dessas células, que transformam esse movimento em impulsos elétricos (energia eletroquímica).</a:t>
            </a:r>
          </a:p>
          <a:p>
            <a:pPr marL="0" indent="0">
              <a:buNone/>
            </a:pPr>
            <a:r>
              <a:rPr lang="pt-BR" sz="3200" dirty="0"/>
              <a:t>São milhares dessas células dispostas em todo o canal interno da cóclea e, cada uma é especialmente projetada para ser sensibilizada por uma vibração de uma só frequência, começando com aquelas que vibram com ondas de</a:t>
            </a:r>
          </a:p>
        </p:txBody>
      </p:sp>
    </p:spTree>
    <p:extLst>
      <p:ext uri="{BB962C8B-B14F-4D97-AF65-F5344CB8AC3E}">
        <p14:creationId xmlns:p14="http://schemas.microsoft.com/office/powerpoint/2010/main" val="15750249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lnSpcReduction="10000"/>
          </a:bodyPr>
          <a:lstStyle/>
          <a:p>
            <a:r>
              <a:rPr lang="pt-BR" sz="3200" dirty="0"/>
              <a:t>30 vibrações por segundo e terminando com as ondas que alcançam 20.000 vibrações por segundo.</a:t>
            </a:r>
          </a:p>
          <a:p>
            <a:r>
              <a:rPr lang="pt-BR" sz="3200" dirty="0"/>
              <a:t>Por esse motivo é que não somos capazes de ouvir todas as frequências sonoras, mas apenas aquelas que estão nessa faixa sonora, que vai dos 30 Hz, correspondente ao mais grave som do violoncelo, até os 20.000 Hz, que corresponde ao mais agudo som do violino. Essa energia eletroquímica em forma de pulsos elétricos viaja até o córtex auditivo, no cérebro, por meio do nervo coclear. Só nesse momento é que começa a ocorrer o processo de entendimento sonoro, ou seja, só a partir daí é que ouvimos.</a:t>
            </a:r>
          </a:p>
        </p:txBody>
      </p:sp>
    </p:spTree>
    <p:extLst>
      <p:ext uri="{BB962C8B-B14F-4D97-AF65-F5344CB8AC3E}">
        <p14:creationId xmlns:p14="http://schemas.microsoft.com/office/powerpoint/2010/main" val="15750249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r>
              <a:rPr lang="pt-BR" sz="3200" dirty="0"/>
              <a:t>Além desse limite técnico, o sistema auditivo humano seleciona os sinais produzidos dentro da massa sonora como realmente significativos e importantes para serem enviados para a área consciente do cérebro, desviando os que estiverem fora desses padrões,</a:t>
            </a:r>
          </a:p>
          <a:p>
            <a:pPr marL="0" indent="0">
              <a:buNone/>
            </a:pPr>
            <a:r>
              <a:rPr lang="pt-BR" sz="3200" dirty="0"/>
              <a:t>considerando-os sem importância, para o "arquivo morto". O conhecimento desses limites servem tanto para que as indústrias evitem gastos desnecessários em desenvolvimentos de equipamentos fora das faixas audíveis, como também para o desenvolvimento de técnicas de persuasão subliminar (prática antiética usada de forma</a:t>
            </a:r>
          </a:p>
        </p:txBody>
      </p:sp>
    </p:spTree>
    <p:extLst>
      <p:ext uri="{BB962C8B-B14F-4D97-AF65-F5344CB8AC3E}">
        <p14:creationId xmlns:p14="http://schemas.microsoft.com/office/powerpoint/2010/main" val="15750249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lnSpcReduction="10000"/>
          </a:bodyPr>
          <a:lstStyle/>
          <a:p>
            <a:r>
              <a:rPr lang="pt-BR" sz="3200" dirty="0"/>
              <a:t>indiscriminada na mídia), explorando exatamente esses pontos limítrofes da percepção humana. É a chamada propaganda subliminar.</a:t>
            </a:r>
          </a:p>
          <a:p>
            <a:pPr marL="0" indent="0">
              <a:buNone/>
            </a:pPr>
            <a:r>
              <a:rPr lang="pt-BR" sz="3200" b="1" dirty="0">
                <a:solidFill>
                  <a:srgbClr val="FF0000"/>
                </a:solidFill>
                <a:effectLst>
                  <a:outerShdw blurRad="38100" dist="38100" dir="2700000" algn="tl">
                    <a:srgbClr val="000000">
                      <a:alpha val="43137"/>
                    </a:srgbClr>
                  </a:outerShdw>
                </a:effectLst>
              </a:rPr>
              <a:t>Usando a Nosso Favor</a:t>
            </a:r>
          </a:p>
          <a:p>
            <a:pPr marL="0" indent="0">
              <a:buNone/>
            </a:pPr>
            <a:r>
              <a:rPr lang="pt-BR" sz="3200" dirty="0"/>
              <a:t>Enquanto a </a:t>
            </a:r>
            <a:r>
              <a:rPr lang="pt-BR" sz="3200" dirty="0" err="1"/>
              <a:t>subliminaridade</a:t>
            </a:r>
            <a:r>
              <a:rPr lang="pt-BR" sz="3200" dirty="0"/>
              <a:t> pode ser usada para mudar nossas atitudes à revelia da nossa vontade, também podemos usá-la voluntariamente para melhorar nossas atitudes. A Reprogramação</a:t>
            </a:r>
          </a:p>
          <a:p>
            <a:pPr marL="0" indent="0">
              <a:buNone/>
            </a:pPr>
            <a:r>
              <a:rPr lang="pt-BR" sz="3200" dirty="0"/>
              <a:t>Mental foi desenvolvida com um sistema de alta tecnologia para isto.</a:t>
            </a:r>
          </a:p>
          <a:p>
            <a:pPr marL="0" indent="0">
              <a:buNone/>
            </a:pPr>
            <a:r>
              <a:rPr lang="pt-BR" sz="3200" dirty="0"/>
              <a:t>Através de mensagens subliminares contendo textos baseados nos valores primordiais para o desbloqueio de padrões negativos e limitantes,</a:t>
            </a:r>
          </a:p>
        </p:txBody>
      </p:sp>
    </p:spTree>
    <p:extLst>
      <p:ext uri="{BB962C8B-B14F-4D97-AF65-F5344CB8AC3E}">
        <p14:creationId xmlns:p14="http://schemas.microsoft.com/office/powerpoint/2010/main" val="15750249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r>
              <a:rPr lang="pt-BR" sz="3200" dirty="0"/>
              <a:t>as mensagens são absorvidas rapidamente pela mente subconsciente enquanto você dorme.</a:t>
            </a:r>
          </a:p>
          <a:p>
            <a:pPr marL="0" indent="0">
              <a:buNone/>
            </a:pPr>
            <a:r>
              <a:rPr lang="pt-BR" sz="3200" dirty="0"/>
              <a:t>Por exemplo, uma pessoa que queira ter uma atitude mais confiante em relação à vida poderia criar uma mensagem de texto do tipo "SOU</a:t>
            </a:r>
          </a:p>
          <a:p>
            <a:pPr marL="0" indent="0">
              <a:buNone/>
            </a:pPr>
            <a:r>
              <a:rPr lang="pt-BR" sz="3200" dirty="0"/>
              <a:t>MUITO CAPAZ". Ao ter sua mente bombardeada diariamente ao longo de horas com esta mensagem, através de ideia mais repetição o</a:t>
            </a:r>
          </a:p>
          <a:p>
            <a:pPr marL="0" indent="0">
              <a:buNone/>
            </a:pPr>
            <a:r>
              <a:rPr lang="pt-BR" sz="3200" dirty="0"/>
              <a:t>subconsciente assimila gradualmente o significado da mensagem e passa a motivá-la positivamente.</a:t>
            </a:r>
          </a:p>
        </p:txBody>
      </p:sp>
    </p:spTree>
    <p:extLst>
      <p:ext uri="{BB962C8B-B14F-4D97-AF65-F5344CB8AC3E}">
        <p14:creationId xmlns:p14="http://schemas.microsoft.com/office/powerpoint/2010/main" val="15750249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lnSpcReduction="10000"/>
          </a:bodyPr>
          <a:lstStyle/>
          <a:p>
            <a:r>
              <a:rPr lang="pt-BR" sz="3200" b="1" dirty="0">
                <a:solidFill>
                  <a:srgbClr val="FF0000"/>
                </a:solidFill>
                <a:effectLst>
                  <a:outerShdw blurRad="38100" dist="38100" dir="2700000" algn="tl">
                    <a:srgbClr val="000000">
                      <a:alpha val="43137"/>
                    </a:srgbClr>
                  </a:outerShdw>
                </a:effectLst>
              </a:rPr>
              <a:t>Efeito subliminar no som</a:t>
            </a:r>
          </a:p>
          <a:p>
            <a:pPr marL="0" indent="0">
              <a:buNone/>
            </a:pPr>
            <a:r>
              <a:rPr lang="pt-BR" sz="3200" dirty="0"/>
              <a:t>A mensagem subliminar em Reprogramação Mental é utilizada principalmente através do som, por ser uma área que está aberta e receptiva mesmo durante o sono, sem a necessidade da participação da mente consciente. A mensagem a ser passada é gravada em uma frequência perto do limite audível do ouvido humano, em nível bastante abaixo do nível médio.</a:t>
            </a:r>
          </a:p>
          <a:p>
            <a:r>
              <a:rPr lang="pt-BR" sz="3200" dirty="0"/>
              <a:t>Estando essa mensagem dentro da faixa audível, o processo de captação, transformação em pulsos, transporte pelos neurônios e chegada ao córtex cerebral continua o mesmo, com a diferença que essa mensagem vai fazer parte</a:t>
            </a:r>
          </a:p>
        </p:txBody>
      </p:sp>
    </p:spTree>
    <p:extLst>
      <p:ext uri="{BB962C8B-B14F-4D97-AF65-F5344CB8AC3E}">
        <p14:creationId xmlns:p14="http://schemas.microsoft.com/office/powerpoint/2010/main" val="15750249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pPr marL="0" indent="0">
              <a:buNone/>
            </a:pPr>
            <a:r>
              <a:rPr lang="pt-BR" sz="3200" dirty="0"/>
              <a:t>da percentagem eliminada da área consciente, por não estar dentro dos padrões considerados importantes pelo centro cerebral de seleção e distribuição de informações, sendo, então, enviada para a área subconsciente.</a:t>
            </a:r>
          </a:p>
          <a:p>
            <a:pPr marL="0" indent="0">
              <a:buNone/>
            </a:pPr>
            <a:r>
              <a:rPr lang="pt-BR" sz="3200" dirty="0"/>
              <a:t>A mensagem ficaria depositada nesse arquivo, aguardando o momento propício para entrar em ação quando for desencadeado o pensamento</a:t>
            </a:r>
          </a:p>
          <a:p>
            <a:pPr marL="0" indent="0">
              <a:buNone/>
            </a:pPr>
            <a:r>
              <a:rPr lang="pt-BR" sz="3200" dirty="0"/>
              <a:t>ou lembrança, uma imagem ou sensação específica relacionada ao tema principal do trabalho em questão.</a:t>
            </a:r>
          </a:p>
        </p:txBody>
      </p:sp>
    </p:spTree>
    <p:extLst>
      <p:ext uri="{BB962C8B-B14F-4D97-AF65-F5344CB8AC3E}">
        <p14:creationId xmlns:p14="http://schemas.microsoft.com/office/powerpoint/2010/main" val="24142446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r>
              <a:rPr lang="pt-BR" sz="3200" dirty="0"/>
              <a:t>Essas repetições periódicas funcionam como um dispositivo de alarme mostrando ao cérebro que essas mensagens, embora fora dos padrões normais, tem uma grande importância. A partir daí os circuitos de busca cerebral passam a acessá-la, levando a essência da informação à área consciente. Ao chegar à área consciente a informação não está sendo ouvida pelos meios sensores normais, passando a impressão de que a mensagem é um pensamento interior, exatamente como afloram nossas vontades, desejos e instintos.</a:t>
            </a:r>
          </a:p>
          <a:p>
            <a:pPr marL="0" indent="0">
              <a:buNone/>
            </a:pPr>
            <a:r>
              <a:rPr lang="pt-BR" sz="3200" dirty="0"/>
              <a:t>Não importa se a mensagem é compreendida ou mesmo percebida pela mente analítica, já que</a:t>
            </a:r>
          </a:p>
        </p:txBody>
      </p:sp>
    </p:spTree>
    <p:extLst>
      <p:ext uri="{BB962C8B-B14F-4D97-AF65-F5344CB8AC3E}">
        <p14:creationId xmlns:p14="http://schemas.microsoft.com/office/powerpoint/2010/main" val="24142446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r>
              <a:rPr lang="pt-BR" sz="3200" dirty="0"/>
              <a:t>no momento do envio para o córtex o que</a:t>
            </a:r>
          </a:p>
          <a:p>
            <a:r>
              <a:rPr lang="pt-BR" sz="3200" dirty="0"/>
              <a:t>chega é a sua essência. E para o cérebro não importa a ordem das palavras, mas a existência de algum sentido em sua composição. Por</a:t>
            </a:r>
          </a:p>
          <a:p>
            <a:r>
              <a:rPr lang="pt-BR" sz="3200" dirty="0"/>
              <a:t>isso os áudios de Reprogramação Mental contém até oito níveis de mensagens subliminares.</a:t>
            </a:r>
          </a:p>
        </p:txBody>
      </p:sp>
    </p:spTree>
    <p:extLst>
      <p:ext uri="{BB962C8B-B14F-4D97-AF65-F5344CB8AC3E}">
        <p14:creationId xmlns:p14="http://schemas.microsoft.com/office/powerpoint/2010/main" val="24142446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endParaRPr lang="pt-BR" sz="32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9256" y="-27116"/>
            <a:ext cx="9680026" cy="6885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42446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r>
              <a:rPr lang="pt-BR" sz="3200" b="1" i="1" dirty="0">
                <a:solidFill>
                  <a:srgbClr val="FF0000"/>
                </a:solidFill>
                <a:effectLst>
                  <a:outerShdw blurRad="38100" dist="38100" dir="2700000" algn="tl">
                    <a:srgbClr val="000000">
                      <a:alpha val="43137"/>
                    </a:srgbClr>
                  </a:outerShdw>
                </a:effectLst>
              </a:rPr>
              <a:t>Mensagens Subliminares</a:t>
            </a:r>
          </a:p>
          <a:p>
            <a:pPr marL="0" indent="0">
              <a:buNone/>
            </a:pPr>
            <a:r>
              <a:rPr lang="pt-BR" sz="3200" dirty="0"/>
              <a:t>Mensagem subliminar é toda e qualquer informação que seja captada diretamente pelo subconsciente, sem a percepção ou participação da mente consciente.</a:t>
            </a:r>
          </a:p>
          <a:p>
            <a:pPr marL="0" indent="0">
              <a:buNone/>
            </a:pPr>
            <a:r>
              <a:rPr lang="pt-BR" sz="3200" dirty="0"/>
              <a:t>Como a mente subconsciente é responsável pela interiorização de tudo àquilo que validamos a nível individual como real e transferir este real para nosso mundo exterior, a mensagem ou a informação subliminar é de vital importância para a qualidade de vida.</a:t>
            </a:r>
          </a:p>
        </p:txBody>
      </p:sp>
    </p:spTree>
    <p:extLst>
      <p:ext uri="{BB962C8B-B14F-4D97-AF65-F5344CB8AC3E}">
        <p14:creationId xmlns:p14="http://schemas.microsoft.com/office/powerpoint/2010/main" val="24142446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r>
              <a:rPr lang="pt-BR" sz="3200" dirty="0"/>
              <a:t>Se esse mecanismo for utilizado sem os devidos critérios e cuidados, estará abastecendo constantemente o subconsciente com "verdades“ indesejáveis e, consequentemente materializando no dia-a-dia situações igualmente desagradáveis.</a:t>
            </a:r>
          </a:p>
          <a:p>
            <a:pPr marL="0" indent="0">
              <a:buNone/>
            </a:pPr>
            <a:r>
              <a:rPr lang="pt-BR" sz="3200" dirty="0"/>
              <a:t>A reprogramação mental tem o objetivo, dentre outros, implementar mensagens positivas no subconsciente, utilizando como uma de suas ferramentas a mensagem subliminar, com caráter terapêutico e estritamente positivo, criando novas crenças ou "verdades" que passarão a criar uma nova realidade exterior, igualmente positiva, dentro de suas escolhas e respeitando o livre arbítrio, pois </a:t>
            </a:r>
          </a:p>
        </p:txBody>
      </p:sp>
    </p:spTree>
    <p:extLst>
      <p:ext uri="{BB962C8B-B14F-4D97-AF65-F5344CB8AC3E}">
        <p14:creationId xmlns:p14="http://schemas.microsoft.com/office/powerpoint/2010/main" val="24142446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248230" y="0"/>
            <a:ext cx="10943770" cy="6858000"/>
          </a:xfrm>
        </p:spPr>
        <p:txBody>
          <a:bodyPr>
            <a:normAutofit/>
          </a:bodyPr>
          <a:lstStyle/>
          <a:p>
            <a:r>
              <a:rPr lang="pt-BR" sz="3200" dirty="0"/>
              <a:t>Em momento nenhum deixamos de escolher as "verdades" que desejamos substituir.</a:t>
            </a:r>
          </a:p>
          <a:p>
            <a:r>
              <a:rPr lang="pt-BR" sz="3200" b="1" dirty="0">
                <a:solidFill>
                  <a:srgbClr val="FF0000"/>
                </a:solidFill>
                <a:effectLst>
                  <a:outerShdw blurRad="38100" dist="38100" dir="2700000" algn="tl">
                    <a:srgbClr val="000000">
                      <a:alpha val="43137"/>
                    </a:srgbClr>
                  </a:outerShdw>
                </a:effectLst>
              </a:rPr>
              <a:t>O PODER SEMPRE É SEU!</a:t>
            </a:r>
          </a:p>
          <a:p>
            <a:r>
              <a:rPr lang="pt-BR" sz="3200" b="1" dirty="0">
                <a:solidFill>
                  <a:srgbClr val="FF0000"/>
                </a:solidFill>
                <a:effectLst>
                  <a:outerShdw blurRad="38100" dist="38100" dir="2700000" algn="tl">
                    <a:srgbClr val="000000">
                      <a:alpha val="43137"/>
                    </a:srgbClr>
                  </a:outerShdw>
                </a:effectLst>
              </a:rPr>
              <a:t>Links:</a:t>
            </a:r>
          </a:p>
          <a:p>
            <a:r>
              <a:rPr lang="pt-BR" sz="3200" dirty="0">
                <a:hlinkClick r:id="rId2"/>
              </a:rPr>
              <a:t>http://atitudemental.com.br/index.php?option=com_content&amp;view=category&amp;layout=blog&amp;id=79&amp;Itemid=506</a:t>
            </a:r>
            <a:endParaRPr lang="pt-BR" sz="3200" dirty="0"/>
          </a:p>
          <a:p>
            <a:r>
              <a:rPr lang="pt-BR" sz="3200" dirty="0">
                <a:solidFill>
                  <a:srgbClr val="002060"/>
                </a:solidFill>
                <a:effectLst>
                  <a:outerShdw blurRad="38100" dist="38100" dir="2700000" algn="tl">
                    <a:srgbClr val="000000">
                      <a:alpha val="43137"/>
                    </a:srgbClr>
                  </a:outerShdw>
                </a:effectLst>
              </a:rPr>
              <a:t>https://www.facebook.com/reprogramacaomental1/photos/reprograma%C3%A7%C3%A3o-mentalterapia-subliminar-com-cds-noturnos-a-reprograma%C3%A7%C3%A3o-mental-%C3%A9/604269336288886/</a:t>
            </a:r>
          </a:p>
          <a:p>
            <a:endParaRPr lang="pt-BR" sz="3200"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142446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r>
              <a:rPr lang="pt-BR" sz="3200" b="1" i="1" dirty="0">
                <a:solidFill>
                  <a:srgbClr val="FF0000"/>
                </a:solidFill>
                <a:effectLst>
                  <a:outerShdw blurRad="38100" dist="38100" dir="2700000" algn="tl">
                    <a:srgbClr val="000000">
                      <a:alpha val="43137"/>
                    </a:srgbClr>
                  </a:outerShdw>
                </a:effectLst>
              </a:rPr>
              <a:t>Sugestão Sináptica</a:t>
            </a:r>
          </a:p>
          <a:p>
            <a:r>
              <a:rPr lang="pt-BR" sz="3200" dirty="0"/>
              <a:t>A todos aqueles que decidem enveredar pelo caminho do desenvolvimento, é falado sobre a necessidade de uma mudança interior que implica, não somente no afastamento dos hábitos nocivos, quanto à abertura de novos horizontes, para uma visão mais abrangente da vida. Mas, ao mesmo tempo, é mostrada também a grande dificuldade que existe em se permitir que novos valores venham substituir os antigos conceitos ou hábitos que tanto dificultam a caminhada para o crescimento interior".</a:t>
            </a:r>
          </a:p>
        </p:txBody>
      </p:sp>
    </p:spTree>
    <p:extLst>
      <p:ext uri="{BB962C8B-B14F-4D97-AF65-F5344CB8AC3E}">
        <p14:creationId xmlns:p14="http://schemas.microsoft.com/office/powerpoint/2010/main" val="24142446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fontScale="92500"/>
          </a:bodyPr>
          <a:lstStyle/>
          <a:p>
            <a:r>
              <a:rPr lang="pt-BR" sz="3200" dirty="0"/>
              <a:t>Mas, em que reside tanta dificuldade, tanta resistência ao novo?</a:t>
            </a:r>
          </a:p>
          <a:p>
            <a:pPr marL="0" indent="0">
              <a:buNone/>
            </a:pPr>
            <a:r>
              <a:rPr lang="pt-BR" sz="3200" dirty="0"/>
              <a:t>O Dr. William </a:t>
            </a:r>
            <a:r>
              <a:rPr lang="pt-BR" sz="3200" dirty="0" err="1"/>
              <a:t>Sadler</a:t>
            </a:r>
            <a:r>
              <a:rPr lang="pt-BR" sz="3200" dirty="0"/>
              <a:t>, psiquiatra e membro da associação norte-americana de psiquiatria, diz que: nossos hábitos estabelecidos fazem caminhos literais através de nosso sistema nervoso e que a repetição dos mesmos pensamentos ou ação, forma sulcos mais e mais profundos, justamente como andar sempre no mesmo lugar em um gramado fará um sulco nele.</a:t>
            </a:r>
          </a:p>
          <a:p>
            <a:pPr marL="0" indent="0">
              <a:buNone/>
            </a:pPr>
            <a:r>
              <a:rPr lang="pt-BR" sz="3200" dirty="0"/>
              <a:t>Saindo da membrana da célula nervosa, existem muitas fibras emissoras, que transmitem a mensagem às células vizinhas e, entre a fibra emissora de célula e a receptora de outra existe um pequeno espaço, chamado sinapse.</a:t>
            </a:r>
          </a:p>
        </p:txBody>
      </p:sp>
    </p:spTree>
    <p:extLst>
      <p:ext uri="{BB962C8B-B14F-4D97-AF65-F5344CB8AC3E}">
        <p14:creationId xmlns:p14="http://schemas.microsoft.com/office/powerpoint/2010/main" val="24142446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lnSpcReduction="10000"/>
          </a:bodyPr>
          <a:lstStyle/>
          <a:p>
            <a:r>
              <a:rPr lang="pt-BR" sz="3200" dirty="0"/>
              <a:t>Examinando estas sinapses, verificou-se minúsculos alargamentos na célula emissora, aos quais deu o nome de </a:t>
            </a:r>
            <a:r>
              <a:rPr lang="pt-BR" sz="3200" dirty="0" err="1"/>
              <a:t>boutons</a:t>
            </a:r>
            <a:r>
              <a:rPr lang="pt-BR" sz="3200" dirty="0"/>
              <a:t>. Notou também que muitas fibras emissoras tinham muitos </a:t>
            </a:r>
            <a:r>
              <a:rPr lang="pt-BR" sz="3200" dirty="0" err="1"/>
              <a:t>boutons</a:t>
            </a:r>
            <a:r>
              <a:rPr lang="pt-BR" sz="3200" dirty="0"/>
              <a:t>, enquanto outras tinham poucos, e constatou que as fibras emissoras de muitos </a:t>
            </a:r>
            <a:r>
              <a:rPr lang="pt-BR" sz="3200" dirty="0" err="1"/>
              <a:t>boutons</a:t>
            </a:r>
            <a:r>
              <a:rPr lang="pt-BR" sz="3200" dirty="0"/>
              <a:t> não exigiam tantos estímulos quanto as que tinham poucos </a:t>
            </a:r>
            <a:r>
              <a:rPr lang="pt-BR" sz="3200" dirty="0" err="1"/>
              <a:t>boutons</a:t>
            </a:r>
            <a:r>
              <a:rPr lang="pt-BR" sz="3200" dirty="0"/>
              <a:t> para que produzissem os elementos químicos necessários para mandar impulsos para a próxima célula.</a:t>
            </a:r>
          </a:p>
          <a:p>
            <a:r>
              <a:rPr lang="pt-BR" sz="3200" dirty="0"/>
              <a:t>Ele teorizou que os </a:t>
            </a:r>
            <a:r>
              <a:rPr lang="pt-BR" sz="3200" dirty="0" err="1"/>
              <a:t>boutons</a:t>
            </a:r>
            <a:r>
              <a:rPr lang="pt-BR" sz="3200" dirty="0"/>
              <a:t> poderiam ser reformulados quando a fibra emissora específica é repetidamente estimulada. Esses estímulos frequentes poderiam formar mais </a:t>
            </a:r>
            <a:r>
              <a:rPr lang="pt-BR" sz="3200" dirty="0" err="1"/>
              <a:t>boutons</a:t>
            </a:r>
            <a:r>
              <a:rPr lang="pt-BR" sz="3200" dirty="0"/>
              <a:t>, </a:t>
            </a:r>
          </a:p>
        </p:txBody>
      </p:sp>
    </p:spTree>
    <p:extLst>
      <p:ext uri="{BB962C8B-B14F-4D97-AF65-F5344CB8AC3E}">
        <p14:creationId xmlns:p14="http://schemas.microsoft.com/office/powerpoint/2010/main" val="24142446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4" name="Picture 2" descr="C:\Users\Cláudio Neves\Desktop\botão terminal sinaps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784459" y="0"/>
            <a:ext cx="9104646" cy="6858000"/>
          </a:xfrm>
          <a:prstGeom prst="rect">
            <a:avLst/>
          </a:prstGeom>
        </p:spPr>
      </p:pic>
    </p:spTree>
    <p:extLst>
      <p:ext uri="{BB962C8B-B14F-4D97-AF65-F5344CB8AC3E}">
        <p14:creationId xmlns:p14="http://schemas.microsoft.com/office/powerpoint/2010/main" val="1805389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lnSpcReduction="10000"/>
          </a:bodyPr>
          <a:lstStyle/>
          <a:p>
            <a:r>
              <a:rPr lang="pt-BR" sz="3200" dirty="0"/>
              <a:t>fazendo assim muito mais fácil para as mensagens passarem pelo seu caminho específico.</a:t>
            </a:r>
          </a:p>
          <a:p>
            <a:pPr marL="0" indent="0">
              <a:buNone/>
            </a:pPr>
            <a:r>
              <a:rPr lang="pt-BR" sz="3200" dirty="0"/>
              <a:t>Pesquisadores descobriram recentemente que isto é verdade.</a:t>
            </a:r>
          </a:p>
          <a:p>
            <a:pPr marL="0" indent="0">
              <a:buNone/>
            </a:pPr>
            <a:r>
              <a:rPr lang="pt-BR" sz="3200" dirty="0"/>
              <a:t>Através de microscópio eletrônico, viram pequenas moléculas de proteína passando pelas fibras em forma de tubo, para a área da sinapse onde os </a:t>
            </a:r>
            <a:r>
              <a:rPr lang="pt-BR" sz="3200" dirty="0" err="1"/>
              <a:t>boutons</a:t>
            </a:r>
            <a:r>
              <a:rPr lang="pt-BR" sz="3200" dirty="0"/>
              <a:t> são formados.</a:t>
            </a:r>
          </a:p>
          <a:p>
            <a:pPr marL="0" indent="0">
              <a:buNone/>
            </a:pPr>
            <a:r>
              <a:rPr lang="pt-BR" sz="3200" dirty="0"/>
              <a:t>Eles descobriram também que o estímulo repetido faz com que os </a:t>
            </a:r>
            <a:r>
              <a:rPr lang="pt-BR" sz="3200" dirty="0" err="1"/>
              <a:t>boutons</a:t>
            </a:r>
            <a:r>
              <a:rPr lang="pt-BR" sz="3200" dirty="0"/>
              <a:t> cresçam e se multipliquem.</a:t>
            </a:r>
          </a:p>
          <a:p>
            <a:pPr marL="0" indent="0">
              <a:buNone/>
            </a:pPr>
            <a:r>
              <a:rPr lang="pt-BR" sz="3200" dirty="0"/>
              <a:t>Podemos concluir que qualquer pensamento ou ação que é frequentemente repetida está realmente formando </a:t>
            </a:r>
            <a:r>
              <a:rPr lang="pt-BR" sz="3200" dirty="0" err="1"/>
              <a:t>boutons</a:t>
            </a:r>
            <a:r>
              <a:rPr lang="pt-BR" sz="3200" dirty="0"/>
              <a:t> no fim de</a:t>
            </a:r>
          </a:p>
          <a:p>
            <a:pPr marL="0" indent="0">
              <a:buNone/>
            </a:pPr>
            <a:endParaRPr lang="pt-BR" sz="3200" dirty="0"/>
          </a:p>
        </p:txBody>
      </p:sp>
    </p:spTree>
    <p:extLst>
      <p:ext uri="{BB962C8B-B14F-4D97-AF65-F5344CB8AC3E}">
        <p14:creationId xmlns:p14="http://schemas.microsoft.com/office/powerpoint/2010/main" val="24142446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r>
              <a:rPr lang="pt-BR" sz="3200" dirty="0"/>
              <a:t>algumas fibras nervosas, tornando mais fácil repetir o mesmo ato ou pensamento.</a:t>
            </a:r>
          </a:p>
          <a:p>
            <a:pPr marL="0" indent="0">
              <a:buNone/>
            </a:pPr>
            <a:r>
              <a:rPr lang="pt-BR" sz="3200" dirty="0"/>
              <a:t>Este é o método como os hábitos e também os vícios são formados em nosso sistema nervoso.</a:t>
            </a:r>
          </a:p>
          <a:p>
            <a:pPr marL="0" indent="0">
              <a:buNone/>
            </a:pPr>
            <a:r>
              <a:rPr lang="pt-BR" sz="3200" dirty="0"/>
              <a:t>A partir desta constatação, foi considerada a necessidade de que novos </a:t>
            </a:r>
            <a:r>
              <a:rPr lang="pt-BR" sz="3200" dirty="0" err="1"/>
              <a:t>boutons</a:t>
            </a:r>
            <a:r>
              <a:rPr lang="pt-BR" sz="3200" dirty="0"/>
              <a:t> sejam criados, formando uma nova rota, com maior número</a:t>
            </a:r>
          </a:p>
          <a:p>
            <a:pPr marL="0" indent="0">
              <a:buNone/>
            </a:pPr>
            <a:r>
              <a:rPr lang="pt-BR" sz="3200" dirty="0"/>
              <a:t>de </a:t>
            </a:r>
            <a:r>
              <a:rPr lang="pt-BR" sz="3200" dirty="0" err="1"/>
              <a:t>boutons</a:t>
            </a:r>
            <a:r>
              <a:rPr lang="pt-BR" sz="3200" dirty="0"/>
              <a:t>, que irá substituir a rota antiga.</a:t>
            </a:r>
          </a:p>
          <a:p>
            <a:pPr marL="0" indent="0">
              <a:buNone/>
            </a:pPr>
            <a:r>
              <a:rPr lang="pt-BR" sz="3200" dirty="0"/>
              <a:t>Então, quando novos impulsos nervosos fluem através do cérebro, será mais fácil tomar a nova rota, com mais quantidade de </a:t>
            </a:r>
            <a:r>
              <a:rPr lang="pt-BR" sz="3200" dirty="0" err="1"/>
              <a:t>boutons</a:t>
            </a:r>
            <a:r>
              <a:rPr lang="pt-BR" sz="3200" dirty="0"/>
              <a:t>.</a:t>
            </a:r>
          </a:p>
        </p:txBody>
      </p:sp>
    </p:spTree>
    <p:extLst>
      <p:ext uri="{BB962C8B-B14F-4D97-AF65-F5344CB8AC3E}">
        <p14:creationId xmlns:p14="http://schemas.microsoft.com/office/powerpoint/2010/main" val="24445566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r>
              <a:rPr lang="pt-BR" sz="3200" dirty="0"/>
              <a:t>Quando decidimos não fazer algo errado, um elemento químico específico é secretado e age como um freio, inibindo a velha célula de</a:t>
            </a:r>
          </a:p>
          <a:p>
            <a:pPr marL="0" indent="0">
              <a:buNone/>
            </a:pPr>
            <a:r>
              <a:rPr lang="pt-BR" sz="3200" dirty="0"/>
              <a:t>reagir.</a:t>
            </a:r>
          </a:p>
          <a:p>
            <a:pPr marL="0" indent="0">
              <a:buNone/>
            </a:pPr>
            <a:r>
              <a:rPr lang="pt-BR" sz="3200" dirty="0"/>
              <a:t>A resistência repetida à tentação de fazer o incorreto faz com que este elemento refreie a rota antiga, enquanto que novos </a:t>
            </a:r>
            <a:r>
              <a:rPr lang="pt-BR" sz="3200" dirty="0" err="1"/>
              <a:t>boutons</a:t>
            </a:r>
            <a:r>
              <a:rPr lang="pt-BR" sz="3200" dirty="0"/>
              <a:t> são</a:t>
            </a:r>
          </a:p>
          <a:p>
            <a:pPr marL="0" indent="0">
              <a:buNone/>
            </a:pPr>
            <a:r>
              <a:rPr lang="pt-BR" sz="3200" dirty="0"/>
              <a:t>formados, criando uma nova e propiciando a mudança de hábitos nocivos ou de pensamentos prejudiciais.</a:t>
            </a:r>
          </a:p>
        </p:txBody>
      </p:sp>
    </p:spTree>
    <p:extLst>
      <p:ext uri="{BB962C8B-B14F-4D97-AF65-F5344CB8AC3E}">
        <p14:creationId xmlns:p14="http://schemas.microsoft.com/office/powerpoint/2010/main" val="24445566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r>
              <a:rPr lang="pt-BR" sz="3200" dirty="0"/>
              <a:t>Pelo exposto acima, fica mais fácil compreender porque temos tanta dificuldade em mudar certos hábitos na vida, ou mesmo em aceitar novas ideias. As mudanças, geralmente, nos enchem de medo de insegurança, pois ameaça a “zona de conforto” que estamos acomodados devido aos hábitos e vícios antigos e continuamos pela vida afora agarrados tenazmente a tudo o que nos foi ensinado e imposto como verdade, mesmo em prejuízo do crescimento interno, sem sabermos que foi a repetição de uma ideia que criou uma rota em nossas células nervosas, um caminho para nossos pensamentos e que a repetição de uma </a:t>
            </a:r>
          </a:p>
        </p:txBody>
      </p:sp>
    </p:spTree>
    <p:extLst>
      <p:ext uri="{BB962C8B-B14F-4D97-AF65-F5344CB8AC3E}">
        <p14:creationId xmlns:p14="http://schemas.microsoft.com/office/powerpoint/2010/main" val="24445566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r>
              <a:rPr lang="pt-BR" sz="3200" dirty="0"/>
              <a:t>nova ideia irá aos poucos anular o antigo caminho</a:t>
            </a:r>
          </a:p>
          <a:p>
            <a:pPr marL="0" indent="0">
              <a:buNone/>
            </a:pPr>
            <a:r>
              <a:rPr lang="pt-BR" sz="3200" dirty="0"/>
              <a:t>traçado e criar um novo e mais adequado à nossa felicidade e saúde.</a:t>
            </a:r>
          </a:p>
          <a:p>
            <a:pPr marL="0" indent="0">
              <a:buNone/>
            </a:pPr>
            <a:r>
              <a:rPr lang="pt-BR" sz="3200" dirty="0"/>
              <a:t>A Reprogramação Mental faz este trabalho de forma mecânica, automática, sem stress, sem ansiedade e sem esforço.</a:t>
            </a:r>
          </a:p>
        </p:txBody>
      </p:sp>
    </p:spTree>
    <p:extLst>
      <p:ext uri="{BB962C8B-B14F-4D97-AF65-F5344CB8AC3E}">
        <p14:creationId xmlns:p14="http://schemas.microsoft.com/office/powerpoint/2010/main" val="24445566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C336FD-F9E9-4BB1-B120-3CD0DC0AA478}"/>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C69357FD-ED79-4CBE-8624-558DA5F0F0A0}"/>
              </a:ext>
            </a:extLst>
          </p:cNvPr>
          <p:cNvSpPr>
            <a:spLocks noGrp="1"/>
          </p:cNvSpPr>
          <p:nvPr>
            <p:ph idx="1"/>
          </p:nvPr>
        </p:nvSpPr>
        <p:spPr/>
        <p:txBody>
          <a:bodyPr/>
          <a:lstStyle/>
          <a:p>
            <a:endParaRPr lang="pt-BR"/>
          </a:p>
        </p:txBody>
      </p:sp>
      <p:pic>
        <p:nvPicPr>
          <p:cNvPr id="4" name="Imagem 3">
            <a:extLst>
              <a:ext uri="{FF2B5EF4-FFF2-40B4-BE49-F238E27FC236}">
                <a16:creationId xmlns:a16="http://schemas.microsoft.com/office/drawing/2014/main" id="{9DCFB356-3601-479B-B958-6E10E0B2E374}"/>
              </a:ext>
            </a:extLst>
          </p:cNvPr>
          <p:cNvPicPr>
            <a:picLocks noChangeAspect="1"/>
          </p:cNvPicPr>
          <p:nvPr/>
        </p:nvPicPr>
        <p:blipFill>
          <a:blip r:embed="rId2"/>
          <a:stretch>
            <a:fillRect/>
          </a:stretch>
        </p:blipFill>
        <p:spPr>
          <a:xfrm>
            <a:off x="0" y="1673"/>
            <a:ext cx="12192000" cy="6854653"/>
          </a:xfrm>
          <a:prstGeom prst="rect">
            <a:avLst/>
          </a:prstGeom>
        </p:spPr>
      </p:pic>
    </p:spTree>
    <p:extLst>
      <p:ext uri="{BB962C8B-B14F-4D97-AF65-F5344CB8AC3E}">
        <p14:creationId xmlns:p14="http://schemas.microsoft.com/office/powerpoint/2010/main" val="12980044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02768D9D-17C5-4B10-B090-069F11059D1A}"/>
              </a:ext>
            </a:extLst>
          </p:cNvPr>
          <p:cNvSpPr>
            <a:spLocks noGrp="1"/>
          </p:cNvSpPr>
          <p:nvPr>
            <p:ph idx="1"/>
          </p:nvPr>
        </p:nvSpPr>
        <p:spPr>
          <a:xfrm>
            <a:off x="1233714" y="0"/>
            <a:ext cx="10958285" cy="7213600"/>
          </a:xfrm>
        </p:spPr>
        <p:txBody>
          <a:bodyPr>
            <a:normAutofit/>
          </a:bodyPr>
          <a:lstStyle/>
          <a:p>
            <a:r>
              <a:rPr lang="pt-BR" sz="3200" dirty="0"/>
              <a:t>O cérebro humano está continuamente criando imagens mentais. Esta é uma das maneiras fundamentais pela qual nos orientamos no mundo que nos cerca. A estruturação mental de imagens permite ao cérebro criar relações entre os objetos no espaço físico que nossos sentidos podem detectar. Baseado nessas imagens, escolhemos como interagir com o mundo. Outra maneira de descrever esse processo seria: As imagens são a fonte primária da escolha de nosso comportamento.</a:t>
            </a:r>
          </a:p>
        </p:txBody>
      </p:sp>
    </p:spTree>
    <p:extLst>
      <p:ext uri="{BB962C8B-B14F-4D97-AF65-F5344CB8AC3E}">
        <p14:creationId xmlns:p14="http://schemas.microsoft.com/office/powerpoint/2010/main" val="21818615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2F00EF09-493C-45CB-9DC6-7A5BCE51D7C3}"/>
              </a:ext>
            </a:extLst>
          </p:cNvPr>
          <p:cNvSpPr>
            <a:spLocks noGrp="1"/>
          </p:cNvSpPr>
          <p:nvPr>
            <p:ph idx="1"/>
          </p:nvPr>
        </p:nvSpPr>
        <p:spPr>
          <a:xfrm>
            <a:off x="1364343" y="0"/>
            <a:ext cx="10827657" cy="6858000"/>
          </a:xfrm>
        </p:spPr>
        <p:txBody>
          <a:bodyPr>
            <a:normAutofit lnSpcReduction="10000"/>
          </a:bodyPr>
          <a:lstStyle/>
          <a:p>
            <a:r>
              <a:rPr lang="pt-BR" sz="3200" dirty="0"/>
              <a:t>Existem duas maneiras-chave pelas quais a mente recebe os dados dos sentidos com os quais criamos essas imagens. Uma é pelo que vemos e, a outra, é a da linguagem que ouvimos. Essa é conhecida tecnicamente como Imagem verbal, que tem um efeito poderoso no comportamento humano, e é o tema dessa seção: Como usar isso conscientemente para nos comunicarmos de maneira mais clara? Quando uma pessoa ouve palavras, o cérebro imediatamente processa esse "dado sensorial" como uma imagem.  Frequentemente, a imagem criada  no cérebro  é contrária  à ideia  que  as pessoas  estão tentando comunicar. </a:t>
            </a:r>
          </a:p>
        </p:txBody>
      </p:sp>
    </p:spTree>
    <p:extLst>
      <p:ext uri="{BB962C8B-B14F-4D97-AF65-F5344CB8AC3E}">
        <p14:creationId xmlns:p14="http://schemas.microsoft.com/office/powerpoint/2010/main" val="19094121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2F00EF09-493C-45CB-9DC6-7A5BCE51D7C3}"/>
              </a:ext>
            </a:extLst>
          </p:cNvPr>
          <p:cNvSpPr>
            <a:spLocks noGrp="1"/>
          </p:cNvSpPr>
          <p:nvPr>
            <p:ph idx="1"/>
          </p:nvPr>
        </p:nvSpPr>
        <p:spPr>
          <a:xfrm>
            <a:off x="1364343" y="0"/>
            <a:ext cx="10827657" cy="6858000"/>
          </a:xfrm>
        </p:spPr>
        <p:txBody>
          <a:bodyPr>
            <a:normAutofit/>
          </a:bodyPr>
          <a:lstStyle/>
          <a:p>
            <a:endParaRPr lang="pt-BR" sz="3200" dirty="0"/>
          </a:p>
        </p:txBody>
      </p:sp>
      <p:pic>
        <p:nvPicPr>
          <p:cNvPr id="4" name="Imagem 3">
            <a:extLst>
              <a:ext uri="{FF2B5EF4-FFF2-40B4-BE49-F238E27FC236}">
                <a16:creationId xmlns:a16="http://schemas.microsoft.com/office/drawing/2014/main" id="{0A64A327-6EFC-463E-BDFF-35D365E535FD}"/>
              </a:ext>
            </a:extLst>
          </p:cNvPr>
          <p:cNvPicPr>
            <a:picLocks noChangeAspect="1"/>
          </p:cNvPicPr>
          <p:nvPr/>
        </p:nvPicPr>
        <p:blipFill>
          <a:blip r:embed="rId2"/>
          <a:stretch>
            <a:fillRect/>
          </a:stretch>
        </p:blipFill>
        <p:spPr>
          <a:xfrm>
            <a:off x="0" y="1673"/>
            <a:ext cx="12192000" cy="6854653"/>
          </a:xfrm>
          <a:prstGeom prst="rect">
            <a:avLst/>
          </a:prstGeom>
        </p:spPr>
      </p:pic>
    </p:spTree>
    <p:extLst>
      <p:ext uri="{BB962C8B-B14F-4D97-AF65-F5344CB8AC3E}">
        <p14:creationId xmlns:p14="http://schemas.microsoft.com/office/powerpoint/2010/main" val="18138524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2F00EF09-493C-45CB-9DC6-7A5BCE51D7C3}"/>
              </a:ext>
            </a:extLst>
          </p:cNvPr>
          <p:cNvSpPr>
            <a:spLocks noGrp="1"/>
          </p:cNvSpPr>
          <p:nvPr>
            <p:ph idx="1"/>
          </p:nvPr>
        </p:nvSpPr>
        <p:spPr>
          <a:xfrm>
            <a:off x="1364343" y="0"/>
            <a:ext cx="10827657" cy="6858000"/>
          </a:xfrm>
        </p:spPr>
        <p:txBody>
          <a:bodyPr>
            <a:normAutofit/>
          </a:bodyPr>
          <a:lstStyle/>
          <a:p>
            <a:endParaRPr lang="pt-BR" sz="3200" dirty="0"/>
          </a:p>
        </p:txBody>
      </p:sp>
      <p:pic>
        <p:nvPicPr>
          <p:cNvPr id="2" name="Imagem 1">
            <a:extLst>
              <a:ext uri="{FF2B5EF4-FFF2-40B4-BE49-F238E27FC236}">
                <a16:creationId xmlns:a16="http://schemas.microsoft.com/office/drawing/2014/main" id="{BC9735DD-8292-43F5-A40C-A4FE47962A2E}"/>
              </a:ext>
            </a:extLst>
          </p:cNvPr>
          <p:cNvPicPr>
            <a:picLocks noChangeAspect="1"/>
          </p:cNvPicPr>
          <p:nvPr/>
        </p:nvPicPr>
        <p:blipFill>
          <a:blip r:embed="rId2"/>
          <a:stretch>
            <a:fillRect/>
          </a:stretch>
        </p:blipFill>
        <p:spPr>
          <a:xfrm>
            <a:off x="0" y="1673"/>
            <a:ext cx="12192000" cy="6854653"/>
          </a:xfrm>
          <a:prstGeom prst="rect">
            <a:avLst/>
          </a:prstGeom>
        </p:spPr>
      </p:pic>
    </p:spTree>
    <p:extLst>
      <p:ext uri="{BB962C8B-B14F-4D97-AF65-F5344CB8AC3E}">
        <p14:creationId xmlns:p14="http://schemas.microsoft.com/office/powerpoint/2010/main" val="33457891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2F00EF09-493C-45CB-9DC6-7A5BCE51D7C3}"/>
              </a:ext>
            </a:extLst>
          </p:cNvPr>
          <p:cNvSpPr>
            <a:spLocks noGrp="1"/>
          </p:cNvSpPr>
          <p:nvPr>
            <p:ph idx="1"/>
          </p:nvPr>
        </p:nvSpPr>
        <p:spPr>
          <a:xfrm>
            <a:off x="1364343" y="0"/>
            <a:ext cx="10827657" cy="6858000"/>
          </a:xfrm>
        </p:spPr>
        <p:txBody>
          <a:bodyPr>
            <a:normAutofit/>
          </a:bodyPr>
          <a:lstStyle/>
          <a:p>
            <a:endParaRPr lang="pt-BR" sz="3200" dirty="0"/>
          </a:p>
        </p:txBody>
      </p:sp>
      <p:pic>
        <p:nvPicPr>
          <p:cNvPr id="2" name="Imagem 1">
            <a:extLst>
              <a:ext uri="{FF2B5EF4-FFF2-40B4-BE49-F238E27FC236}">
                <a16:creationId xmlns:a16="http://schemas.microsoft.com/office/drawing/2014/main" id="{D55DAE33-3427-4E7B-99B5-FB2A50F69E2C}"/>
              </a:ext>
            </a:extLst>
          </p:cNvPr>
          <p:cNvPicPr>
            <a:picLocks noChangeAspect="1"/>
          </p:cNvPicPr>
          <p:nvPr/>
        </p:nvPicPr>
        <p:blipFill>
          <a:blip r:embed="rId2"/>
          <a:stretch>
            <a:fillRect/>
          </a:stretch>
        </p:blipFill>
        <p:spPr>
          <a:xfrm>
            <a:off x="0" y="1673"/>
            <a:ext cx="12192000" cy="6854653"/>
          </a:xfrm>
          <a:prstGeom prst="rect">
            <a:avLst/>
          </a:prstGeom>
        </p:spPr>
      </p:pic>
    </p:spTree>
    <p:extLst>
      <p:ext uri="{BB962C8B-B14F-4D97-AF65-F5344CB8AC3E}">
        <p14:creationId xmlns:p14="http://schemas.microsoft.com/office/powerpoint/2010/main" val="8501887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2F00EF09-493C-45CB-9DC6-7A5BCE51D7C3}"/>
              </a:ext>
            </a:extLst>
          </p:cNvPr>
          <p:cNvSpPr>
            <a:spLocks noGrp="1"/>
          </p:cNvSpPr>
          <p:nvPr>
            <p:ph idx="1"/>
          </p:nvPr>
        </p:nvSpPr>
        <p:spPr>
          <a:xfrm>
            <a:off x="1364343" y="0"/>
            <a:ext cx="10827657" cy="6858000"/>
          </a:xfrm>
        </p:spPr>
        <p:txBody>
          <a:bodyPr>
            <a:normAutofit/>
          </a:bodyPr>
          <a:lstStyle/>
          <a:p>
            <a:endParaRPr lang="pt-BR" sz="3200" dirty="0"/>
          </a:p>
        </p:txBody>
      </p:sp>
      <p:pic>
        <p:nvPicPr>
          <p:cNvPr id="2" name="Imagem 1">
            <a:extLst>
              <a:ext uri="{FF2B5EF4-FFF2-40B4-BE49-F238E27FC236}">
                <a16:creationId xmlns:a16="http://schemas.microsoft.com/office/drawing/2014/main" id="{8532092A-BA1A-4629-81A5-A25A850647F6}"/>
              </a:ext>
            </a:extLst>
          </p:cNvPr>
          <p:cNvPicPr>
            <a:picLocks noChangeAspect="1"/>
          </p:cNvPicPr>
          <p:nvPr/>
        </p:nvPicPr>
        <p:blipFill>
          <a:blip r:embed="rId2"/>
          <a:stretch>
            <a:fillRect/>
          </a:stretch>
        </p:blipFill>
        <p:spPr>
          <a:xfrm>
            <a:off x="0" y="1673"/>
            <a:ext cx="12192000" cy="6854653"/>
          </a:xfrm>
          <a:prstGeom prst="rect">
            <a:avLst/>
          </a:prstGeom>
        </p:spPr>
      </p:pic>
    </p:spTree>
    <p:extLst>
      <p:ext uri="{BB962C8B-B14F-4D97-AF65-F5344CB8AC3E}">
        <p14:creationId xmlns:p14="http://schemas.microsoft.com/office/powerpoint/2010/main" val="7536593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2F00EF09-493C-45CB-9DC6-7A5BCE51D7C3}"/>
              </a:ext>
            </a:extLst>
          </p:cNvPr>
          <p:cNvSpPr>
            <a:spLocks noGrp="1"/>
          </p:cNvSpPr>
          <p:nvPr>
            <p:ph idx="1"/>
          </p:nvPr>
        </p:nvSpPr>
        <p:spPr>
          <a:xfrm>
            <a:off x="1364343" y="0"/>
            <a:ext cx="10827657" cy="6858000"/>
          </a:xfrm>
        </p:spPr>
        <p:txBody>
          <a:bodyPr>
            <a:normAutofit/>
          </a:bodyPr>
          <a:lstStyle/>
          <a:p>
            <a:endParaRPr lang="pt-BR" sz="3200" dirty="0"/>
          </a:p>
        </p:txBody>
      </p:sp>
      <p:pic>
        <p:nvPicPr>
          <p:cNvPr id="2" name="Imagem 1">
            <a:extLst>
              <a:ext uri="{FF2B5EF4-FFF2-40B4-BE49-F238E27FC236}">
                <a16:creationId xmlns:a16="http://schemas.microsoft.com/office/drawing/2014/main" id="{0273712D-88E9-4C3B-A7C6-E2F7F420AC39}"/>
              </a:ext>
            </a:extLst>
          </p:cNvPr>
          <p:cNvPicPr>
            <a:picLocks noChangeAspect="1"/>
          </p:cNvPicPr>
          <p:nvPr/>
        </p:nvPicPr>
        <p:blipFill>
          <a:blip r:embed="rId2"/>
          <a:stretch>
            <a:fillRect/>
          </a:stretch>
        </p:blipFill>
        <p:spPr>
          <a:xfrm>
            <a:off x="0" y="1673"/>
            <a:ext cx="12192000" cy="6854653"/>
          </a:xfrm>
          <a:prstGeom prst="rect">
            <a:avLst/>
          </a:prstGeom>
        </p:spPr>
      </p:pic>
    </p:spTree>
    <p:extLst>
      <p:ext uri="{BB962C8B-B14F-4D97-AF65-F5344CB8AC3E}">
        <p14:creationId xmlns:p14="http://schemas.microsoft.com/office/powerpoint/2010/main" val="39005267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2F00EF09-493C-45CB-9DC6-7A5BCE51D7C3}"/>
              </a:ext>
            </a:extLst>
          </p:cNvPr>
          <p:cNvSpPr>
            <a:spLocks noGrp="1"/>
          </p:cNvSpPr>
          <p:nvPr>
            <p:ph idx="1"/>
          </p:nvPr>
        </p:nvSpPr>
        <p:spPr>
          <a:xfrm>
            <a:off x="1364343" y="0"/>
            <a:ext cx="10827657" cy="6858000"/>
          </a:xfrm>
        </p:spPr>
        <p:txBody>
          <a:bodyPr>
            <a:normAutofit/>
          </a:bodyPr>
          <a:lstStyle/>
          <a:p>
            <a:endParaRPr lang="pt-BR" sz="3200" dirty="0"/>
          </a:p>
        </p:txBody>
      </p:sp>
      <p:pic>
        <p:nvPicPr>
          <p:cNvPr id="2" name="Imagem 1">
            <a:extLst>
              <a:ext uri="{FF2B5EF4-FFF2-40B4-BE49-F238E27FC236}">
                <a16:creationId xmlns:a16="http://schemas.microsoft.com/office/drawing/2014/main" id="{6741B425-F72F-4474-AAB6-60C4705ABDC6}"/>
              </a:ext>
            </a:extLst>
          </p:cNvPr>
          <p:cNvPicPr>
            <a:picLocks noChangeAspect="1"/>
          </p:cNvPicPr>
          <p:nvPr/>
        </p:nvPicPr>
        <p:blipFill>
          <a:blip r:embed="rId2"/>
          <a:stretch>
            <a:fillRect/>
          </a:stretch>
        </p:blipFill>
        <p:spPr>
          <a:xfrm>
            <a:off x="0" y="1673"/>
            <a:ext cx="12192000" cy="6854653"/>
          </a:xfrm>
          <a:prstGeom prst="rect">
            <a:avLst/>
          </a:prstGeom>
        </p:spPr>
      </p:pic>
    </p:spTree>
    <p:extLst>
      <p:ext uri="{BB962C8B-B14F-4D97-AF65-F5344CB8AC3E}">
        <p14:creationId xmlns:p14="http://schemas.microsoft.com/office/powerpoint/2010/main" val="11581011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2F00EF09-493C-45CB-9DC6-7A5BCE51D7C3}"/>
              </a:ext>
            </a:extLst>
          </p:cNvPr>
          <p:cNvSpPr>
            <a:spLocks noGrp="1"/>
          </p:cNvSpPr>
          <p:nvPr>
            <p:ph idx="1"/>
          </p:nvPr>
        </p:nvSpPr>
        <p:spPr>
          <a:xfrm>
            <a:off x="1364343" y="0"/>
            <a:ext cx="10827657" cy="6858000"/>
          </a:xfrm>
        </p:spPr>
        <p:txBody>
          <a:bodyPr>
            <a:normAutofit/>
          </a:bodyPr>
          <a:lstStyle/>
          <a:p>
            <a:endParaRPr lang="pt-BR" sz="3200" dirty="0"/>
          </a:p>
        </p:txBody>
      </p:sp>
      <p:pic>
        <p:nvPicPr>
          <p:cNvPr id="2" name="Imagem 1">
            <a:extLst>
              <a:ext uri="{FF2B5EF4-FFF2-40B4-BE49-F238E27FC236}">
                <a16:creationId xmlns:a16="http://schemas.microsoft.com/office/drawing/2014/main" id="{491738BA-369D-422A-8E5E-65024A4B2E77}"/>
              </a:ext>
            </a:extLst>
          </p:cNvPr>
          <p:cNvPicPr>
            <a:picLocks noChangeAspect="1"/>
          </p:cNvPicPr>
          <p:nvPr/>
        </p:nvPicPr>
        <p:blipFill>
          <a:blip r:embed="rId2"/>
          <a:stretch>
            <a:fillRect/>
          </a:stretch>
        </p:blipFill>
        <p:spPr>
          <a:xfrm>
            <a:off x="0" y="1673"/>
            <a:ext cx="12192000" cy="6854653"/>
          </a:xfrm>
          <a:prstGeom prst="rect">
            <a:avLst/>
          </a:prstGeom>
        </p:spPr>
      </p:pic>
    </p:spTree>
    <p:extLst>
      <p:ext uri="{BB962C8B-B14F-4D97-AF65-F5344CB8AC3E}">
        <p14:creationId xmlns:p14="http://schemas.microsoft.com/office/powerpoint/2010/main" val="26138059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2F00EF09-493C-45CB-9DC6-7A5BCE51D7C3}"/>
              </a:ext>
            </a:extLst>
          </p:cNvPr>
          <p:cNvSpPr>
            <a:spLocks noGrp="1"/>
          </p:cNvSpPr>
          <p:nvPr>
            <p:ph idx="1"/>
          </p:nvPr>
        </p:nvSpPr>
        <p:spPr>
          <a:xfrm>
            <a:off x="1364343" y="0"/>
            <a:ext cx="10827657" cy="6858000"/>
          </a:xfrm>
        </p:spPr>
        <p:txBody>
          <a:bodyPr>
            <a:normAutofit/>
          </a:bodyPr>
          <a:lstStyle/>
          <a:p>
            <a:endParaRPr lang="pt-BR" sz="3200" dirty="0"/>
          </a:p>
        </p:txBody>
      </p:sp>
      <p:pic>
        <p:nvPicPr>
          <p:cNvPr id="2" name="Imagem 1">
            <a:extLst>
              <a:ext uri="{FF2B5EF4-FFF2-40B4-BE49-F238E27FC236}">
                <a16:creationId xmlns:a16="http://schemas.microsoft.com/office/drawing/2014/main" id="{203C2BE6-ACE5-48CF-B6EB-6DEA26CDE0DD}"/>
              </a:ext>
            </a:extLst>
          </p:cNvPr>
          <p:cNvPicPr>
            <a:picLocks noChangeAspect="1"/>
          </p:cNvPicPr>
          <p:nvPr/>
        </p:nvPicPr>
        <p:blipFill>
          <a:blip r:embed="rId2"/>
          <a:stretch>
            <a:fillRect/>
          </a:stretch>
        </p:blipFill>
        <p:spPr>
          <a:xfrm>
            <a:off x="0" y="1673"/>
            <a:ext cx="12192000" cy="6854653"/>
          </a:xfrm>
          <a:prstGeom prst="rect">
            <a:avLst/>
          </a:prstGeom>
        </p:spPr>
      </p:pic>
    </p:spTree>
    <p:extLst>
      <p:ext uri="{BB962C8B-B14F-4D97-AF65-F5344CB8AC3E}">
        <p14:creationId xmlns:p14="http://schemas.microsoft.com/office/powerpoint/2010/main" val="2149353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2F00EF09-493C-45CB-9DC6-7A5BCE51D7C3}"/>
              </a:ext>
            </a:extLst>
          </p:cNvPr>
          <p:cNvSpPr>
            <a:spLocks noGrp="1"/>
          </p:cNvSpPr>
          <p:nvPr>
            <p:ph idx="1"/>
          </p:nvPr>
        </p:nvSpPr>
        <p:spPr>
          <a:xfrm>
            <a:off x="1364343" y="0"/>
            <a:ext cx="10827657" cy="6858000"/>
          </a:xfrm>
        </p:spPr>
        <p:txBody>
          <a:bodyPr>
            <a:normAutofit/>
          </a:bodyPr>
          <a:lstStyle/>
          <a:p>
            <a:endParaRPr lang="pt-BR" sz="3200" dirty="0"/>
          </a:p>
        </p:txBody>
      </p:sp>
      <p:pic>
        <p:nvPicPr>
          <p:cNvPr id="2" name="Imagem 1">
            <a:extLst>
              <a:ext uri="{FF2B5EF4-FFF2-40B4-BE49-F238E27FC236}">
                <a16:creationId xmlns:a16="http://schemas.microsoft.com/office/drawing/2014/main" id="{9354A1F4-B118-4E56-AB18-53F3E7549156}"/>
              </a:ext>
            </a:extLst>
          </p:cNvPr>
          <p:cNvPicPr>
            <a:picLocks noChangeAspect="1"/>
          </p:cNvPicPr>
          <p:nvPr/>
        </p:nvPicPr>
        <p:blipFill>
          <a:blip r:embed="rId2"/>
          <a:stretch>
            <a:fillRect/>
          </a:stretch>
        </p:blipFill>
        <p:spPr>
          <a:xfrm>
            <a:off x="0" y="1673"/>
            <a:ext cx="12192000" cy="6854653"/>
          </a:xfrm>
          <a:prstGeom prst="rect">
            <a:avLst/>
          </a:prstGeom>
        </p:spPr>
      </p:pic>
    </p:spTree>
    <p:extLst>
      <p:ext uri="{BB962C8B-B14F-4D97-AF65-F5344CB8AC3E}">
        <p14:creationId xmlns:p14="http://schemas.microsoft.com/office/powerpoint/2010/main" val="3443101835"/>
      </p:ext>
    </p:extLst>
  </p:cSld>
  <p:clrMapOvr>
    <a:masterClrMapping/>
  </p:clrMapOvr>
</p:sld>
</file>

<file path=ppt/theme/theme1.xml><?xml version="1.0" encoding="utf-8"?>
<a:theme xmlns:a="http://schemas.openxmlformats.org/drawingml/2006/main" name="Cacho">
  <a:themeElements>
    <a:clrScheme name="Cach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Cacho">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ach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3753</TotalTime>
  <Words>2810</Words>
  <Application>Microsoft Office PowerPoint</Application>
  <PresentationFormat>Widescreen</PresentationFormat>
  <Paragraphs>118</Paragraphs>
  <Slides>55</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55</vt:i4>
      </vt:variant>
    </vt:vector>
  </HeadingPairs>
  <TitlesOfParts>
    <vt:vector size="62" baseType="lpstr">
      <vt:lpstr>Aharoni</vt:lpstr>
      <vt:lpstr>Arial</vt:lpstr>
      <vt:lpstr>Calibri</vt:lpstr>
      <vt:lpstr>Century Gothic</vt:lpstr>
      <vt:lpstr>Garamond</vt:lpstr>
      <vt:lpstr>Wingdings 3</vt:lpstr>
      <vt:lpstr>Cacho</vt:lpstr>
      <vt:lpstr> RESSIGNIFICAÇÃO COMPORTAMENTAL</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Cetapes</dc:title>
  <dc:creator>FERNANDES</dc:creator>
  <cp:lastModifiedBy>Pedro</cp:lastModifiedBy>
  <cp:revision>251</cp:revision>
  <dcterms:created xsi:type="dcterms:W3CDTF">2013-10-14T12:32:34Z</dcterms:created>
  <dcterms:modified xsi:type="dcterms:W3CDTF">2019-07-26T19:52:48Z</dcterms:modified>
</cp:coreProperties>
</file>