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1"/>
  </p:notesMasterIdLst>
  <p:sldIdLst>
    <p:sldId id="256" r:id="rId2"/>
    <p:sldId id="307" r:id="rId3"/>
    <p:sldId id="308" r:id="rId4"/>
    <p:sldId id="309" r:id="rId5"/>
    <p:sldId id="310" r:id="rId6"/>
    <p:sldId id="360" r:id="rId7"/>
    <p:sldId id="311" r:id="rId8"/>
    <p:sldId id="312" r:id="rId9"/>
    <p:sldId id="313" r:id="rId10"/>
    <p:sldId id="350" r:id="rId11"/>
    <p:sldId id="314" r:id="rId12"/>
    <p:sldId id="374" r:id="rId13"/>
    <p:sldId id="316" r:id="rId14"/>
    <p:sldId id="375" r:id="rId15"/>
    <p:sldId id="317" r:id="rId16"/>
    <p:sldId id="318" r:id="rId17"/>
    <p:sldId id="319" r:id="rId18"/>
    <p:sldId id="320" r:id="rId19"/>
    <p:sldId id="324" r:id="rId20"/>
    <p:sldId id="376" r:id="rId21"/>
    <p:sldId id="325" r:id="rId22"/>
    <p:sldId id="326" r:id="rId23"/>
    <p:sldId id="377" r:id="rId24"/>
    <p:sldId id="352" r:id="rId25"/>
    <p:sldId id="327" r:id="rId26"/>
    <p:sldId id="328" r:id="rId27"/>
    <p:sldId id="351" r:id="rId28"/>
    <p:sldId id="329" r:id="rId29"/>
    <p:sldId id="330" r:id="rId30"/>
    <p:sldId id="378" r:id="rId31"/>
    <p:sldId id="353" r:id="rId32"/>
    <p:sldId id="364" r:id="rId33"/>
    <p:sldId id="361" r:id="rId34"/>
    <p:sldId id="379" r:id="rId35"/>
    <p:sldId id="362" r:id="rId36"/>
    <p:sldId id="394" r:id="rId37"/>
    <p:sldId id="363" r:id="rId38"/>
    <p:sldId id="365" r:id="rId39"/>
    <p:sldId id="331" r:id="rId40"/>
    <p:sldId id="332" r:id="rId41"/>
    <p:sldId id="366" r:id="rId42"/>
    <p:sldId id="367" r:id="rId43"/>
    <p:sldId id="368" r:id="rId44"/>
    <p:sldId id="369" r:id="rId45"/>
    <p:sldId id="370" r:id="rId46"/>
    <p:sldId id="371" r:id="rId47"/>
    <p:sldId id="372" r:id="rId48"/>
    <p:sldId id="373" r:id="rId49"/>
    <p:sldId id="380" r:id="rId50"/>
    <p:sldId id="381" r:id="rId51"/>
    <p:sldId id="382" r:id="rId52"/>
    <p:sldId id="383" r:id="rId53"/>
    <p:sldId id="384" r:id="rId54"/>
    <p:sldId id="385" r:id="rId55"/>
    <p:sldId id="386" r:id="rId56"/>
    <p:sldId id="387" r:id="rId57"/>
    <p:sldId id="388" r:id="rId58"/>
    <p:sldId id="389" r:id="rId59"/>
    <p:sldId id="390" r:id="rId60"/>
    <p:sldId id="391" r:id="rId61"/>
    <p:sldId id="392" r:id="rId62"/>
    <p:sldId id="393" r:id="rId63"/>
    <p:sldId id="395" r:id="rId64"/>
    <p:sldId id="333" r:id="rId65"/>
    <p:sldId id="334" r:id="rId66"/>
    <p:sldId id="335" r:id="rId67"/>
    <p:sldId id="337" r:id="rId68"/>
    <p:sldId id="338" r:id="rId69"/>
    <p:sldId id="358" r:id="rId7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2" autoAdjust="0"/>
    <p:restoredTop sz="90600" autoAdjust="0"/>
  </p:normalViewPr>
  <p:slideViewPr>
    <p:cSldViewPr snapToGrid="0">
      <p:cViewPr varScale="1">
        <p:scale>
          <a:sx n="66" d="100"/>
          <a:sy n="66" d="100"/>
        </p:scale>
        <p:origin x="97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945D5-AC9F-4557-B8F3-C41A8C319E66}" type="datetimeFigureOut">
              <a:rPr lang="pt-BR" smtClean="0"/>
              <a:t>22/06/2019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14FCD-3F47-4A8B-A21A-CB50F74029E9}" type="slidenum">
              <a:rPr lang="pt-BR" smtClean="0"/>
              <a:t>‹nº›</a:t>
            </a:fld>
            <a:endParaRPr lang="pt-BR"/>
          </a:p>
        </p:txBody>
      </p:sp>
    </p:spTree>
    <p:extLst>
      <p:ext uri="{BB962C8B-B14F-4D97-AF65-F5344CB8AC3E}">
        <p14:creationId xmlns:p14="http://schemas.microsoft.com/office/powerpoint/2010/main" val="1919881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4" y="2514601"/>
            <a:ext cx="8915399" cy="2262781"/>
          </a:xfrm>
        </p:spPr>
        <p:txBody>
          <a:bodyPr anchor="b">
            <a:normAutofit/>
          </a:bodyPr>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2589214" y="4777380"/>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7" name="Freeform 6"/>
          <p:cNvSpPr/>
          <p:nvPr/>
        </p:nvSpPr>
        <p:spPr bwMode="auto">
          <a:xfrm>
            <a:off x="1"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4" y="4529541"/>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320259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8911687" cy="1280890"/>
          </a:xfrm>
        </p:spPr>
        <p:txBody>
          <a:bodyPr/>
          <a:lstStyle/>
          <a:p>
            <a:r>
              <a:rPr lang="pt-BR"/>
              <a:t>Clique para editar o título mestre</a:t>
            </a:r>
            <a:endParaRPr lang="en-US" dirty="0"/>
          </a:p>
        </p:txBody>
      </p:sp>
      <p:sp>
        <p:nvSpPr>
          <p:cNvPr id="3" name="Content Placeholder 2"/>
          <p:cNvSpPr>
            <a:spLocks noGrp="1"/>
          </p:cNvSpPr>
          <p:nvPr>
            <p:ph idx="1"/>
          </p:nvPr>
        </p:nvSpPr>
        <p:spPr>
          <a:xfrm>
            <a:off x="2589213" y="2133600"/>
            <a:ext cx="8915401" cy="3777622"/>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418626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3" y="2058750"/>
            <a:ext cx="8915399" cy="146880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3"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414383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589213" y="2133600"/>
            <a:ext cx="4313865" cy="3777622"/>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7190748" y="2126222"/>
            <a:ext cx="4313865" cy="3777622"/>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D8A5EEE-03BA-45C2-B58D-3D3BB8F99265}" type="datetimeFigureOut">
              <a:rPr lang="pt-BR" smtClean="0"/>
              <a:t>22/06/2019</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4" y="787783"/>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013682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2589214" y="2548966"/>
            <a:ext cx="4342892" cy="3354060"/>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7166956" y="2545739"/>
            <a:ext cx="4338674" cy="3354060"/>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D8A5EEE-03BA-45C2-B58D-3D3BB8F99265}" type="datetimeFigureOut">
              <a:rPr lang="pt-BR" smtClean="0"/>
              <a:t>22/06/2019</a:t>
            </a:fld>
            <a:endParaRPr lang="pt-BR"/>
          </a:p>
        </p:txBody>
      </p:sp>
      <p:sp>
        <p:nvSpPr>
          <p:cNvPr id="8" name="Footer Placeholder 7"/>
          <p:cNvSpPr>
            <a:spLocks noGrp="1"/>
          </p:cNvSpPr>
          <p:nvPr>
            <p:ph type="ftr" sz="quarter" idx="11"/>
          </p:nvPr>
        </p:nvSpPr>
        <p:spPr/>
        <p:txBody>
          <a:bodyPr/>
          <a:lstStyle/>
          <a:p>
            <a:endParaRPr lang="pt-BR"/>
          </a:p>
        </p:txBody>
      </p:sp>
      <p:sp>
        <p:nvSpPr>
          <p:cNvPr id="12"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4" y="787783"/>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4287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D8A5EEE-03BA-45C2-B58D-3D3BB8F99265}" type="datetimeFigureOut">
              <a:rPr lang="pt-BR" smtClean="0"/>
              <a:t>22/06/2019</a:t>
            </a:fld>
            <a:endParaRPr lang="pt-BR"/>
          </a:p>
        </p:txBody>
      </p:sp>
      <p:sp>
        <p:nvSpPr>
          <p:cNvPr id="4" name="Footer Placeholder 3"/>
          <p:cNvSpPr>
            <a:spLocks noGrp="1"/>
          </p:cNvSpPr>
          <p:nvPr>
            <p:ph type="ftr" sz="quarter" idx="11"/>
          </p:nvPr>
        </p:nvSpPr>
        <p:spPr/>
        <p:txBody>
          <a:bodyPr/>
          <a:lstStyle/>
          <a:p>
            <a:endParaRPr lang="pt-BR"/>
          </a:p>
        </p:txBody>
      </p:sp>
      <p:sp>
        <p:nvSpPr>
          <p:cNvPr id="7"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6448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A5EEE-03BA-45C2-B58D-3D3BB8F99265}" type="datetimeFigureOut">
              <a:rPr lang="pt-BR" smtClean="0"/>
              <a:t>22/06/2019</a:t>
            </a:fld>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258184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46088"/>
            <a:ext cx="3505198" cy="976312"/>
          </a:xfrm>
        </p:spPr>
        <p:txBody>
          <a:bodyPr anchor="b"/>
          <a:lstStyle>
            <a:lvl1pPr algn="l">
              <a:defRPr sz="2000" b="0"/>
            </a:lvl1pPr>
          </a:lstStyle>
          <a:p>
            <a:r>
              <a:rPr lang="pt-BR"/>
              <a:t>Clique para editar o título mestre</a:t>
            </a:r>
            <a:endParaRPr lang="en-US" dirty="0"/>
          </a:p>
        </p:txBody>
      </p:sp>
      <p:sp>
        <p:nvSpPr>
          <p:cNvPr id="3" name="Content Placeholder 2"/>
          <p:cNvSpPr>
            <a:spLocks noGrp="1"/>
          </p:cNvSpPr>
          <p:nvPr>
            <p:ph idx="1"/>
          </p:nvPr>
        </p:nvSpPr>
        <p:spPr>
          <a:xfrm>
            <a:off x="6323012" y="446089"/>
            <a:ext cx="5181600" cy="5414963"/>
          </a:xfrm>
        </p:spPr>
        <p:txBody>
          <a:bodyPr anchor="ct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589213" y="1598613"/>
            <a:ext cx="3505198"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22/06/2019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83722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1"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589213" y="634965"/>
            <a:ext cx="8915401"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2589213" y="5367338"/>
            <a:ext cx="8915401"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22/06/2019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81968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609600"/>
            <a:ext cx="8915399" cy="3117040"/>
          </a:xfrm>
        </p:spPr>
        <p:txBody>
          <a:bodyPr anchor="ctr">
            <a:normAutofit/>
          </a:bodyPr>
          <a:lstStyle>
            <a:lvl1pPr algn="l">
              <a:defRPr sz="48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3"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30361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51" y="609601"/>
            <a:ext cx="8393925" cy="2895600"/>
          </a:xfrm>
        </p:spPr>
        <p:txBody>
          <a:bodyPr anchor="ctr">
            <a:normAutofit/>
          </a:bodyPr>
          <a:lstStyle>
            <a:lvl1pPr algn="l">
              <a:defRPr sz="4800" b="0" cap="none"/>
            </a:lvl1pPr>
          </a:lstStyle>
          <a:p>
            <a:r>
              <a:rPr lang="pt-BR"/>
              <a:t>Clique para editar o título mestre</a:t>
            </a:r>
            <a:endParaRPr lang="en-US" dirty="0"/>
          </a:p>
        </p:txBody>
      </p:sp>
      <p:sp>
        <p:nvSpPr>
          <p:cNvPr id="13" name="Text Placeholder 9"/>
          <p:cNvSpPr>
            <a:spLocks noGrp="1"/>
          </p:cNvSpPr>
          <p:nvPr>
            <p:ph type="body" sz="quarter" idx="13"/>
          </p:nvPr>
        </p:nvSpPr>
        <p:spPr>
          <a:xfrm>
            <a:off x="3275011" y="3505200"/>
            <a:ext cx="753655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3" name="Text Placeholder 2"/>
          <p:cNvSpPr>
            <a:spLocks noGrp="1"/>
          </p:cNvSpPr>
          <p:nvPr>
            <p:ph type="body" idx="1"/>
          </p:nvPr>
        </p:nvSpPr>
        <p:spPr>
          <a:xfrm>
            <a:off x="2589213"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t>‹nº›</a:t>
            </a:fld>
            <a:endParaRPr lang="pt-B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50712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1"/>
            <a:ext cx="8915401" cy="2724845"/>
          </a:xfrm>
        </p:spPr>
        <p:txBody>
          <a:bodyPr anchor="b">
            <a:normAutofit/>
          </a:bodyPr>
          <a:lstStyle>
            <a:lvl1pPr algn="l">
              <a:defRPr sz="4800" b="0"/>
            </a:lvl1pPr>
          </a:lstStyle>
          <a:p>
            <a:r>
              <a:rPr lang="pt-BR"/>
              <a:t>Clique para editar o título mestre</a:t>
            </a:r>
            <a:endParaRPr lang="en-US" dirty="0"/>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22/06/2019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254006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51" y="609601"/>
            <a:ext cx="8393925" cy="2895600"/>
          </a:xfrm>
        </p:spPr>
        <p:txBody>
          <a:bodyPr anchor="ctr">
            <a:normAutofit/>
          </a:bodyPr>
          <a:lstStyle>
            <a:lvl1pPr algn="l">
              <a:defRPr sz="4800" b="0" cap="none"/>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3" y="4343400"/>
            <a:ext cx="8915401"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22/06/2019</a:t>
            </a:fld>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810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3" y="627407"/>
            <a:ext cx="8915399" cy="2880020"/>
          </a:xfrm>
        </p:spPr>
        <p:txBody>
          <a:bodyPr anchor="ctr">
            <a:normAutofit/>
          </a:bodyPr>
          <a:lstStyle>
            <a:lvl1pPr algn="l">
              <a:defRPr sz="4800" b="0"/>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3" y="4343400"/>
            <a:ext cx="8915401"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t>22/06/2019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775323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3351903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6"/>
            <a:ext cx="2207602" cy="5283817"/>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2589213" y="627406"/>
            <a:ext cx="6477001" cy="5283817"/>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t>22/06/2019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t>‹nº›</a:t>
            </a:fld>
            <a:endParaRPr lang="pt-BR"/>
          </a:p>
        </p:txBody>
      </p:sp>
    </p:spTree>
    <p:extLst>
      <p:ext uri="{BB962C8B-B14F-4D97-AF65-F5344CB8AC3E}">
        <p14:creationId xmlns:p14="http://schemas.microsoft.com/office/powerpoint/2010/main" val="166286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p:nvGrpSpPr>
        <p:grpSpPr>
          <a:xfrm>
            <a:off x="0"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2" y="-785"/>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5" y="624110"/>
            <a:ext cx="8911687" cy="128089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589213" y="2133600"/>
            <a:ext cx="8915401" cy="3886200"/>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8A5EEE-03BA-45C2-B58D-3D3BB8F99265}" type="datetimeFigureOut">
              <a:rPr lang="pt-BR" smtClean="0"/>
              <a:t>22/06/2019</a:t>
            </a:fld>
            <a:endParaRPr lang="pt-BR"/>
          </a:p>
        </p:txBody>
      </p:sp>
      <p:sp>
        <p:nvSpPr>
          <p:cNvPr id="5" name="Footer Placeholder 4"/>
          <p:cNvSpPr>
            <a:spLocks noGrp="1"/>
          </p:cNvSpPr>
          <p:nvPr>
            <p:ph type="ftr" sz="quarter" idx="3"/>
          </p:nvPr>
        </p:nvSpPr>
        <p:spPr>
          <a:xfrm>
            <a:off x="2589213" y="6135809"/>
            <a:ext cx="761999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531814" y="787783"/>
            <a:ext cx="779767" cy="365125"/>
          </a:xfrm>
          <a:prstGeom prst="rect">
            <a:avLst/>
          </a:prstGeom>
        </p:spPr>
        <p:txBody>
          <a:bodyPr vert="horz" lIns="91440" tIns="45720" rIns="91440" bIns="45720" rtlCol="0" anchor="ctr"/>
          <a:lstStyle>
            <a:lvl1pPr algn="r">
              <a:defRPr sz="2000">
                <a:solidFill>
                  <a:srgbClr val="FEFFFF"/>
                </a:solidFill>
              </a:defRPr>
            </a:lvl1pPr>
          </a:lstStyle>
          <a:p>
            <a:fld id="{C73208E2-F928-4FDB-9885-2D164F48FA9E}" type="slidenum">
              <a:rPr lang="pt-BR" smtClean="0"/>
              <a:t>‹nº›</a:t>
            </a:fld>
            <a:endParaRPr lang="pt-BR"/>
          </a:p>
        </p:txBody>
      </p:sp>
    </p:spTree>
    <p:extLst>
      <p:ext uri="{BB962C8B-B14F-4D97-AF65-F5344CB8AC3E}">
        <p14:creationId xmlns:p14="http://schemas.microsoft.com/office/powerpoint/2010/main" val="3341468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2.bp.blogspot.com/-PZmKJLOLUcg/U6RMmNVPi8I/AAAAAAAAA4w/Gi3kp0f01KI/s1600/reprograma%C3%A7%C3%A3o+mental+15-+opoderdoser.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1.bp.blogspot.com/-QZ3sDhXyvVA/U6RNC3r7R1I/AAAAAAAAA5A/TCat8PREW0s/s1600/reprograma%C3%A7%C3%A3o+mental+8-+opoderdoser250.jp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13899" y="248906"/>
            <a:ext cx="11696130" cy="1122694"/>
          </a:xfrm>
          <a:solidFill>
            <a:srgbClr val="FFFF00"/>
          </a:solidFill>
          <a:ln>
            <a:solidFill>
              <a:srgbClr val="FF0000"/>
            </a:solidFill>
          </a:ln>
        </p:spPr>
        <p:txBody>
          <a:bodyPr>
            <a:normAutofit/>
          </a:bodyPr>
          <a:lstStyle/>
          <a:p>
            <a:r>
              <a:rPr lang="pt-BR" dirty="0"/>
              <a:t> </a:t>
            </a:r>
            <a:r>
              <a:rPr lang="pt-BR" b="1" dirty="0">
                <a:solidFill>
                  <a:srgbClr val="FF0000"/>
                </a:solidFill>
                <a:latin typeface="Garamond" pitchFamily="18" charset="0"/>
              </a:rPr>
              <a:t>PNL – </a:t>
            </a:r>
            <a:r>
              <a:rPr lang="pt-BR" b="1" i="1" dirty="0">
                <a:solidFill>
                  <a:srgbClr val="FF0000"/>
                </a:solidFill>
                <a:latin typeface="Garamond" pitchFamily="18" charset="0"/>
              </a:rPr>
              <a:t>Programação </a:t>
            </a:r>
            <a:r>
              <a:rPr lang="pt-BR" b="1" i="1" dirty="0" err="1">
                <a:solidFill>
                  <a:srgbClr val="FF0000"/>
                </a:solidFill>
                <a:latin typeface="Garamond" pitchFamily="18" charset="0"/>
              </a:rPr>
              <a:t>Neurolinguística</a:t>
            </a:r>
            <a:endParaRPr lang="pt-BR" b="1" i="1" dirty="0">
              <a:solidFill>
                <a:srgbClr val="FF0000"/>
              </a:solidFill>
              <a:latin typeface="Garamond" pitchFamily="18" charset="0"/>
            </a:endParaRPr>
          </a:p>
        </p:txBody>
      </p:sp>
      <p:sp>
        <p:nvSpPr>
          <p:cNvPr id="5" name="CaixaDeTexto 4"/>
          <p:cNvSpPr txBox="1"/>
          <p:nvPr/>
        </p:nvSpPr>
        <p:spPr>
          <a:xfrm>
            <a:off x="6359858" y="2006221"/>
            <a:ext cx="5308980" cy="3970318"/>
          </a:xfrm>
          <a:prstGeom prst="rect">
            <a:avLst/>
          </a:prstGeom>
          <a:noFill/>
        </p:spPr>
        <p:txBody>
          <a:bodyPr wrap="square" rtlCol="0">
            <a:spAutoFit/>
          </a:bodyPr>
          <a:lstStyle/>
          <a:p>
            <a:r>
              <a:rPr lang="pt-BR" sz="2800" b="1" i="1" dirty="0">
                <a:latin typeface="Garamond" pitchFamily="18" charset="0"/>
              </a:rPr>
              <a:t>Professor – Pedro Carlos</a:t>
            </a:r>
          </a:p>
          <a:p>
            <a:endParaRPr lang="pt-BR" sz="2800" b="1" i="1" dirty="0">
              <a:latin typeface="Garamond" pitchFamily="18" charset="0"/>
            </a:endParaRPr>
          </a:p>
          <a:p>
            <a:r>
              <a:rPr lang="pt-BR" sz="2800" b="1" i="1" dirty="0" err="1">
                <a:latin typeface="Garamond" pitchFamily="18" charset="0"/>
              </a:rPr>
              <a:t>Neuropsicanalista</a:t>
            </a:r>
            <a:r>
              <a:rPr lang="pt-BR" sz="2800" b="1" i="1" dirty="0">
                <a:latin typeface="Garamond" pitchFamily="18" charset="0"/>
              </a:rPr>
              <a:t> Clínico e </a:t>
            </a:r>
            <a:r>
              <a:rPr lang="pt-BR" sz="2800" b="1" i="1" dirty="0" err="1">
                <a:latin typeface="Garamond" pitchFamily="18" charset="0"/>
              </a:rPr>
              <a:t>Didata</a:t>
            </a:r>
            <a:r>
              <a:rPr lang="pt-BR" sz="2800" b="1" i="1" dirty="0">
                <a:latin typeface="Garamond" pitchFamily="18" charset="0"/>
              </a:rPr>
              <a:t>.</a:t>
            </a:r>
          </a:p>
          <a:p>
            <a:r>
              <a:rPr lang="pt-BR" sz="2800" b="1" i="1" dirty="0">
                <a:latin typeface="Garamond" pitchFamily="18" charset="0"/>
              </a:rPr>
              <a:t>Master em Neurolinguística</a:t>
            </a:r>
          </a:p>
          <a:p>
            <a:r>
              <a:rPr lang="pt-BR" sz="2800" b="1" i="1" dirty="0">
                <a:latin typeface="Garamond" pitchFamily="18" charset="0"/>
              </a:rPr>
              <a:t>Mestre e Doutor em Teol. Histórica</a:t>
            </a:r>
          </a:p>
          <a:p>
            <a:r>
              <a:rPr lang="pt-BR" sz="2800" b="1" i="1" dirty="0">
                <a:latin typeface="Garamond" pitchFamily="18" charset="0"/>
              </a:rPr>
              <a:t>Presidente da Soc. Psicanalítica do E.S</a:t>
            </a:r>
          </a:p>
        </p:txBody>
      </p:sp>
    </p:spTree>
    <p:extLst>
      <p:ext uri="{BB962C8B-B14F-4D97-AF65-F5344CB8AC3E}">
        <p14:creationId xmlns:p14="http://schemas.microsoft.com/office/powerpoint/2010/main" val="1211850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fontScale="92500" lnSpcReduction="10000"/>
          </a:bodyPr>
          <a:lstStyle/>
          <a:p>
            <a:r>
              <a:rPr lang="pt-BR" sz="3200" b="1" dirty="0">
                <a:solidFill>
                  <a:srgbClr val="7030A0"/>
                </a:solidFill>
              </a:rPr>
              <a:t>INTRODUÇÃO</a:t>
            </a:r>
            <a:endParaRPr lang="pt-BR" sz="3200" dirty="0">
              <a:solidFill>
                <a:srgbClr val="7030A0"/>
              </a:solidFill>
            </a:endParaRPr>
          </a:p>
          <a:p>
            <a:r>
              <a:rPr lang="pt-BR" sz="3200" dirty="0"/>
              <a:t> </a:t>
            </a:r>
          </a:p>
          <a:p>
            <a:r>
              <a:rPr lang="pt-BR" sz="3200" dirty="0"/>
              <a:t>O que é Programação </a:t>
            </a:r>
            <a:r>
              <a:rPr lang="pt-BR" sz="3200" dirty="0" err="1"/>
              <a:t>Neurolinguística</a:t>
            </a:r>
            <a:r>
              <a:rPr lang="pt-BR" sz="3200" dirty="0"/>
              <a:t> - PNL?</a:t>
            </a:r>
          </a:p>
          <a:p>
            <a:r>
              <a:rPr lang="pt-BR" sz="3200" dirty="0"/>
              <a:t>É o estudo da estrutura da experiência subjetiva. Ela estuda os padrões (“programação”) criados pela interação entre o cérebro (“</a:t>
            </a:r>
            <a:r>
              <a:rPr lang="pt-BR" sz="3200" dirty="0" err="1"/>
              <a:t>neuro</a:t>
            </a:r>
            <a:r>
              <a:rPr lang="pt-BR" sz="3200" dirty="0"/>
              <a:t>”), a linguagem (“linguística”) e o corpo.</a:t>
            </a:r>
          </a:p>
          <a:p>
            <a:r>
              <a:rPr lang="pt-BR" sz="3200" dirty="0"/>
              <a:t>A PNL estuda como o cérebro e a mente funcionam, como criamos nossos pensamentos, sentimentos, estados emocionais e comportamentos e como podemos direcionar e otimizar esse processo. Em outras palavras, ela estuda como o ser  humano  funciona  e  como  ele  pode  escolher  a maneira  que  quer funcionar.</a:t>
            </a:r>
          </a:p>
        </p:txBody>
      </p:sp>
    </p:spTree>
    <p:extLst>
      <p:ext uri="{BB962C8B-B14F-4D97-AF65-F5344CB8AC3E}">
        <p14:creationId xmlns:p14="http://schemas.microsoft.com/office/powerpoint/2010/main" val="156421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200" dirty="0"/>
              <a:t>Ela estuda como se processa o pensamento.  Pensar é usar os sentidos internamente. Pensamos vendo imagens internas, ouvindo sons ou falando internamente e tendo sensações.  Também estuda a influência da linguagem que, embora seja produto do sistema nervoso, ativa, direciona e estimula o cérebro e é também a maneira mais eficaz de ativar o sistema  nervoso  dos  outros,  facilitando  a comunicação.</a:t>
            </a:r>
          </a:p>
          <a:p>
            <a:endParaRPr lang="pt-BR" sz="3200" dirty="0">
              <a:latin typeface="Garamond" pitchFamily="18" charset="0"/>
            </a:endParaRPr>
          </a:p>
        </p:txBody>
      </p:sp>
    </p:spTree>
    <p:extLst>
      <p:ext uri="{BB962C8B-B14F-4D97-AF65-F5344CB8AC3E}">
        <p14:creationId xmlns:p14="http://schemas.microsoft.com/office/powerpoint/2010/main" val="4046123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600" dirty="0"/>
              <a:t>Ela estuda como se processa o pensamento.  Pensar é usar os sentidos internamente. Pensamos vendo imagens internas, ouvindo sons ou falando internamente e tendo sensações.  Também estuda a influência da linguagem que, embora seja produto do sistema nervoso, ativa, direciona e estimula o cérebro e é também a maneira mais eficaz de ativar o sistema  nervoso  dos  outros,  facilitando  a comunicação.</a:t>
            </a:r>
          </a:p>
          <a:p>
            <a:pPr marL="0" indent="0">
              <a:buNone/>
            </a:pPr>
            <a:endParaRPr lang="pt-BR" sz="3200" dirty="0">
              <a:latin typeface="Garamond" pitchFamily="18" charset="0"/>
            </a:endParaRPr>
          </a:p>
        </p:txBody>
      </p:sp>
    </p:spTree>
    <p:extLst>
      <p:ext uri="{BB962C8B-B14F-4D97-AF65-F5344CB8AC3E}">
        <p14:creationId xmlns:p14="http://schemas.microsoft.com/office/powerpoint/2010/main" val="1131798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200" b="1" dirty="0">
                <a:solidFill>
                  <a:srgbClr val="7030A0"/>
                </a:solidFill>
              </a:rPr>
              <a:t>Como e quando Surgiu a PNL?</a:t>
            </a:r>
            <a:endParaRPr lang="pt-BR" sz="3200" dirty="0">
              <a:solidFill>
                <a:srgbClr val="7030A0"/>
              </a:solidFill>
            </a:endParaRPr>
          </a:p>
          <a:p>
            <a:r>
              <a:rPr lang="pt-BR" sz="3200" dirty="0"/>
              <a:t>Há cerca de 30 anos Richard </a:t>
            </a:r>
            <a:r>
              <a:rPr lang="pt-BR" sz="3200" dirty="0" err="1"/>
              <a:t>Bandler</a:t>
            </a:r>
            <a:r>
              <a:rPr lang="pt-BR" sz="3200" dirty="0"/>
              <a:t> estudava matemática e psicologia na Universidade de Santa Cruz na Califórnia.  Nos finais de semana trabalhava gravando workshops e ficou muito impressionado com a habilidade de comunicação e com os resultados de dois terapeutas com que teve contato, Fritz </a:t>
            </a:r>
            <a:r>
              <a:rPr lang="pt-BR" sz="3200" dirty="0" err="1"/>
              <a:t>Perls</a:t>
            </a:r>
            <a:r>
              <a:rPr lang="pt-BR" sz="3200" dirty="0"/>
              <a:t> (criador da Gestalt-terapia) e Virgínia </a:t>
            </a:r>
            <a:r>
              <a:rPr lang="pt-BR" sz="3200" dirty="0" err="1"/>
              <a:t>Satir</a:t>
            </a:r>
            <a:r>
              <a:rPr lang="pt-BR" sz="3200" dirty="0"/>
              <a:t> (terapeuta de família). Ele ficou interessado em aprender o que eles faziam e pediu a ajuda de seu professor de linguística, John </a:t>
            </a:r>
            <a:r>
              <a:rPr lang="pt-BR" sz="3200" dirty="0" err="1"/>
              <a:t>Grinder</a:t>
            </a:r>
            <a:r>
              <a:rPr lang="pt-BR" sz="3200" dirty="0"/>
              <a:t>.</a:t>
            </a:r>
          </a:p>
          <a:p>
            <a:pPr marL="0" indent="0">
              <a:buNone/>
            </a:pPr>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890" y="5326"/>
            <a:ext cx="9133490" cy="6852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81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lnSpcReduction="10000"/>
          </a:bodyPr>
          <a:lstStyle/>
          <a:p>
            <a:r>
              <a:rPr lang="pt-BR" sz="3200" dirty="0"/>
              <a:t>Estudando os vídeos, eles começaram  a decodificar  os padrões de linguagem  e de comportamento daqueles dois excelentes terapeutas e escreveram o livro: A Estrutura da Magia, mostrando que algo que parecia  magia  tinha  uma  estrutura.  Assim foi criado o primeiro  modelo  da PNL,  </a:t>
            </a:r>
            <a:r>
              <a:rPr lang="pt-BR" sz="3200" b="1" i="1" dirty="0">
                <a:solidFill>
                  <a:srgbClr val="FF0000"/>
                </a:solidFill>
              </a:rPr>
              <a:t>o </a:t>
            </a:r>
            <a:r>
              <a:rPr lang="pt-BR" sz="3200" b="1" i="1" dirty="0" err="1">
                <a:solidFill>
                  <a:srgbClr val="FF0000"/>
                </a:solidFill>
              </a:rPr>
              <a:t>metamodelo</a:t>
            </a:r>
            <a:r>
              <a:rPr lang="pt-BR" sz="3200" b="1" i="1" dirty="0">
                <a:solidFill>
                  <a:srgbClr val="FF0000"/>
                </a:solidFill>
              </a:rPr>
              <a:t>  </a:t>
            </a:r>
            <a:r>
              <a:rPr lang="pt-BR" sz="3200" dirty="0"/>
              <a:t>de linguagem.</a:t>
            </a:r>
          </a:p>
          <a:p>
            <a:r>
              <a:rPr lang="pt-BR" sz="3200" dirty="0"/>
              <a:t>Juntamente com as esposas e amigos, eles formaram um grupo de estudo para aplicar os modelos aprendidos e logo, mesmo sem serem terapeutas,  começaram a obter os mesmos resultados daqueles que  eles  modelaram.  Quando resolveram dar um  nome  para  o que  estavam  fazendo,  escolheram </a:t>
            </a:r>
            <a:r>
              <a:rPr lang="pt-BR" sz="3200" b="1" i="1" dirty="0">
                <a:solidFill>
                  <a:srgbClr val="FF0000"/>
                </a:solidFill>
              </a:rPr>
              <a:t>Programação Neurolinguística.</a:t>
            </a:r>
          </a:p>
          <a:p>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188686"/>
            <a:ext cx="10786281" cy="6669314"/>
          </a:xfrm>
        </p:spPr>
        <p:txBody>
          <a:bodyPr>
            <a:normAutofit/>
          </a:bodyPr>
          <a:lstStyle/>
          <a:p>
            <a:r>
              <a:rPr lang="pt-BR" sz="3200" dirty="0"/>
              <a:t>Então a PNL começou como um processo de modelagem. Se alguém faz muito bem uma coisa, com a PNL podemos levantar o processo, a estratégia, fazer igual e obter os mesmos resultados (Franquias).</a:t>
            </a:r>
          </a:p>
          <a:p>
            <a:r>
              <a:rPr lang="pt-BR" sz="3200" dirty="0"/>
              <a:t>A PNL logo se expandiu para além do campo da comunicação e da terapia e começou ser utilizada no campo de aprendizagem, saúde, criatividade, liderança, gerenciamento,  vendas, consultoria e treinamento em empresas. Dos EUA ela se expandiu praticamente para o mundo todo.</a:t>
            </a:r>
          </a:p>
          <a:p>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lnSpcReduction="10000"/>
          </a:bodyPr>
          <a:lstStyle/>
          <a:p>
            <a:r>
              <a:rPr lang="pt-BR" sz="3200" dirty="0"/>
              <a:t>Na PNL, considera-se que a aprendizagem ocorre através de programas </a:t>
            </a:r>
            <a:r>
              <a:rPr lang="pt-BR" sz="3200" dirty="0" err="1"/>
              <a:t>neurolinguísticos</a:t>
            </a:r>
            <a:r>
              <a:rPr lang="pt-BR" sz="3200" dirty="0"/>
              <a:t>,  isto é, a pessoa constrói mapas cognitivos dentro do seu sistema nervoso, conectando-os com observações do ambiente e respostas comportamentais. Mapas cognitivos são construídos por influência da linguagem e de outras representações que ativam padrões coerentes no sistema nervoso. A aprendizagem acontece através de um ciclo "orgânico" no qual mapas cognitivos e experiências de referência de comportamento são agregados para formar sistemas maiores de programas coordenados que produzem desempenho competente.</a:t>
            </a:r>
          </a:p>
          <a:p>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96"/>
            <a:ext cx="12192000" cy="686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3617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146413" y="682170"/>
            <a:ext cx="11045588" cy="6175829"/>
          </a:xfrm>
        </p:spPr>
        <p:txBody>
          <a:bodyPr>
            <a:normAutofit/>
          </a:bodyPr>
          <a:lstStyle/>
          <a:p>
            <a:r>
              <a:rPr lang="pt-BR" sz="3200" dirty="0"/>
              <a:t>A aprendizagem de "como aprender" envolve a aquisição de um conjunto de estratégias e aptidões que apoiam esse processo em vários contextos, visando acelerá-lo e melhorar sua  eficácia.  A adoção dessas técnicas de aprendizagem facilita a transferência de habilidades do contexto onde foram aprendidas para outras situações da vida pessoal de cada um. </a:t>
            </a:r>
          </a:p>
          <a:p>
            <a:r>
              <a:rPr lang="pt-BR" sz="3200" dirty="0"/>
              <a:t>Para tanto, duas áreas de atuação são fundamentais:</a:t>
            </a:r>
          </a:p>
          <a:p>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049A22EB-5A9D-4A54-AA85-2CAE66697B63}"/>
              </a:ext>
            </a:extLst>
          </p:cNvPr>
          <p:cNvSpPr>
            <a:spLocks noGrp="1"/>
          </p:cNvSpPr>
          <p:nvPr>
            <p:ph idx="1"/>
          </p:nvPr>
        </p:nvSpPr>
        <p:spPr>
          <a:xfrm>
            <a:off x="1814287" y="740229"/>
            <a:ext cx="9690328" cy="5170993"/>
          </a:xfrm>
        </p:spPr>
        <p:txBody>
          <a:bodyPr/>
          <a:lstStyle/>
          <a:p>
            <a:r>
              <a:rPr lang="pt-BR" sz="3200" dirty="0">
                <a:solidFill>
                  <a:srgbClr val="002060"/>
                </a:solidFill>
              </a:rPr>
              <a:t>1 - </a:t>
            </a:r>
            <a:r>
              <a:rPr lang="pt-BR" sz="3200" b="1" dirty="0">
                <a:solidFill>
                  <a:srgbClr val="002060"/>
                </a:solidFill>
              </a:rPr>
              <a:t>Estabelecer metas:</a:t>
            </a:r>
            <a:r>
              <a:rPr lang="pt-BR" sz="3200" dirty="0">
                <a:solidFill>
                  <a:srgbClr val="002060"/>
                </a:solidFill>
              </a:rPr>
              <a:t> </a:t>
            </a:r>
            <a:r>
              <a:rPr lang="pt-BR" sz="3200" dirty="0"/>
              <a:t>A capacidade  de  criar  metas  de  aprendizagem  em  passos  viáveis  no ambiente atual e que sejam motivantes o suficiente para manter o interesse.</a:t>
            </a:r>
          </a:p>
          <a:p>
            <a:r>
              <a:rPr lang="pt-BR" sz="3200" dirty="0">
                <a:solidFill>
                  <a:srgbClr val="002060"/>
                </a:solidFill>
              </a:rPr>
              <a:t>2 - </a:t>
            </a:r>
            <a:r>
              <a:rPr lang="pt-BR" sz="3200" b="1" dirty="0">
                <a:solidFill>
                  <a:srgbClr val="002060"/>
                </a:solidFill>
              </a:rPr>
              <a:t>Metacognição:</a:t>
            </a:r>
            <a:r>
              <a:rPr lang="pt-BR" sz="3200" dirty="0">
                <a:solidFill>
                  <a:srgbClr val="002060"/>
                </a:solidFill>
              </a:rPr>
              <a:t> </a:t>
            </a:r>
            <a:r>
              <a:rPr lang="pt-BR" sz="3200" dirty="0"/>
              <a:t>A capacidade de se observar, tornando-se consciente dos seus próprios processos de pensamento enquanto aprende ou participa de uma atividade ou tarefa.</a:t>
            </a:r>
          </a:p>
          <a:p>
            <a:endParaRPr lang="pt-BR" dirty="0"/>
          </a:p>
        </p:txBody>
      </p:sp>
    </p:spTree>
    <p:extLst>
      <p:ext uri="{BB962C8B-B14F-4D97-AF65-F5344CB8AC3E}">
        <p14:creationId xmlns:p14="http://schemas.microsoft.com/office/powerpoint/2010/main" val="2429347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291772" y="682170"/>
            <a:ext cx="10900230" cy="6175829"/>
          </a:xfrm>
        </p:spPr>
        <p:txBody>
          <a:bodyPr>
            <a:normAutofit/>
          </a:bodyPr>
          <a:lstStyle/>
          <a:p>
            <a:r>
              <a:rPr lang="pt-BR" sz="3200" dirty="0"/>
              <a:t>Nossos estados, sentimentos e emoções são criados por uma tríade: nossa fisiologia (corpo), o que nós falamos, o foco de nosso pensamento e as nossas crenças ou convicções. O estado em que estamos determina nosso comportamento.</a:t>
            </a:r>
          </a:p>
          <a:p>
            <a:endParaRPr lang="pt-BR" sz="3200" dirty="0"/>
          </a:p>
          <a:p>
            <a:r>
              <a:rPr lang="pt-BR" sz="3200" dirty="0"/>
              <a:t>Então, cada um de nós é responsável pelo seu estado. Se estamos alegres ou tristes, desanimados ou entusiasmados, isso não caiu de paraquedas, somos nós que estamos criando isso através da tríade que é a fonte do estado. </a:t>
            </a:r>
          </a:p>
        </p:txBody>
      </p:sp>
    </p:spTree>
    <p:extLst>
      <p:ext uri="{BB962C8B-B14F-4D97-AF65-F5344CB8AC3E}">
        <p14:creationId xmlns:p14="http://schemas.microsoft.com/office/powerpoint/2010/main" val="4012068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A224F62-622D-42DF-A349-3ABE618E2C06}"/>
              </a:ext>
            </a:extLst>
          </p:cNvPr>
          <p:cNvSpPr>
            <a:spLocks noGrp="1"/>
          </p:cNvSpPr>
          <p:nvPr>
            <p:ph idx="1"/>
          </p:nvPr>
        </p:nvSpPr>
        <p:spPr>
          <a:xfrm>
            <a:off x="1175657" y="696686"/>
            <a:ext cx="10328957" cy="5214536"/>
          </a:xfrm>
        </p:spPr>
        <p:txBody>
          <a:bodyPr>
            <a:normAutofit/>
          </a:bodyPr>
          <a:lstStyle/>
          <a:p>
            <a:r>
              <a:rPr lang="pt-BR" sz="3600" dirty="0"/>
              <a:t>A mudança ocorre através da alteração em um ou mais elementos da tríade. Esse conhecimento pode nos tirar do papel de vítima e nos tornar mais proativos e mais no controle da nossa própria vida.</a:t>
            </a:r>
          </a:p>
        </p:txBody>
      </p:sp>
    </p:spTree>
    <p:extLst>
      <p:ext uri="{BB962C8B-B14F-4D97-AF65-F5344CB8AC3E}">
        <p14:creationId xmlns:p14="http://schemas.microsoft.com/office/powerpoint/2010/main" val="3416421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200" b="1" dirty="0">
                <a:solidFill>
                  <a:srgbClr val="002060"/>
                </a:solidFill>
              </a:rPr>
              <a:t>SISTEMAS REPRESENTACIONAIS</a:t>
            </a:r>
            <a:endParaRPr lang="pt-BR" sz="3200" dirty="0">
              <a:solidFill>
                <a:srgbClr val="002060"/>
              </a:solidFill>
            </a:endParaRPr>
          </a:p>
          <a:p>
            <a:r>
              <a:rPr lang="pt-BR" sz="3200" dirty="0"/>
              <a:t>A linguagem que usamos dá pistas para a nossa maneira de pensar. Em PNL palavras sensoriais são conhecidas como predicados.  Usar palavras do sistema representacional  principal  do   aluno é uma maneira eficiente de construir </a:t>
            </a:r>
            <a:r>
              <a:rPr lang="pt-BR" sz="3200" dirty="0" err="1"/>
              <a:t>rapport</a:t>
            </a:r>
            <a:r>
              <a:rPr lang="pt-BR" sz="3200" dirty="0"/>
              <a:t>, apresentando  a informação do jeito que ele normalmente usa para se expressar, sem fazer esforço para uma tradução interna mais próxima da sua própria maneira de pensar.</a:t>
            </a:r>
          </a:p>
          <a:p>
            <a:r>
              <a:rPr lang="pt-BR" sz="3200" dirty="0" err="1"/>
              <a:t>Experienciamos</a:t>
            </a:r>
            <a:r>
              <a:rPr lang="pt-BR" sz="3200" dirty="0"/>
              <a:t> o mundo, colhemos e juntamos informações usando nossos cinco sentidos:</a:t>
            </a:r>
          </a:p>
          <a:p>
            <a:r>
              <a:rPr lang="pt-BR" sz="3200" dirty="0"/>
              <a:t> </a:t>
            </a:r>
          </a:p>
          <a:p>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2323" y="1"/>
            <a:ext cx="9508151" cy="1910687"/>
          </a:xfrm>
          <a:prstGeom prst="rect">
            <a:avLst/>
          </a:prstGeom>
          <a:noFill/>
          <a:ln>
            <a:noFill/>
          </a:ln>
        </p:spPr>
      </p:pic>
      <p:sp>
        <p:nvSpPr>
          <p:cNvPr id="2" name="CaixaDeTexto 1"/>
          <p:cNvSpPr txBox="1"/>
          <p:nvPr/>
        </p:nvSpPr>
        <p:spPr>
          <a:xfrm>
            <a:off x="1760562" y="2210938"/>
            <a:ext cx="10431438" cy="4524315"/>
          </a:xfrm>
          <a:prstGeom prst="rect">
            <a:avLst/>
          </a:prstGeom>
          <a:noFill/>
        </p:spPr>
        <p:txBody>
          <a:bodyPr wrap="square" rtlCol="0">
            <a:spAutoFit/>
          </a:bodyPr>
          <a:lstStyle/>
          <a:p>
            <a:r>
              <a:rPr lang="pt-BR" sz="3200" dirty="0">
                <a:latin typeface="Century Gothic" panose="020B0502020202020204" pitchFamily="34" charset="0"/>
              </a:rPr>
              <a:t>Quando pensamos, “representamos” a informação para nós mesmos, internamente. A PNL denomina nossos sentidos de Sistemas Representacionais.  Usamos nossos Sistemas  Representacionais  o tempo todo, mas tendemos a usar alguns mais do que outros. Por exemplo, muitas pessoas usam o sistema auditivo para conversar consigo mesmas, essa é uma maneira de pensar.</a:t>
            </a:r>
          </a:p>
          <a:p>
            <a:endParaRPr lang="pt-BR" sz="3200" dirty="0">
              <a:latin typeface="Garamond" pitchFamily="18" charset="0"/>
            </a:endParaRPr>
          </a:p>
        </p:txBody>
      </p:sp>
    </p:spTree>
    <p:extLst>
      <p:ext uri="{BB962C8B-B14F-4D97-AF65-F5344CB8AC3E}">
        <p14:creationId xmlns:p14="http://schemas.microsoft.com/office/powerpoint/2010/main" val="4012068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200" dirty="0"/>
              <a:t>Tendemos a ter preferências em nossos sistemas representacionais. Com uma preferência visual você pode ter interesse em desenhar, decorar  interiores,  moda,  artes  visuais,  TV  e  filmes.  Com uma preferência auditiva, você pode ter interesse em línguas, escrever, música, treinamentos e discursos. Com a preferência </a:t>
            </a:r>
            <a:r>
              <a:rPr lang="pt-BR" sz="3200" dirty="0" err="1"/>
              <a:t>cinestésica</a:t>
            </a:r>
            <a:r>
              <a:rPr lang="pt-BR" sz="3200" dirty="0"/>
              <a:t>, você pode ter interesse em esportes, ginástica e atletismo.</a:t>
            </a:r>
          </a:p>
          <a:p>
            <a:r>
              <a:rPr lang="pt-BR" sz="3200" dirty="0"/>
              <a:t>O sistema representacional que usamos é visível através da nossa linguagem corporal. Ele se manifesta em:</a:t>
            </a:r>
          </a:p>
          <a:p>
            <a:endParaRPr lang="pt-BR" sz="3200" dirty="0">
              <a:latin typeface="Garamond" pitchFamily="18" charset="0"/>
            </a:endParaRPr>
          </a:p>
        </p:txBody>
      </p:sp>
    </p:spTree>
    <p:extLst>
      <p:ext uri="{BB962C8B-B14F-4D97-AF65-F5344CB8AC3E}">
        <p14:creationId xmlns:p14="http://schemas.microsoft.com/office/powerpoint/2010/main" val="4000166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74709" y="955343"/>
            <a:ext cx="9817291" cy="5902657"/>
          </a:xfrm>
        </p:spPr>
        <p:txBody>
          <a:bodyPr>
            <a:normAutofit/>
          </a:bodyPr>
          <a:lstStyle/>
          <a:p>
            <a:r>
              <a:rPr lang="pt-BR" sz="4000" b="1" dirty="0"/>
              <a:t>Postura</a:t>
            </a:r>
            <a:endParaRPr lang="pt-BR" sz="4000" dirty="0"/>
          </a:p>
          <a:p>
            <a:r>
              <a:rPr lang="pt-BR" sz="4000" b="1" dirty="0"/>
              <a:t>Padrão respiratório </a:t>
            </a:r>
            <a:endParaRPr lang="pt-BR" sz="4000" dirty="0"/>
          </a:p>
          <a:p>
            <a:r>
              <a:rPr lang="pt-BR" sz="4000" b="1" dirty="0"/>
              <a:t>Tom de voz </a:t>
            </a:r>
            <a:endParaRPr lang="pt-BR" sz="4000" dirty="0"/>
          </a:p>
          <a:p>
            <a:r>
              <a:rPr lang="pt-BR" sz="4000" b="1" dirty="0"/>
              <a:t>Movimentos oculares </a:t>
            </a:r>
            <a:endParaRPr lang="pt-BR" sz="4000" dirty="0"/>
          </a:p>
          <a:p>
            <a:endParaRPr lang="pt-BR" sz="3200" dirty="0">
              <a:latin typeface="Garamond" pitchFamily="18" charset="0"/>
            </a:endParaRPr>
          </a:p>
        </p:txBody>
      </p:sp>
    </p:spTree>
    <p:extLst>
      <p:ext uri="{BB962C8B-B14F-4D97-AF65-F5344CB8AC3E}">
        <p14:creationId xmlns:p14="http://schemas.microsoft.com/office/powerpoint/2010/main" val="4000166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200" b="1" dirty="0">
                <a:solidFill>
                  <a:srgbClr val="002060"/>
                </a:solidFill>
              </a:rPr>
              <a:t>Reprogramação mental – Altere os condicionamentos da Mente</a:t>
            </a:r>
            <a:endParaRPr lang="pt-BR" sz="3200" dirty="0">
              <a:solidFill>
                <a:srgbClr val="002060"/>
              </a:solidFill>
            </a:endParaRPr>
          </a:p>
          <a:p>
            <a:r>
              <a:rPr lang="pt-BR" sz="3200" dirty="0"/>
              <a:t>Nós costumamos perceber a realidade através de condicionamentos por crenças e valores aprendidos. A reprogramação mental é necessária quando esses condicionamentos são negativos e limitantes, influenciando diretamente a sua realidade.</a:t>
            </a:r>
          </a:p>
          <a:p>
            <a:r>
              <a:rPr lang="pt-BR" sz="3200" dirty="0"/>
              <a:t>Muitos estudiosos afirmam que somos o que pensamos, devido à frequência que os sentimentos e emoções geram através do pensamento redes neurais que definirão nosso “EU”.</a:t>
            </a:r>
          </a:p>
          <a:p>
            <a:endParaRPr lang="pt-BR" sz="3200" dirty="0">
              <a:latin typeface="Garamond" pitchFamily="18" charset="0"/>
            </a:endParaRPr>
          </a:p>
        </p:txBody>
      </p:sp>
    </p:spTree>
    <p:extLst>
      <p:ext uri="{BB962C8B-B14F-4D97-AF65-F5344CB8AC3E}">
        <p14:creationId xmlns:p14="http://schemas.microsoft.com/office/powerpoint/2010/main" val="4000166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481A023-E4AC-46E3-B9E6-ABFC56129838}"/>
              </a:ext>
            </a:extLst>
          </p:cNvPr>
          <p:cNvSpPr>
            <a:spLocks noGrp="1"/>
          </p:cNvSpPr>
          <p:nvPr>
            <p:ph idx="1"/>
          </p:nvPr>
        </p:nvSpPr>
        <p:spPr>
          <a:xfrm>
            <a:off x="1567543" y="682171"/>
            <a:ext cx="9937071" cy="5229051"/>
          </a:xfrm>
        </p:spPr>
        <p:txBody>
          <a:bodyPr/>
          <a:lstStyle/>
          <a:p>
            <a:r>
              <a:rPr lang="pt-BR" sz="3600" dirty="0"/>
              <a:t>Por isso cada pessoa tem uma percepção da realidade e a constrói consciente ou inconscientemente através dos pensamentos.</a:t>
            </a:r>
          </a:p>
          <a:p>
            <a:endParaRPr lang="pt-BR" dirty="0"/>
          </a:p>
        </p:txBody>
      </p:sp>
    </p:spTree>
    <p:extLst>
      <p:ext uri="{BB962C8B-B14F-4D97-AF65-F5344CB8AC3E}">
        <p14:creationId xmlns:p14="http://schemas.microsoft.com/office/powerpoint/2010/main" val="1883812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200" b="1" dirty="0"/>
              <a:t>O Cérebro utiliza condicionamentos para realizar uma tarefa mais fácil</a:t>
            </a:r>
            <a:endParaRPr lang="pt-BR" sz="3200" dirty="0"/>
          </a:p>
          <a:p>
            <a:endParaRPr lang="pt-BR" sz="3200" dirty="0">
              <a:latin typeface="Garamond" pitchFamily="18" charset="0"/>
            </a:endParaRPr>
          </a:p>
        </p:txBody>
      </p:sp>
      <p:pic>
        <p:nvPicPr>
          <p:cNvPr id="4" name="Imagem 3" descr="opoderdoser">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844564" y="1233652"/>
            <a:ext cx="8939049" cy="5245976"/>
          </a:xfrm>
          <a:prstGeom prst="rect">
            <a:avLst/>
          </a:prstGeom>
          <a:noFill/>
          <a:ln>
            <a:noFill/>
          </a:ln>
        </p:spPr>
      </p:pic>
    </p:spTree>
    <p:extLst>
      <p:ext uri="{BB962C8B-B14F-4D97-AF65-F5344CB8AC3E}">
        <p14:creationId xmlns:p14="http://schemas.microsoft.com/office/powerpoint/2010/main" val="4000166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05720" y="0"/>
            <a:ext cx="10786281" cy="6858000"/>
          </a:xfrm>
        </p:spPr>
        <p:txBody>
          <a:bodyPr>
            <a:normAutofit/>
          </a:bodyPr>
          <a:lstStyle/>
          <a:p>
            <a:r>
              <a:rPr lang="pt-BR" sz="3600" dirty="0"/>
              <a:t>O nosso cérebro cria sinapses "nova conexão entre neurônios distintos" quando aprendemos algo ou vivenciamos uma nova experiência, e com isso o cérebro tende a fortalecer essa sinapse e utilizar aquele mesmo caminho para determinado fim,</a:t>
            </a:r>
            <a:br>
              <a:rPr lang="pt-BR" sz="3600" dirty="0"/>
            </a:br>
            <a:r>
              <a:rPr lang="pt-BR" sz="3600" dirty="0"/>
              <a:t>um problema, uma resposta ou qualquer situação que já tenha sido apresentada pelo cérebro, ele tentará utilizar da experiência passada como base para facilitar o processo.</a:t>
            </a:r>
          </a:p>
        </p:txBody>
      </p:sp>
    </p:spTree>
    <p:extLst>
      <p:ext uri="{BB962C8B-B14F-4D97-AF65-F5344CB8AC3E}">
        <p14:creationId xmlns:p14="http://schemas.microsoft.com/office/powerpoint/2010/main" val="4000166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F7959869-7D0B-4C3C-9A96-7538D5B6F866}"/>
              </a:ext>
            </a:extLst>
          </p:cNvPr>
          <p:cNvSpPr>
            <a:spLocks noGrp="1"/>
          </p:cNvSpPr>
          <p:nvPr>
            <p:ph idx="1"/>
          </p:nvPr>
        </p:nvSpPr>
        <p:spPr>
          <a:xfrm>
            <a:off x="1611086" y="812799"/>
            <a:ext cx="10174513" cy="5660571"/>
          </a:xfrm>
        </p:spPr>
        <p:txBody>
          <a:bodyPr>
            <a:noAutofit/>
          </a:bodyPr>
          <a:lstStyle/>
          <a:p>
            <a:r>
              <a:rPr lang="pt-BR" sz="3600" dirty="0"/>
              <a:t>A partir daí, cria-se um padrão cerebral envolvendo uma situação específica, e isso vale para tudo. </a:t>
            </a:r>
          </a:p>
          <a:p>
            <a:r>
              <a:rPr lang="pt-BR" sz="3600" dirty="0"/>
              <a:t>O padrão pode ser criado através do convívio social, cultural, pois o cérebro entende que uma solução ou ideia compartilhada por muitos, é a mais fácil apresentada para a solução de um problema.</a:t>
            </a:r>
          </a:p>
        </p:txBody>
      </p:sp>
    </p:spTree>
    <p:extLst>
      <p:ext uri="{BB962C8B-B14F-4D97-AF65-F5344CB8AC3E}">
        <p14:creationId xmlns:p14="http://schemas.microsoft.com/office/powerpoint/2010/main" val="3084243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sz="quarter" idx="1"/>
          </p:nvPr>
        </p:nvSpPr>
        <p:spPr/>
        <p:txBody>
          <a:bodyPr/>
          <a:lstStyle/>
          <a:p>
            <a:endParaRPr lang="pt-B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855"/>
            <a:ext cx="12192000" cy="690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2491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fontScale="92500" lnSpcReduction="10000"/>
          </a:bodyPr>
          <a:lstStyle/>
          <a:p>
            <a:r>
              <a:rPr lang="pt-BR" sz="3200" b="1" dirty="0">
                <a:solidFill>
                  <a:srgbClr val="002060"/>
                </a:solidFill>
              </a:rPr>
              <a:t>A razão baseada no conceito aprendido</a:t>
            </a:r>
            <a:endParaRPr lang="pt-BR" sz="3200" dirty="0">
              <a:solidFill>
                <a:srgbClr val="002060"/>
              </a:solidFill>
            </a:endParaRPr>
          </a:p>
          <a:p>
            <a:r>
              <a:rPr lang="pt-BR" sz="3200" dirty="0"/>
              <a:t>Você já deve ter ouvido falar na frase de René Descartes </a:t>
            </a:r>
            <a:r>
              <a:rPr lang="pt-BR" sz="3200" b="1" dirty="0">
                <a:solidFill>
                  <a:srgbClr val="FF0000"/>
                </a:solidFill>
              </a:rPr>
              <a:t>““ </a:t>
            </a:r>
            <a:r>
              <a:rPr lang="pt-BR" sz="3200" b="1" i="1" dirty="0">
                <a:solidFill>
                  <a:srgbClr val="FF0000"/>
                </a:solidFill>
              </a:rPr>
              <a:t>Não há nada no mundo que esteja melhor repartido do que a razão: toda a gente está convencida de que a tem de sobra.</a:t>
            </a:r>
            <a:r>
              <a:rPr lang="pt-BR" sz="3200" b="1" dirty="0">
                <a:solidFill>
                  <a:srgbClr val="FF0000"/>
                </a:solidFill>
              </a:rPr>
              <a:t>"”</a:t>
            </a:r>
          </a:p>
          <a:p>
            <a:r>
              <a:rPr lang="pt-BR" sz="3200" dirty="0"/>
              <a:t>A razão é obtida a partir de uma programação mental, baseada em experiências e condicionamentos que foram aceitos pelo seu Eu, sua personalidade ou identificação com a experiência. </a:t>
            </a:r>
          </a:p>
          <a:p>
            <a:r>
              <a:rPr lang="pt-BR" sz="3200" dirty="0"/>
              <a:t>O conflito existente nos relacionamentos deve-se ao fato de que seus conceitos adquiridos divergem dos outros, mas o Ego impede que você compreenda a razão do outro, por isso a importância do autoconhecimento. </a:t>
            </a:r>
          </a:p>
          <a:p>
            <a:endParaRPr lang="pt-BR" sz="3200" dirty="0">
              <a:latin typeface="Garamond" pitchFamily="18" charset="0"/>
            </a:endParaRPr>
          </a:p>
        </p:txBody>
      </p:sp>
    </p:spTree>
    <p:extLst>
      <p:ext uri="{BB962C8B-B14F-4D97-AF65-F5344CB8AC3E}">
        <p14:creationId xmlns:p14="http://schemas.microsoft.com/office/powerpoint/2010/main" val="4075854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r>
              <a:rPr lang="pt-BR" sz="3200" b="1" dirty="0">
                <a:solidFill>
                  <a:srgbClr val="002060"/>
                </a:solidFill>
              </a:rPr>
              <a:t>O reflexo do padrão mental na realidade vivenciada</a:t>
            </a:r>
            <a:endParaRPr lang="pt-BR" sz="3200" dirty="0">
              <a:solidFill>
                <a:srgbClr val="002060"/>
              </a:solidFill>
            </a:endParaRPr>
          </a:p>
          <a:p>
            <a:r>
              <a:rPr lang="pt-BR" sz="3200" dirty="0"/>
              <a:t>O padrão mental criado pelo cérebro expressará a realidade com as mesmas limitações que foram adquiridas e aceitas por você. Se você disser e acreditar que pode fazer algo, você criará uma rede neural que trará uma leitura do que você está sentindo.  </a:t>
            </a:r>
          </a:p>
          <a:p>
            <a:r>
              <a:rPr lang="pt-BR" sz="3200" dirty="0"/>
              <a:t>Mas por outro lado, se dizer e sentir que não pode fazer algo, ou não é capaz, está decretando isso  através da criação desta rede e manifestará a sua realidade limitante baseada no que foi gravado em seu Subconsciente (Mapa cognitivo).</a:t>
            </a:r>
          </a:p>
          <a:p>
            <a:endParaRPr lang="pt-BR" sz="3200" dirty="0">
              <a:latin typeface="Garamond" pitchFamily="18" charset="0"/>
            </a:endParaRPr>
          </a:p>
        </p:txBody>
      </p:sp>
    </p:spTree>
    <p:extLst>
      <p:ext uri="{BB962C8B-B14F-4D97-AF65-F5344CB8AC3E}">
        <p14:creationId xmlns:p14="http://schemas.microsoft.com/office/powerpoint/2010/main" val="2613558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sz="quarter" idx="1"/>
          </p:nvPr>
        </p:nvSpPr>
        <p:spPr/>
        <p:txBody>
          <a:bodyPr/>
          <a:lstStyle/>
          <a:p>
            <a:endParaRPr lang="pt-BR"/>
          </a:p>
        </p:txBody>
      </p:sp>
      <p:pic>
        <p:nvPicPr>
          <p:cNvPr id="1026" name="Picture 2" descr="http://www.femexer.org/wp-content/uploads/2016/02/neurona-corred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463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r>
              <a:rPr lang="pt-BR" sz="3200" b="1" dirty="0"/>
              <a:t>A Reprogramação mental é possível</a:t>
            </a:r>
            <a:endParaRPr lang="pt-BR" sz="3200" dirty="0"/>
          </a:p>
          <a:p>
            <a:endParaRPr lang="pt-BR" sz="3200" dirty="0">
              <a:latin typeface="Garamond" pitchFamily="18" charset="0"/>
            </a:endParaRPr>
          </a:p>
        </p:txBody>
      </p:sp>
      <p:pic>
        <p:nvPicPr>
          <p:cNvPr id="4" name="Imagem 3" descr="opoderdoser - condicionamentos superado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995448" y="1135116"/>
            <a:ext cx="6006662" cy="5328745"/>
          </a:xfrm>
          <a:prstGeom prst="rect">
            <a:avLst/>
          </a:prstGeom>
          <a:noFill/>
          <a:ln>
            <a:noFill/>
          </a:ln>
        </p:spPr>
      </p:pic>
    </p:spTree>
    <p:extLst>
      <p:ext uri="{BB962C8B-B14F-4D97-AF65-F5344CB8AC3E}">
        <p14:creationId xmlns:p14="http://schemas.microsoft.com/office/powerpoint/2010/main" val="2613558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682170"/>
            <a:ext cx="10820399" cy="6175829"/>
          </a:xfrm>
        </p:spPr>
        <p:txBody>
          <a:bodyPr>
            <a:normAutofit/>
          </a:bodyPr>
          <a:lstStyle/>
          <a:p>
            <a:r>
              <a:rPr lang="pt-BR" sz="3200" dirty="0"/>
              <a:t>Uma crença ou padrão só pode ser quebrado com a força de vontade da pessoa. Enquanto observamos nossos comportamentos com os olhos de mentes condicionadas, não temos controle na mudança, mas ao observar o comportamento de fora, a partir da consciência, você descobrirá facilmente o que lhe impede de alcançar suas metas.</a:t>
            </a:r>
          </a:p>
          <a:p>
            <a:br>
              <a:rPr lang="pt-BR" sz="3200" dirty="0"/>
            </a:br>
            <a:r>
              <a:rPr lang="pt-BR" sz="3200" dirty="0"/>
              <a:t>A reprogramação mental pode ser feita de várias maneiras. Entre elas:</a:t>
            </a:r>
          </a:p>
        </p:txBody>
      </p:sp>
    </p:spTree>
    <p:extLst>
      <p:ext uri="{BB962C8B-B14F-4D97-AF65-F5344CB8AC3E}">
        <p14:creationId xmlns:p14="http://schemas.microsoft.com/office/powerpoint/2010/main" val="2613558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A376F75-8ACC-46C2-8172-A8DF175B2817}"/>
              </a:ext>
            </a:extLst>
          </p:cNvPr>
          <p:cNvSpPr>
            <a:spLocks noGrp="1"/>
          </p:cNvSpPr>
          <p:nvPr>
            <p:ph idx="1"/>
          </p:nvPr>
        </p:nvSpPr>
        <p:spPr>
          <a:xfrm>
            <a:off x="1494971" y="783771"/>
            <a:ext cx="10566400" cy="6074229"/>
          </a:xfrm>
        </p:spPr>
        <p:txBody>
          <a:bodyPr/>
          <a:lstStyle/>
          <a:p>
            <a:r>
              <a:rPr lang="pt-BR" sz="3600" b="1" dirty="0">
                <a:solidFill>
                  <a:srgbClr val="FF0000"/>
                </a:solidFill>
              </a:rPr>
              <a:t>A reprogramação mental através da visualização</a:t>
            </a:r>
            <a:r>
              <a:rPr lang="pt-BR" sz="3600" dirty="0">
                <a:solidFill>
                  <a:srgbClr val="FF0000"/>
                </a:solidFill>
              </a:rPr>
              <a:t> – </a:t>
            </a:r>
            <a:r>
              <a:rPr lang="pt-BR" sz="3600" dirty="0"/>
              <a:t>Nossa imaginação tem um poder maravilhoso, e quando conseguimos criar um filme em nosso cérebro que, acreditamos e vivenciamos como real e possível, alteramos o que foi escrito em nosso subconsciente através do medo, muitas vezes. </a:t>
            </a:r>
          </a:p>
          <a:p>
            <a:endParaRPr lang="pt-BR" dirty="0"/>
          </a:p>
        </p:txBody>
      </p:sp>
    </p:spTree>
    <p:extLst>
      <p:ext uri="{BB962C8B-B14F-4D97-AF65-F5344CB8AC3E}">
        <p14:creationId xmlns:p14="http://schemas.microsoft.com/office/powerpoint/2010/main" val="2427803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1026" name="Picture 2" descr="Resultado de imagem para sonhando acord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698" y="367970"/>
            <a:ext cx="9090727" cy="540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0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30B0B9-A975-47F3-8F20-E8A4228FA51B}"/>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F3CE653-6A2F-41A2-9CBA-758FBC30C615}"/>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99FDA0D3-AA55-4338-8D6D-1E8A3322ADEF}"/>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712023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4CB289B-F890-4A83-A275-4F02C5522209}"/>
              </a:ext>
            </a:extLst>
          </p:cNvPr>
          <p:cNvSpPr>
            <a:spLocks noGrp="1"/>
          </p:cNvSpPr>
          <p:nvPr>
            <p:ph idx="1"/>
          </p:nvPr>
        </p:nvSpPr>
        <p:spPr>
          <a:xfrm>
            <a:off x="1262743" y="203200"/>
            <a:ext cx="10929257" cy="6908800"/>
          </a:xfrm>
        </p:spPr>
        <p:txBody>
          <a:bodyPr>
            <a:noAutofit/>
          </a:bodyPr>
          <a:lstStyle/>
          <a:p>
            <a:r>
              <a:rPr lang="pt-BR" sz="3200" dirty="0"/>
              <a:t>existe um programa com o nome: “Você é o que você come”, e eu diria, “Você é o que você pensa”. Experimente lembrar, ou até inventar agora, uma experiência maravilhosa. Sim, porque se você vai inventar, invente uma BOA! Dá o mesmo trabalho e você se beneficia muito dela. Vale até mesmo imaginar que você é o grande ganhador de um grande prêmio, se isso o faz feliz, ou até mesmo que está numa ilha paradisíaca com aquela pessoa, seja ela qual for! E, claro, numa cena fantástica! </a:t>
            </a:r>
          </a:p>
        </p:txBody>
      </p:sp>
    </p:spTree>
    <p:extLst>
      <p:ext uri="{BB962C8B-B14F-4D97-AF65-F5344CB8AC3E}">
        <p14:creationId xmlns:p14="http://schemas.microsoft.com/office/powerpoint/2010/main" val="2932820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1CD314-C07A-4887-BD15-2AEAEB117B2D}"/>
              </a:ext>
            </a:extLst>
          </p:cNvPr>
          <p:cNvSpPr>
            <a:spLocks noGrp="1"/>
          </p:cNvSpPr>
          <p:nvPr>
            <p:ph idx="1"/>
          </p:nvPr>
        </p:nvSpPr>
        <p:spPr>
          <a:xfrm>
            <a:off x="1611087" y="827314"/>
            <a:ext cx="10435770" cy="5083908"/>
          </a:xfrm>
        </p:spPr>
        <p:txBody>
          <a:bodyPr>
            <a:normAutofit/>
          </a:bodyPr>
          <a:lstStyle/>
          <a:p>
            <a:r>
              <a:rPr lang="pt-BR" sz="3600" dirty="0"/>
              <a:t>Gilberto Cury, sempre diz que a mente é melhor do que história em quadrinhos!(E pensar que alguns a transformam em filmes de terror, não porque querem, mas muitos porque não o sabem).</a:t>
            </a:r>
          </a:p>
        </p:txBody>
      </p:sp>
    </p:spTree>
    <p:extLst>
      <p:ext uri="{BB962C8B-B14F-4D97-AF65-F5344CB8AC3E}">
        <p14:creationId xmlns:p14="http://schemas.microsoft.com/office/powerpoint/2010/main" val="809848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56F2BFA-56D7-4E2B-A8CE-724A2D923411}"/>
              </a:ext>
            </a:extLst>
          </p:cNvPr>
          <p:cNvSpPr>
            <a:spLocks noGrp="1"/>
          </p:cNvSpPr>
          <p:nvPr>
            <p:ph idx="1"/>
          </p:nvPr>
        </p:nvSpPr>
        <p:spPr>
          <a:xfrm>
            <a:off x="1219201" y="0"/>
            <a:ext cx="10972800" cy="6858000"/>
          </a:xfrm>
        </p:spPr>
        <p:txBody>
          <a:bodyPr>
            <a:normAutofit/>
          </a:bodyPr>
          <a:lstStyle/>
          <a:p>
            <a:r>
              <a:rPr lang="pt-BR" sz="3600" dirty="0"/>
              <a:t>Agora, montou sua cena? Caprichou? Faltou algum detalhe importante? E como está se sentindo? Mal é que não! E você só precisou alguns segundos para provocar este resultado. Quando você está com muita raiva, preso a um congestionamento monstro, ou mesmo fazendo um exame desconfortável, tipo ressonância magnética, como poderia mudar o que sente, já que tem zero condição de mudar a situação externa? </a:t>
            </a:r>
          </a:p>
        </p:txBody>
      </p:sp>
    </p:spTree>
    <p:extLst>
      <p:ext uri="{BB962C8B-B14F-4D97-AF65-F5344CB8AC3E}">
        <p14:creationId xmlns:p14="http://schemas.microsoft.com/office/powerpoint/2010/main" val="2252474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BC03DBE7-146D-4866-8E41-DAE5A1FBC600}"/>
              </a:ext>
            </a:extLst>
          </p:cNvPr>
          <p:cNvSpPr>
            <a:spLocks noGrp="1"/>
          </p:cNvSpPr>
          <p:nvPr>
            <p:ph idx="1"/>
          </p:nvPr>
        </p:nvSpPr>
        <p:spPr>
          <a:xfrm>
            <a:off x="1625601" y="203200"/>
            <a:ext cx="9879014" cy="5708022"/>
          </a:xfrm>
        </p:spPr>
        <p:txBody>
          <a:bodyPr>
            <a:normAutofit/>
          </a:bodyPr>
          <a:lstStyle/>
          <a:p>
            <a:r>
              <a:rPr lang="pt-BR" sz="3600" dirty="0"/>
              <a:t>Ah, mas isso é só fantasia, diriam alguns. Pois é mesmo! Porém, como você “escolhe” sentir-se? Nós temos este poder de escolha, e isso torna nossa vida fantástica.</a:t>
            </a:r>
          </a:p>
        </p:txBody>
      </p:sp>
    </p:spTree>
    <p:extLst>
      <p:ext uri="{BB962C8B-B14F-4D97-AF65-F5344CB8AC3E}">
        <p14:creationId xmlns:p14="http://schemas.microsoft.com/office/powerpoint/2010/main" val="2893946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0153D5-5EF3-407A-8E28-F71F6DAE51A7}"/>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EC2AC25-3208-40C3-B6E8-8F16BF4C2702}"/>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AAC5671A-3080-4B5D-9CBD-BAC96D31AEB8}"/>
              </a:ext>
            </a:extLst>
          </p:cNvPr>
          <p:cNvPicPr>
            <a:picLocks noChangeAspect="1"/>
          </p:cNvPicPr>
          <p:nvPr/>
        </p:nvPicPr>
        <p:blipFill>
          <a:blip r:embed="rId2"/>
          <a:stretch>
            <a:fillRect/>
          </a:stretch>
        </p:blipFill>
        <p:spPr>
          <a:xfrm>
            <a:off x="-2977" y="1673"/>
            <a:ext cx="12194977" cy="6856327"/>
          </a:xfrm>
          <a:prstGeom prst="rect">
            <a:avLst/>
          </a:prstGeom>
        </p:spPr>
      </p:pic>
    </p:spTree>
    <p:extLst>
      <p:ext uri="{BB962C8B-B14F-4D97-AF65-F5344CB8AC3E}">
        <p14:creationId xmlns:p14="http://schemas.microsoft.com/office/powerpoint/2010/main" val="201196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054CF0-A276-4446-8061-CB0E5B45B40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09F57148-A2CC-4552-A593-FCC2B51DDDD0}"/>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80316D5E-F2AC-4A5E-9780-7869AF3C7F80}"/>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16916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r>
              <a:rPr lang="pt-BR" sz="3600" b="1" dirty="0">
                <a:solidFill>
                  <a:srgbClr val="002060"/>
                </a:solidFill>
              </a:rPr>
              <a:t>A reprogramação mental através da quebra de paradigmas</a:t>
            </a:r>
            <a:r>
              <a:rPr lang="pt-BR" sz="3600" dirty="0">
                <a:solidFill>
                  <a:srgbClr val="002060"/>
                </a:solidFill>
              </a:rPr>
              <a:t> – </a:t>
            </a:r>
            <a:r>
              <a:rPr lang="pt-BR" sz="3600" dirty="0"/>
              <a:t>Nos acostumamos a agir e pensar da mesma maneira, isso nos limita em criatividade. Se nos dermos a oportunidade de fazer as tarefas do dia a dia de formas diferentes e expandirmos nosso pensamento, ampliamos o campo de possibilidades em nossa realidade.</a:t>
            </a:r>
          </a:p>
          <a:p>
            <a:r>
              <a:rPr lang="pt-BR" sz="3200" dirty="0"/>
              <a:t> </a:t>
            </a:r>
          </a:p>
          <a:p>
            <a:endParaRPr lang="pt-BR" sz="3200" dirty="0">
              <a:latin typeface="Garamond" pitchFamily="18" charset="0"/>
            </a:endParaRPr>
          </a:p>
        </p:txBody>
      </p:sp>
    </p:spTree>
    <p:extLst>
      <p:ext uri="{BB962C8B-B14F-4D97-AF65-F5344CB8AC3E}">
        <p14:creationId xmlns:p14="http://schemas.microsoft.com/office/powerpoint/2010/main" val="2613558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r>
              <a:rPr lang="pt-BR" sz="3200" b="1" dirty="0">
                <a:solidFill>
                  <a:srgbClr val="002060"/>
                </a:solidFill>
              </a:rPr>
              <a:t>A reprogramação mental através de afirmações positivas consistentes </a:t>
            </a:r>
            <a:r>
              <a:rPr lang="pt-BR" sz="3200" b="1" dirty="0"/>
              <a:t>- </a:t>
            </a:r>
            <a:r>
              <a:rPr lang="pt-BR" sz="3200" dirty="0"/>
              <a:t>As afirmações positivas têm muito poder de transformar, mas somente com intenção e sentimento. De nada vale fazer afirmações sem sentimento, sabotando a si mesmo e desacreditando do que está falando.</a:t>
            </a:r>
          </a:p>
          <a:p>
            <a:r>
              <a:rPr lang="pt-BR" sz="3200" dirty="0"/>
              <a:t>Não há magia nenhuma nas afirmações positivas, ou repetições exaustivas até alcançar o objetivo, e sim, o registro memorial estimulado pelas repetições.</a:t>
            </a:r>
          </a:p>
          <a:p>
            <a:endParaRPr lang="pt-BR" sz="3200" dirty="0"/>
          </a:p>
          <a:p>
            <a:r>
              <a:rPr lang="pt-BR" sz="3200" dirty="0" err="1"/>
              <a:t>Ex</a:t>
            </a:r>
            <a:r>
              <a:rPr lang="pt-BR" sz="3200" dirty="0"/>
              <a:t>: Mantras religiosos.</a:t>
            </a:r>
          </a:p>
          <a:p>
            <a:endParaRPr lang="pt-BR" sz="3200" dirty="0"/>
          </a:p>
        </p:txBody>
      </p:sp>
    </p:spTree>
    <p:extLst>
      <p:ext uri="{BB962C8B-B14F-4D97-AF65-F5344CB8AC3E}">
        <p14:creationId xmlns:p14="http://schemas.microsoft.com/office/powerpoint/2010/main" val="2613558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ECCB5E-8399-4AF0-8C4D-590AEC05628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F8939F3-940B-4240-BFBB-486FF9408548}"/>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47B83D1F-75A8-46A9-B8B0-A8330AE8A96F}"/>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24536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2589247-B9E2-43B3-9FEB-B190A0780F18}"/>
              </a:ext>
            </a:extLst>
          </p:cNvPr>
          <p:cNvSpPr>
            <a:spLocks noGrp="1"/>
          </p:cNvSpPr>
          <p:nvPr>
            <p:ph idx="1"/>
          </p:nvPr>
        </p:nvSpPr>
        <p:spPr>
          <a:xfrm>
            <a:off x="1524000" y="0"/>
            <a:ext cx="10667999" cy="6858000"/>
          </a:xfrm>
        </p:spPr>
        <p:txBody>
          <a:bodyPr>
            <a:normAutofit/>
          </a:bodyPr>
          <a:lstStyle/>
          <a:p>
            <a:endParaRPr lang="pt-BR" sz="3200" dirty="0"/>
          </a:p>
        </p:txBody>
      </p:sp>
      <p:pic>
        <p:nvPicPr>
          <p:cNvPr id="4" name="Imagem 3">
            <a:extLst>
              <a:ext uri="{FF2B5EF4-FFF2-40B4-BE49-F238E27FC236}">
                <a16:creationId xmlns:a16="http://schemas.microsoft.com/office/drawing/2014/main" id="{30EF0B0C-2005-417B-A8CE-DC5017D0F86E}"/>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423732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2589247-B9E2-43B3-9FEB-B190A0780F18}"/>
              </a:ext>
            </a:extLst>
          </p:cNvPr>
          <p:cNvSpPr>
            <a:spLocks noGrp="1"/>
          </p:cNvSpPr>
          <p:nvPr>
            <p:ph idx="1"/>
          </p:nvPr>
        </p:nvSpPr>
        <p:spPr>
          <a:xfrm>
            <a:off x="1524000" y="0"/>
            <a:ext cx="10667999" cy="6858000"/>
          </a:xfrm>
        </p:spPr>
        <p:txBody>
          <a:bodyPr>
            <a:normAutofit/>
          </a:bodyPr>
          <a:lstStyle/>
          <a:p>
            <a:endParaRPr lang="pt-BR" sz="3200" dirty="0"/>
          </a:p>
        </p:txBody>
      </p:sp>
      <p:pic>
        <p:nvPicPr>
          <p:cNvPr id="2" name="Imagem 1">
            <a:extLst>
              <a:ext uri="{FF2B5EF4-FFF2-40B4-BE49-F238E27FC236}">
                <a16:creationId xmlns:a16="http://schemas.microsoft.com/office/drawing/2014/main" id="{1932BF9B-CF71-474A-AF3B-043408503338}"/>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5426381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2589247-B9E2-43B3-9FEB-B190A0780F18}"/>
              </a:ext>
            </a:extLst>
          </p:cNvPr>
          <p:cNvSpPr>
            <a:spLocks noGrp="1"/>
          </p:cNvSpPr>
          <p:nvPr>
            <p:ph idx="1"/>
          </p:nvPr>
        </p:nvSpPr>
        <p:spPr>
          <a:xfrm>
            <a:off x="1524000" y="0"/>
            <a:ext cx="10667999" cy="6858000"/>
          </a:xfrm>
        </p:spPr>
        <p:txBody>
          <a:bodyPr>
            <a:normAutofit/>
          </a:bodyPr>
          <a:lstStyle/>
          <a:p>
            <a:endParaRPr lang="pt-BR" sz="3200" dirty="0"/>
          </a:p>
        </p:txBody>
      </p:sp>
      <p:pic>
        <p:nvPicPr>
          <p:cNvPr id="2" name="Imagem 1">
            <a:extLst>
              <a:ext uri="{FF2B5EF4-FFF2-40B4-BE49-F238E27FC236}">
                <a16:creationId xmlns:a16="http://schemas.microsoft.com/office/drawing/2014/main" id="{12A665C5-B095-4DE3-B7DF-F0EE2DB07D5F}"/>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2956983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2589247-B9E2-43B3-9FEB-B190A0780F18}"/>
              </a:ext>
            </a:extLst>
          </p:cNvPr>
          <p:cNvSpPr>
            <a:spLocks noGrp="1"/>
          </p:cNvSpPr>
          <p:nvPr>
            <p:ph idx="1"/>
          </p:nvPr>
        </p:nvSpPr>
        <p:spPr>
          <a:xfrm>
            <a:off x="1524000" y="0"/>
            <a:ext cx="10667999" cy="6858000"/>
          </a:xfrm>
        </p:spPr>
        <p:txBody>
          <a:bodyPr>
            <a:normAutofit/>
          </a:bodyPr>
          <a:lstStyle/>
          <a:p>
            <a:endParaRPr lang="pt-BR" sz="3200" dirty="0"/>
          </a:p>
        </p:txBody>
      </p:sp>
      <p:pic>
        <p:nvPicPr>
          <p:cNvPr id="2" name="Imagem 1">
            <a:extLst>
              <a:ext uri="{FF2B5EF4-FFF2-40B4-BE49-F238E27FC236}">
                <a16:creationId xmlns:a16="http://schemas.microsoft.com/office/drawing/2014/main" id="{DE72DEB2-05E5-4108-8904-BD6B230DBBA6}"/>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3540674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2589247-B9E2-43B3-9FEB-B190A0780F18}"/>
              </a:ext>
            </a:extLst>
          </p:cNvPr>
          <p:cNvSpPr>
            <a:spLocks noGrp="1"/>
          </p:cNvSpPr>
          <p:nvPr>
            <p:ph idx="1"/>
          </p:nvPr>
        </p:nvSpPr>
        <p:spPr>
          <a:xfrm>
            <a:off x="1524000" y="0"/>
            <a:ext cx="10667999" cy="6858000"/>
          </a:xfrm>
        </p:spPr>
        <p:txBody>
          <a:bodyPr>
            <a:normAutofit/>
          </a:bodyPr>
          <a:lstStyle/>
          <a:p>
            <a:endParaRPr lang="pt-BR" sz="3200" dirty="0"/>
          </a:p>
        </p:txBody>
      </p:sp>
      <p:pic>
        <p:nvPicPr>
          <p:cNvPr id="2" name="Imagem 1">
            <a:extLst>
              <a:ext uri="{FF2B5EF4-FFF2-40B4-BE49-F238E27FC236}">
                <a16:creationId xmlns:a16="http://schemas.microsoft.com/office/drawing/2014/main" id="{F81BEDFD-6C64-4996-817D-38BBF522E6F3}"/>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2021909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2589247-B9E2-43B3-9FEB-B190A0780F18}"/>
              </a:ext>
            </a:extLst>
          </p:cNvPr>
          <p:cNvSpPr>
            <a:spLocks noGrp="1"/>
          </p:cNvSpPr>
          <p:nvPr>
            <p:ph idx="1"/>
          </p:nvPr>
        </p:nvSpPr>
        <p:spPr>
          <a:xfrm>
            <a:off x="1524000" y="0"/>
            <a:ext cx="10667999" cy="6858000"/>
          </a:xfrm>
        </p:spPr>
        <p:txBody>
          <a:bodyPr>
            <a:normAutofit/>
          </a:bodyPr>
          <a:lstStyle/>
          <a:p>
            <a:endParaRPr lang="pt-BR" sz="3200" dirty="0"/>
          </a:p>
        </p:txBody>
      </p:sp>
      <p:pic>
        <p:nvPicPr>
          <p:cNvPr id="2" name="Imagem 1">
            <a:extLst>
              <a:ext uri="{FF2B5EF4-FFF2-40B4-BE49-F238E27FC236}">
                <a16:creationId xmlns:a16="http://schemas.microsoft.com/office/drawing/2014/main" id="{11FD48F7-26EC-41CD-B093-9B300A86AB57}"/>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460948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5CC8E4-03F3-4666-B361-CABB33590E5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834A7AE-B04D-455E-B097-58A02EF57C16}"/>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630AE8DF-7EED-405F-9BE7-E9E8905D1860}"/>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113447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1F91BD-C527-4090-8F25-B9686437D3C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6EC3FBA5-3F5D-4307-9C70-5AC8DC95A897}"/>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452DDD92-1233-45E0-87D5-B26D20DF6475}"/>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7016144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159656"/>
            <a:ext cx="10711543" cy="6698343"/>
          </a:xfrm>
        </p:spPr>
        <p:txBody>
          <a:bodyPr>
            <a:normAutofit/>
          </a:bodyPr>
          <a:lstStyle/>
          <a:p>
            <a:r>
              <a:rPr lang="pt-BR" sz="3200" dirty="0"/>
              <a:t>O cérebro humano está continuamente criando imagens mentais. Esta é uma das maneiras fundamentais pela qual nos orientamos no mundo que nos cerca. A estruturação mental de imagens permite ao cérebro criar relações entre os objetos no espaço físico que nossos sentidos podem detectar. Baseado nessas imagens, escolhemos como interagir com o mundo. Outra maneira de descrever esse processo seria: As imagens são a fonte primária da escolha de nosso comportamento.</a:t>
            </a:r>
          </a:p>
        </p:txBody>
      </p:sp>
    </p:spTree>
    <p:extLst>
      <p:ext uri="{BB962C8B-B14F-4D97-AF65-F5344CB8AC3E}">
        <p14:creationId xmlns:p14="http://schemas.microsoft.com/office/powerpoint/2010/main" val="24158245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145142"/>
            <a:ext cx="10711543" cy="6712857"/>
          </a:xfrm>
        </p:spPr>
        <p:txBody>
          <a:bodyPr>
            <a:normAutofit lnSpcReduction="10000"/>
          </a:bodyPr>
          <a:lstStyle/>
          <a:p>
            <a:r>
              <a:rPr lang="pt-BR" sz="3200" dirty="0"/>
              <a:t>Existem duas maneiras-chave pelas quais a mente recebe os dados dos sentidos com os quais criamos essas imagens. Uma é pelo que vemos e, a outra, é a da linguagem que ouvimos. Essa é conhecida tecnicamente como Imagem verbal, que tem um efeito poderoso no comportamento humano, e é o tema dessa seção: Como usar isso conscientemente para nos comunicarmos de maneira mais clara? Quando uma pessoa ouve palavras, o cérebro imediatamente processa esse "dado sensorial" como uma imagem.  Frequentemente, a imagem criada  no cérebro  é contrária  à ideia  que  as pessoas  estão tentando comunicar. </a:t>
            </a:r>
          </a:p>
        </p:txBody>
      </p:sp>
    </p:spTree>
    <p:extLst>
      <p:ext uri="{BB962C8B-B14F-4D97-AF65-F5344CB8AC3E}">
        <p14:creationId xmlns:p14="http://schemas.microsoft.com/office/powerpoint/2010/main" val="37016401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0"/>
            <a:ext cx="10711543" cy="6858000"/>
          </a:xfrm>
        </p:spPr>
        <p:txBody>
          <a:bodyPr>
            <a:normAutofit/>
          </a:bodyPr>
          <a:lstStyle/>
          <a:p>
            <a:r>
              <a:rPr lang="pt-BR" sz="3200" dirty="0"/>
              <a:t>Na verdade, algumas vezes, é exatamente o oposto! Entretanto, em todas as áreas da comunicação humana torna-se importante, senão crítico, escolher conscientemente palavras para criar o efeito desejado que estamos procurando numa dada situação. </a:t>
            </a:r>
          </a:p>
        </p:txBody>
      </p:sp>
    </p:spTree>
    <p:extLst>
      <p:ext uri="{BB962C8B-B14F-4D97-AF65-F5344CB8AC3E}">
        <p14:creationId xmlns:p14="http://schemas.microsoft.com/office/powerpoint/2010/main" val="40409340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0"/>
            <a:ext cx="10711543" cy="6858000"/>
          </a:xfrm>
        </p:spPr>
        <p:txBody>
          <a:bodyPr>
            <a:normAutofit/>
          </a:bodyPr>
          <a:lstStyle/>
          <a:p>
            <a:r>
              <a:rPr lang="pt-BR" sz="3200" dirty="0"/>
              <a:t>Aqui está uma simples demonstração dessa ideia. Uma das mais curiosas palavras da língua portuguesa é "não". A curiosidade vem do fato de que, em termos de imagem visual, o cérebro não pode processar a palavra "não". É como se, dentro da mente humana a palavra "não" não existisse. Quando apresentado com um "não", o cérebro imediatamente cria uma imagem que "não" era para ser criada. Você experimenta isso quando tenta "não" imaginar um elefante rosa.  </a:t>
            </a:r>
          </a:p>
        </p:txBody>
      </p:sp>
    </p:spTree>
    <p:extLst>
      <p:ext uri="{BB962C8B-B14F-4D97-AF65-F5344CB8AC3E}">
        <p14:creationId xmlns:p14="http://schemas.microsoft.com/office/powerpoint/2010/main" val="14834604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0"/>
            <a:ext cx="10711543" cy="6858000"/>
          </a:xfrm>
        </p:spPr>
        <p:txBody>
          <a:bodyPr>
            <a:normAutofit/>
          </a:bodyPr>
          <a:lstStyle/>
          <a:p>
            <a:endParaRPr lang="pt-BR" sz="3200" dirty="0"/>
          </a:p>
        </p:txBody>
      </p:sp>
      <p:pic>
        <p:nvPicPr>
          <p:cNvPr id="2" name="Imagem 1">
            <a:extLst>
              <a:ext uri="{FF2B5EF4-FFF2-40B4-BE49-F238E27FC236}">
                <a16:creationId xmlns:a16="http://schemas.microsoft.com/office/drawing/2014/main" id="{53005F13-478E-48B5-9F09-A616202DAE17}"/>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4040458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188686"/>
            <a:ext cx="10711543" cy="6669314"/>
          </a:xfrm>
        </p:spPr>
        <p:txBody>
          <a:bodyPr>
            <a:normAutofit/>
          </a:bodyPr>
          <a:lstStyle/>
          <a:p>
            <a:r>
              <a:rPr lang="pt-BR" sz="3200" dirty="0"/>
              <a:t>O caso mais clássico dessa situação é o exemplo seguinte: A mãe dirigindo-se ao filho e diz as seguintes palavras:“ Agora, querido, não derrame seu leite!“ Qual é a imagem visual criada imediatamente na mente da criança? Claro: leite derramado! Aqui estão algumas das palavras negativas mais usadas: </a:t>
            </a:r>
          </a:p>
          <a:p>
            <a:r>
              <a:rPr lang="pt-BR" sz="3200" dirty="0"/>
              <a:t>Não posso, Não, Não devo, Evitar e Nunca</a:t>
            </a:r>
          </a:p>
        </p:txBody>
      </p:sp>
    </p:spTree>
    <p:extLst>
      <p:ext uri="{BB962C8B-B14F-4D97-AF65-F5344CB8AC3E}">
        <p14:creationId xmlns:p14="http://schemas.microsoft.com/office/powerpoint/2010/main" val="616632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217714"/>
            <a:ext cx="10711543" cy="6640286"/>
          </a:xfrm>
        </p:spPr>
        <p:txBody>
          <a:bodyPr>
            <a:normAutofit/>
          </a:bodyPr>
          <a:lstStyle/>
          <a:p>
            <a:r>
              <a:rPr lang="pt-BR" sz="3200" dirty="0"/>
              <a:t>É útil tornar-se consciente de quando e como você usa essas palavras. Quanto mais consciente você está, mais o seu cérebro começará a oferecer alternativas! Existe um segundo fator em relação a como nossa mente lida com essas imagens que é importante entender. O cérebro opera com um processo interno conhecido como Dissonância Cognitiva que trabalha em conjunto com a imagem visual, uma vez que uma imagem é criada, o cérebro procura transformar aquela visão em realidade.</a:t>
            </a:r>
          </a:p>
        </p:txBody>
      </p:sp>
    </p:spTree>
    <p:extLst>
      <p:ext uri="{BB962C8B-B14F-4D97-AF65-F5344CB8AC3E}">
        <p14:creationId xmlns:p14="http://schemas.microsoft.com/office/powerpoint/2010/main" val="11466701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217714"/>
            <a:ext cx="10711543" cy="6640286"/>
          </a:xfrm>
        </p:spPr>
        <p:txBody>
          <a:bodyPr>
            <a:normAutofit/>
          </a:bodyPr>
          <a:lstStyle/>
          <a:p>
            <a:r>
              <a:rPr lang="pt-BR" sz="3200" dirty="0"/>
              <a:t>Com essa ideia em mente, pense no exemplo passado. A criança estava "imaginando" o leite derramando pela mesa. O que você acha que acontecerá depois? Você provavelmente adivinhou. Em alguns segundos, o braço da criança baterá "acidentalmente" no copo e o leite se derramará, porque num nível inconsciente o cérebro, através do mecanismo de dissonância cognitiva, está procurando trazer para a realidade a imagem visual que ele está vendo! </a:t>
            </a:r>
          </a:p>
        </p:txBody>
      </p:sp>
    </p:spTree>
    <p:extLst>
      <p:ext uri="{BB962C8B-B14F-4D97-AF65-F5344CB8AC3E}">
        <p14:creationId xmlns:p14="http://schemas.microsoft.com/office/powerpoint/2010/main" val="1529918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333828"/>
            <a:ext cx="10711543" cy="6524171"/>
          </a:xfrm>
        </p:spPr>
        <p:txBody>
          <a:bodyPr>
            <a:normAutofit/>
          </a:bodyPr>
          <a:lstStyle/>
          <a:p>
            <a:r>
              <a:rPr lang="pt-BR" sz="3600" dirty="0"/>
              <a:t>Embora a mãe repreenda a criança por "não prestar atenção", a criança, verdadeiramente, estava prestando muita atenção a exatamente o que a mãe disse!</a:t>
            </a:r>
          </a:p>
        </p:txBody>
      </p:sp>
    </p:spTree>
    <p:extLst>
      <p:ext uri="{BB962C8B-B14F-4D97-AF65-F5344CB8AC3E}">
        <p14:creationId xmlns:p14="http://schemas.microsoft.com/office/powerpoint/2010/main" val="32346760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261256"/>
            <a:ext cx="10711543" cy="6596743"/>
          </a:xfrm>
        </p:spPr>
        <p:txBody>
          <a:bodyPr>
            <a:normAutofit/>
          </a:bodyPr>
          <a:lstStyle/>
          <a:p>
            <a:r>
              <a:rPr lang="pt-BR" sz="3200" dirty="0"/>
              <a:t>O termo Imagem Mental é mais útil se for expandido para incluir um aspecto adicional. As imagens que queremos eliminar, frequentemente, contêm o que poderia ser denominado de ações negativas ou consequências. Aquelas que queremos criar são, comumente, positivas. Adicionando essa ideia à primeira, de criar imagens, chegamos ao termo: </a:t>
            </a:r>
            <a:r>
              <a:rPr lang="pt-BR" sz="3200" b="1" dirty="0">
                <a:solidFill>
                  <a:srgbClr val="0070C0"/>
                </a:solidFill>
              </a:rPr>
              <a:t>Imagens Mentais Positivas</a:t>
            </a:r>
          </a:p>
        </p:txBody>
      </p:sp>
    </p:spTree>
    <p:extLst>
      <p:ext uri="{BB962C8B-B14F-4D97-AF65-F5344CB8AC3E}">
        <p14:creationId xmlns:p14="http://schemas.microsoft.com/office/powerpoint/2010/main" val="18890693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304800"/>
            <a:ext cx="10711543" cy="6553200"/>
          </a:xfrm>
        </p:spPr>
        <p:txBody>
          <a:bodyPr>
            <a:normAutofit/>
          </a:bodyPr>
          <a:lstStyle/>
          <a:p>
            <a:r>
              <a:rPr lang="pt-BR" sz="3200" b="1" dirty="0">
                <a:solidFill>
                  <a:srgbClr val="FF0000"/>
                </a:solidFill>
              </a:rPr>
              <a:t>Imagens Mentais Positivas </a:t>
            </a:r>
            <a:r>
              <a:rPr lang="pt-BR" sz="3200" dirty="0"/>
              <a:t>são a meta de qualquer pessoa que está, conscientemente, escolhendo suas palavras para comunicar uma ideia de maneira correta. Aqui está um exemplo para ilustrar este ponto que inclui duas imagens mentais que devem ser ajustadas de imagens negativas para positivas...</a:t>
            </a:r>
          </a:p>
          <a:p>
            <a:endParaRPr lang="pt-BR" sz="3200" dirty="0"/>
          </a:p>
        </p:txBody>
      </p:sp>
    </p:spTree>
    <p:extLst>
      <p:ext uri="{BB962C8B-B14F-4D97-AF65-F5344CB8AC3E}">
        <p14:creationId xmlns:p14="http://schemas.microsoft.com/office/powerpoint/2010/main" val="37956357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233715" y="275770"/>
            <a:ext cx="10958286" cy="6582229"/>
          </a:xfrm>
        </p:spPr>
        <p:txBody>
          <a:bodyPr>
            <a:normAutofit/>
          </a:bodyPr>
          <a:lstStyle/>
          <a:p>
            <a:r>
              <a:rPr lang="pt-BR" sz="3200" dirty="0"/>
              <a:t>Exemplo: Um professor faz a seguinte declaração: "Não cometa muitos erros e não se atrase para o teste!" Estão sendo criadas duas imagens: erre e atrase! Ao invés disso, o professor poderia ter falado..."Certifique-se de acertar o máximo que você puder, e você receberá uma nota excelente no teste!“, “Chegue mais cedo para ter mais tranquilidade”. </a:t>
            </a:r>
          </a:p>
          <a:p>
            <a:r>
              <a:rPr lang="pt-BR" sz="3200" dirty="0"/>
              <a:t>Conscientemente, escolher com cuidado que palavras usar pode parecer estranho no princípio. Essa estranheza é resultado de fazer algo diferente do que lhe é familiar. </a:t>
            </a:r>
          </a:p>
        </p:txBody>
      </p:sp>
    </p:spTree>
    <p:extLst>
      <p:ext uri="{BB962C8B-B14F-4D97-AF65-F5344CB8AC3E}">
        <p14:creationId xmlns:p14="http://schemas.microsoft.com/office/powerpoint/2010/main" val="18088248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B27CCF8-F8B0-4A8E-9BD2-3EEA64578AA4}"/>
              </a:ext>
            </a:extLst>
          </p:cNvPr>
          <p:cNvSpPr>
            <a:spLocks noGrp="1"/>
          </p:cNvSpPr>
          <p:nvPr>
            <p:ph idx="1"/>
          </p:nvPr>
        </p:nvSpPr>
        <p:spPr>
          <a:xfrm>
            <a:off x="1480457" y="290286"/>
            <a:ext cx="10711543" cy="6567714"/>
          </a:xfrm>
        </p:spPr>
        <p:txBody>
          <a:bodyPr>
            <a:normAutofit/>
          </a:bodyPr>
          <a:lstStyle/>
          <a:p>
            <a:r>
              <a:rPr lang="pt-BR" sz="3200" dirty="0"/>
              <a:t>Fazendo uma analogia, lembre-se da primeira vez que você andou de bicicleta. Isso pode ter sido extremamente estranho no início. Eventualmente, no entanto,  foi  se acostumando  e,  então,  andar  de bicicleta  tornou-se  algo completamente natural para você.</a:t>
            </a:r>
          </a:p>
        </p:txBody>
      </p:sp>
    </p:spTree>
    <p:extLst>
      <p:ext uri="{BB962C8B-B14F-4D97-AF65-F5344CB8AC3E}">
        <p14:creationId xmlns:p14="http://schemas.microsoft.com/office/powerpoint/2010/main" val="27288761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3D97C-286D-4E92-AFD4-FAFDEBC3732A}"/>
              </a:ext>
            </a:extLst>
          </p:cNvPr>
          <p:cNvSpPr>
            <a:spLocks noGrp="1"/>
          </p:cNvSpPr>
          <p:nvPr>
            <p:ph type="title"/>
          </p:nvPr>
        </p:nvSpPr>
        <p:spPr>
          <a:xfrm>
            <a:off x="1538514" y="0"/>
            <a:ext cx="9966099" cy="1905000"/>
          </a:xfrm>
        </p:spPr>
        <p:txBody>
          <a:bodyPr/>
          <a:lstStyle/>
          <a:p>
            <a:r>
              <a:rPr lang="pt-BR" b="1" dirty="0">
                <a:solidFill>
                  <a:srgbClr val="C00000"/>
                </a:solidFill>
                <a:effectLst>
                  <a:outerShdw blurRad="38100" dist="38100" dir="2700000" algn="tl">
                    <a:srgbClr val="000000">
                      <a:alpha val="43137"/>
                    </a:srgbClr>
                  </a:outerShdw>
                </a:effectLst>
              </a:rPr>
              <a:t>AVALIAÇÃO</a:t>
            </a:r>
          </a:p>
        </p:txBody>
      </p:sp>
      <p:sp>
        <p:nvSpPr>
          <p:cNvPr id="3" name="Espaço Reservado para Conteúdo 2">
            <a:extLst>
              <a:ext uri="{FF2B5EF4-FFF2-40B4-BE49-F238E27FC236}">
                <a16:creationId xmlns:a16="http://schemas.microsoft.com/office/drawing/2014/main" id="{34ACB8D0-F833-4CA0-8452-82DE77E30060}"/>
              </a:ext>
            </a:extLst>
          </p:cNvPr>
          <p:cNvSpPr>
            <a:spLocks noGrp="1"/>
          </p:cNvSpPr>
          <p:nvPr>
            <p:ph idx="1"/>
          </p:nvPr>
        </p:nvSpPr>
        <p:spPr>
          <a:xfrm>
            <a:off x="1538514" y="986971"/>
            <a:ext cx="10653485" cy="5871029"/>
          </a:xfrm>
        </p:spPr>
        <p:txBody>
          <a:bodyPr>
            <a:normAutofit/>
          </a:bodyPr>
          <a:lstStyle/>
          <a:p>
            <a:r>
              <a:rPr lang="pt-BR" sz="3600" dirty="0"/>
              <a:t>Cite uma diferença entre a PNL e a Psicanálise tradicional.</a:t>
            </a:r>
          </a:p>
          <a:p>
            <a:r>
              <a:rPr lang="pt-BR" sz="3600" dirty="0"/>
              <a:t>O que é Modelagem ou </a:t>
            </a:r>
            <a:r>
              <a:rPr lang="pt-BR" sz="3600" dirty="0" err="1"/>
              <a:t>Metamodelo</a:t>
            </a:r>
            <a:r>
              <a:rPr lang="pt-BR" sz="3600" dirty="0"/>
              <a:t>?</a:t>
            </a:r>
          </a:p>
          <a:p>
            <a:r>
              <a:rPr lang="pt-BR" sz="3600" dirty="0"/>
              <a:t>O que é um trauma, como posso revertê-lo?</a:t>
            </a:r>
          </a:p>
          <a:p>
            <a:r>
              <a:rPr lang="pt-BR" sz="3600" dirty="0"/>
              <a:t>Em quais casos se pode aplicar a PNL?</a:t>
            </a:r>
          </a:p>
          <a:p>
            <a:r>
              <a:rPr lang="pt-BR" sz="3600" dirty="0"/>
              <a:t>Quem é o hipocampo, qual a sua importância?</a:t>
            </a:r>
          </a:p>
          <a:p>
            <a:r>
              <a:rPr lang="pt-BR" sz="3600" dirty="0"/>
              <a:t>Explique como acontece a reprogramação. Qual é o processo?</a:t>
            </a:r>
          </a:p>
        </p:txBody>
      </p:sp>
    </p:spTree>
    <p:extLst>
      <p:ext uri="{BB962C8B-B14F-4D97-AF65-F5344CB8AC3E}">
        <p14:creationId xmlns:p14="http://schemas.microsoft.com/office/powerpoint/2010/main" val="2779484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fontScale="92500" lnSpcReduction="10000"/>
          </a:bodyPr>
          <a:lstStyle/>
          <a:p>
            <a:r>
              <a:rPr lang="pt-BR" sz="3200" b="1" i="1" dirty="0">
                <a:solidFill>
                  <a:srgbClr val="002060"/>
                </a:solidFill>
              </a:rPr>
              <a:t>RAPPORT</a:t>
            </a:r>
            <a:endParaRPr lang="pt-BR" sz="3200" dirty="0">
              <a:solidFill>
                <a:srgbClr val="002060"/>
              </a:solidFill>
            </a:endParaRPr>
          </a:p>
          <a:p>
            <a:r>
              <a:rPr lang="pt-BR" sz="3200" dirty="0"/>
              <a:t> </a:t>
            </a:r>
          </a:p>
          <a:p>
            <a:r>
              <a:rPr lang="pt-BR" sz="3200" dirty="0" err="1"/>
              <a:t>Rapport</a:t>
            </a:r>
            <a:r>
              <a:rPr lang="pt-BR" sz="3200" dirty="0"/>
              <a:t> ou empatia (relação) acontece quando você equipara o comportamento, o pensamento e o nível de comunicação da outra pessoa. Você a está encontrando no modelo de mundo dela. O </a:t>
            </a:r>
            <a:r>
              <a:rPr lang="pt-BR" sz="3200" dirty="0" err="1"/>
              <a:t>rapport</a:t>
            </a:r>
            <a:r>
              <a:rPr lang="pt-BR" sz="3200" dirty="0"/>
              <a:t> acontece naturalmente quando as pessoas tomam consciência um do outro e começam a se comunicar. É como uma dança na qual uma pessoa conduz e a outra segue. Pessoas em </a:t>
            </a:r>
            <a:r>
              <a:rPr lang="pt-BR" sz="3200" dirty="0" err="1"/>
              <a:t>rapport</a:t>
            </a:r>
            <a:r>
              <a:rPr lang="pt-BR" sz="3200" dirty="0"/>
              <a:t> têm uma maneira cooperativa e harmoniosa de estarem juntas, um senso de reconhecimento mútuo e sabem que está bem ser quem elas são.</a:t>
            </a:r>
          </a:p>
          <a:p>
            <a:r>
              <a:rPr lang="pt-BR" sz="3200" dirty="0"/>
              <a:t> </a:t>
            </a:r>
          </a:p>
        </p:txBody>
      </p:sp>
    </p:spTree>
    <p:extLst>
      <p:ext uri="{BB962C8B-B14F-4D97-AF65-F5344CB8AC3E}">
        <p14:creationId xmlns:p14="http://schemas.microsoft.com/office/powerpoint/2010/main" val="26135583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r>
              <a:rPr lang="pt-BR" sz="3200" dirty="0"/>
              <a:t>O </a:t>
            </a:r>
            <a:r>
              <a:rPr lang="pt-BR" sz="3200" dirty="0" err="1"/>
              <a:t>rapport</a:t>
            </a:r>
            <a:r>
              <a:rPr lang="pt-BR" sz="3200" dirty="0"/>
              <a:t> funciona melhor quando está fora da consciência e acontece espontaneamente. No entanto, é algo que se pode aprender e é possível você aumentar o </a:t>
            </a:r>
            <a:r>
              <a:rPr lang="pt-BR" sz="3200" dirty="0" err="1"/>
              <a:t>rapport</a:t>
            </a:r>
            <a:r>
              <a:rPr lang="pt-BR" sz="3200" dirty="0"/>
              <a:t> com os outros.</a:t>
            </a:r>
          </a:p>
          <a:p>
            <a:r>
              <a:rPr lang="pt-BR" sz="3200" dirty="0"/>
              <a:t>O </a:t>
            </a:r>
            <a:r>
              <a:rPr lang="pt-BR" sz="3200" dirty="0" err="1"/>
              <a:t>rapport</a:t>
            </a:r>
            <a:r>
              <a:rPr lang="pt-BR" sz="3200" dirty="0"/>
              <a:t> é um pré-requisito para uma comunicação eficaz. Então, antes de fazer qualquer coisa com uma pessoa ou um grupo, você precisa estabelecer </a:t>
            </a:r>
            <a:r>
              <a:rPr lang="pt-BR" sz="3200" dirty="0" err="1"/>
              <a:t>rapport</a:t>
            </a:r>
            <a:r>
              <a:rPr lang="pt-BR" sz="3200" dirty="0"/>
              <a:t> com eles. Precisa ter flexibilidade suficiente para ser capaz de entrar, de alguma maneira, na realidade do outro. Quando você faz isso, ele se sente reconhecido e estará disposto a se engajar com você. </a:t>
            </a:r>
            <a:endParaRPr lang="pt-BR" sz="3200" dirty="0">
              <a:latin typeface="Garamond" pitchFamily="18" charset="0"/>
            </a:endParaRPr>
          </a:p>
        </p:txBody>
      </p:sp>
    </p:spTree>
    <p:extLst>
      <p:ext uri="{BB962C8B-B14F-4D97-AF65-F5344CB8AC3E}">
        <p14:creationId xmlns:p14="http://schemas.microsoft.com/office/powerpoint/2010/main" val="26135583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fontScale="92500" lnSpcReduction="20000"/>
          </a:bodyPr>
          <a:lstStyle/>
          <a:p>
            <a:r>
              <a:rPr lang="pt-BR" sz="3200" dirty="0"/>
              <a:t>Com </a:t>
            </a:r>
            <a:r>
              <a:rPr lang="pt-BR" sz="3200" dirty="0" err="1"/>
              <a:t>rapport</a:t>
            </a:r>
            <a:r>
              <a:rPr lang="pt-BR" sz="3200" dirty="0"/>
              <a:t>, as pessoas tendem a ficar mais abertas e ter menos objeções e têm mais probabilidade de aceitar o que você diz.</a:t>
            </a:r>
          </a:p>
          <a:p>
            <a:r>
              <a:rPr lang="pt-BR" sz="3200" dirty="0"/>
              <a:t>O </a:t>
            </a:r>
            <a:r>
              <a:rPr lang="pt-BR" sz="3200" dirty="0" err="1"/>
              <a:t>rapport</a:t>
            </a:r>
            <a:r>
              <a:rPr lang="pt-BR" sz="3200" dirty="0"/>
              <a:t> funciona ao equiparar a outra pessoa em todos os níveis. Ao estabelecer </a:t>
            </a:r>
            <a:r>
              <a:rPr lang="pt-BR" sz="3200" dirty="0" err="1"/>
              <a:t>rapport</a:t>
            </a:r>
            <a:r>
              <a:rPr lang="pt-BR" sz="3200" dirty="0"/>
              <a:t> você cria semelhanças.</a:t>
            </a:r>
          </a:p>
          <a:p>
            <a:r>
              <a:rPr lang="pt-BR" sz="3200" dirty="0"/>
              <a:t> </a:t>
            </a:r>
          </a:p>
          <a:p>
            <a:r>
              <a:rPr lang="pt-BR" sz="3200" b="1" i="1" dirty="0">
                <a:solidFill>
                  <a:srgbClr val="002060"/>
                </a:solidFill>
              </a:rPr>
              <a:t>Criando </a:t>
            </a:r>
            <a:r>
              <a:rPr lang="pt-BR" sz="3200" b="1" i="1" dirty="0" err="1">
                <a:solidFill>
                  <a:srgbClr val="002060"/>
                </a:solidFill>
              </a:rPr>
              <a:t>rapport</a:t>
            </a:r>
            <a:endParaRPr lang="pt-BR" sz="3200" dirty="0">
              <a:solidFill>
                <a:srgbClr val="002060"/>
              </a:solidFill>
            </a:endParaRPr>
          </a:p>
          <a:p>
            <a:r>
              <a:rPr lang="pt-BR" sz="3200" dirty="0"/>
              <a:t>Você pode criar </a:t>
            </a:r>
            <a:r>
              <a:rPr lang="pt-BR" sz="3200" dirty="0" err="1"/>
              <a:t>rapport</a:t>
            </a:r>
            <a:r>
              <a:rPr lang="pt-BR" sz="3200" dirty="0"/>
              <a:t> com uma pessoa equiparando a sua maneira de comunicar:</a:t>
            </a:r>
          </a:p>
          <a:p>
            <a:r>
              <a:rPr lang="pt-BR" sz="3200" dirty="0"/>
              <a:t> 	</a:t>
            </a:r>
            <a:r>
              <a:rPr lang="pt-BR" sz="3200" i="1" dirty="0"/>
              <a:t>Use as palavras que ela usa</a:t>
            </a:r>
            <a:r>
              <a:rPr lang="pt-BR" sz="3200" dirty="0"/>
              <a:t>. Use seu jargão, seus termos preferidos, mesmo que você pense que ela está usando uma palavra errada. É o que significa para ela que interessa.</a:t>
            </a:r>
          </a:p>
          <a:p>
            <a:r>
              <a:rPr lang="pt-BR" sz="3200" dirty="0"/>
              <a:t> 	</a:t>
            </a:r>
            <a:r>
              <a:rPr lang="pt-BR" sz="3200" i="1" dirty="0"/>
              <a:t>Use a mesma tonalidade, velocidade e volume de voz</a:t>
            </a:r>
            <a:r>
              <a:rPr lang="pt-BR" sz="3200" dirty="0"/>
              <a:t>. Fale as palavras da maneira que ela fala.</a:t>
            </a:r>
          </a:p>
        </p:txBody>
      </p:sp>
    </p:spTree>
    <p:extLst>
      <p:ext uri="{BB962C8B-B14F-4D97-AF65-F5344CB8AC3E}">
        <p14:creationId xmlns:p14="http://schemas.microsoft.com/office/powerpoint/2010/main" val="2613558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r>
              <a:rPr lang="pt-BR" sz="3200" dirty="0"/>
              <a:t>As pessoas criam </a:t>
            </a:r>
            <a:r>
              <a:rPr lang="pt-BR" sz="3200" dirty="0" err="1"/>
              <a:t>rapport</a:t>
            </a:r>
            <a:r>
              <a:rPr lang="pt-BR" sz="3200" dirty="0"/>
              <a:t> ou vínculo com outros ao encontrar experiências  compartilhadas.  Quando encontra alguém pela primeira vez, você faz perguntas para descobrir algo em comum: Talvez vocês tenham frequentado a mesma escola, torçam pelo mesmo time, visitaram o mesmo lugar, gostam da mesma comida, música ou outra coisa. Logo que encontram algo em comum, o relacionamento começa a se formar. Então é provável que vocês comecem a adotar a mesma postura. Isto acontece fora da consciência. Você faz isso o tempo todo, mas pode não ter tomado consciência desse fato até agora.</a:t>
            </a:r>
          </a:p>
          <a:p>
            <a:endParaRPr lang="pt-BR" sz="3200" dirty="0">
              <a:latin typeface="Garamond" pitchFamily="18" charset="0"/>
            </a:endParaRPr>
          </a:p>
        </p:txBody>
      </p:sp>
    </p:spTree>
    <p:extLst>
      <p:ext uri="{BB962C8B-B14F-4D97-AF65-F5344CB8AC3E}">
        <p14:creationId xmlns:p14="http://schemas.microsoft.com/office/powerpoint/2010/main" val="26135583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lnSpcReduction="10000"/>
          </a:bodyPr>
          <a:lstStyle/>
          <a:p>
            <a:r>
              <a:rPr lang="pt-BR" sz="3200" dirty="0"/>
              <a:t>Você pode notar, num restaurante, por exemplo, que sempre que as pessoas estão envolvidas numa conversa ou numa atividade compartilhada elas tendem a equiparar ou espelhar uma à outra. Quando uma pessoa muda a sua fisiologia, a outra logo a acompanha.</a:t>
            </a:r>
          </a:p>
          <a:p>
            <a:r>
              <a:rPr lang="pt-BR" sz="3200" dirty="0"/>
              <a:t> </a:t>
            </a:r>
          </a:p>
          <a:p>
            <a:r>
              <a:rPr lang="pt-BR" sz="3200" dirty="0"/>
              <a:t>Quando se está em </a:t>
            </a:r>
            <a:r>
              <a:rPr lang="pt-BR" sz="3200" dirty="0" err="1"/>
              <a:t>rapport</a:t>
            </a:r>
            <a:r>
              <a:rPr lang="pt-BR" sz="3200" dirty="0"/>
              <a:t> com alguém ele estará prestando atenção a você, aberto a ouvir o que você tem a dizer e isso facilita acordos. Então, o </a:t>
            </a:r>
            <a:r>
              <a:rPr lang="pt-BR" sz="3200" dirty="0" err="1"/>
              <a:t>rapport</a:t>
            </a:r>
            <a:r>
              <a:rPr lang="pt-BR" sz="3200" dirty="0"/>
              <a:t> pode facilitar a maneira de conseguir os resultados que você quer.</a:t>
            </a:r>
          </a:p>
          <a:p>
            <a:br>
              <a:rPr lang="pt-BR" sz="3200" dirty="0"/>
            </a:br>
            <a:endParaRPr lang="pt-BR" sz="3200" dirty="0">
              <a:latin typeface="Garamond" pitchFamily="18" charset="0"/>
            </a:endParaRPr>
          </a:p>
        </p:txBody>
      </p:sp>
    </p:spTree>
    <p:extLst>
      <p:ext uri="{BB962C8B-B14F-4D97-AF65-F5344CB8AC3E}">
        <p14:creationId xmlns:p14="http://schemas.microsoft.com/office/powerpoint/2010/main" val="2613558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371600" y="0"/>
            <a:ext cx="10820399" cy="6858000"/>
          </a:xfrm>
        </p:spPr>
        <p:txBody>
          <a:bodyPr>
            <a:normAutofit/>
          </a:bodyPr>
          <a:lstStyle/>
          <a:p>
            <a:endParaRPr lang="pt-BR" sz="3200" dirty="0">
              <a:latin typeface="Garamond" pitchFamily="18" charset="0"/>
            </a:endParaRPr>
          </a:p>
        </p:txBody>
      </p:sp>
      <p:sp>
        <p:nvSpPr>
          <p:cNvPr id="2" name="Retângulo 1"/>
          <p:cNvSpPr/>
          <p:nvPr/>
        </p:nvSpPr>
        <p:spPr>
          <a:xfrm>
            <a:off x="3122271" y="2967335"/>
            <a:ext cx="5947462" cy="923330"/>
          </a:xfrm>
          <a:prstGeom prst="rect">
            <a:avLst/>
          </a:prstGeom>
          <a:noFill/>
        </p:spPr>
        <p:txBody>
          <a:bodyPr wrap="none" lIns="91440" tIns="45720" rIns="91440" bIns="45720">
            <a:spAutoFit/>
          </a:bodyPr>
          <a:lstStyle/>
          <a:p>
            <a:pPr algn="ctr"/>
            <a:r>
              <a:rPr lang="pt-BR"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GRATO À TODOS!</a:t>
            </a:r>
          </a:p>
        </p:txBody>
      </p:sp>
    </p:spTree>
    <p:extLst>
      <p:ext uri="{BB962C8B-B14F-4D97-AF65-F5344CB8AC3E}">
        <p14:creationId xmlns:p14="http://schemas.microsoft.com/office/powerpoint/2010/main" val="1914630665"/>
      </p:ext>
    </p:extLst>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3150</TotalTime>
  <Words>2743</Words>
  <Application>Microsoft Office PowerPoint</Application>
  <PresentationFormat>Widescreen</PresentationFormat>
  <Paragraphs>109</Paragraphs>
  <Slides>69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69</vt:i4>
      </vt:variant>
    </vt:vector>
  </HeadingPairs>
  <TitlesOfParts>
    <vt:vector size="75" baseType="lpstr">
      <vt:lpstr>Arial</vt:lpstr>
      <vt:lpstr>Calibri</vt:lpstr>
      <vt:lpstr>Century Gothic</vt:lpstr>
      <vt:lpstr>Garamond</vt:lpstr>
      <vt:lpstr>Wingdings 3</vt:lpstr>
      <vt:lpstr>Cacho</vt:lpstr>
      <vt:lpstr> PNL – Programação Neurolinguística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AVALIAÇÃO</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Cetapes</dc:title>
  <dc:creator>FERNANDES</dc:creator>
  <cp:lastModifiedBy>Pedro</cp:lastModifiedBy>
  <cp:revision>254</cp:revision>
  <dcterms:created xsi:type="dcterms:W3CDTF">2013-10-14T12:32:34Z</dcterms:created>
  <dcterms:modified xsi:type="dcterms:W3CDTF">2019-06-22T16:07:31Z</dcterms:modified>
</cp:coreProperties>
</file>