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73"/>
  </p:notesMasterIdLst>
  <p:sldIdLst>
    <p:sldId id="256" r:id="rId2"/>
    <p:sldId id="375" r:id="rId3"/>
    <p:sldId id="437" r:id="rId4"/>
    <p:sldId id="438" r:id="rId5"/>
    <p:sldId id="439" r:id="rId6"/>
    <p:sldId id="440" r:id="rId7"/>
    <p:sldId id="441" r:id="rId8"/>
    <p:sldId id="442" r:id="rId9"/>
    <p:sldId id="443" r:id="rId10"/>
    <p:sldId id="444" r:id="rId11"/>
    <p:sldId id="445" r:id="rId12"/>
    <p:sldId id="487" r:id="rId13"/>
    <p:sldId id="488" r:id="rId14"/>
    <p:sldId id="446" r:id="rId15"/>
    <p:sldId id="490" r:id="rId16"/>
    <p:sldId id="503" r:id="rId17"/>
    <p:sldId id="504" r:id="rId18"/>
    <p:sldId id="505" r:id="rId19"/>
    <p:sldId id="491" r:id="rId20"/>
    <p:sldId id="492" r:id="rId21"/>
    <p:sldId id="493" r:id="rId22"/>
    <p:sldId id="494" r:id="rId23"/>
    <p:sldId id="495" r:id="rId24"/>
    <p:sldId id="496" r:id="rId25"/>
    <p:sldId id="497" r:id="rId26"/>
    <p:sldId id="447" r:id="rId27"/>
    <p:sldId id="448" r:id="rId28"/>
    <p:sldId id="449" r:id="rId29"/>
    <p:sldId id="450" r:id="rId30"/>
    <p:sldId id="500" r:id="rId31"/>
    <p:sldId id="501" r:id="rId32"/>
    <p:sldId id="502" r:id="rId33"/>
    <p:sldId id="451" r:id="rId34"/>
    <p:sldId id="452" r:id="rId35"/>
    <p:sldId id="453" r:id="rId36"/>
    <p:sldId id="454" r:id="rId37"/>
    <p:sldId id="455" r:id="rId38"/>
    <p:sldId id="456" r:id="rId39"/>
    <p:sldId id="457" r:id="rId40"/>
    <p:sldId id="458" r:id="rId41"/>
    <p:sldId id="459" r:id="rId42"/>
    <p:sldId id="460" r:id="rId43"/>
    <p:sldId id="461" r:id="rId44"/>
    <p:sldId id="462" r:id="rId45"/>
    <p:sldId id="463" r:id="rId46"/>
    <p:sldId id="464" r:id="rId47"/>
    <p:sldId id="465" r:id="rId48"/>
    <p:sldId id="466" r:id="rId49"/>
    <p:sldId id="467" r:id="rId50"/>
    <p:sldId id="468" r:id="rId51"/>
    <p:sldId id="469" r:id="rId52"/>
    <p:sldId id="470" r:id="rId53"/>
    <p:sldId id="471" r:id="rId54"/>
    <p:sldId id="472" r:id="rId55"/>
    <p:sldId id="473" r:id="rId56"/>
    <p:sldId id="474" r:id="rId57"/>
    <p:sldId id="475" r:id="rId58"/>
    <p:sldId id="476" r:id="rId59"/>
    <p:sldId id="498" r:id="rId60"/>
    <p:sldId id="477" r:id="rId61"/>
    <p:sldId id="478" r:id="rId62"/>
    <p:sldId id="499" r:id="rId63"/>
    <p:sldId id="428" r:id="rId64"/>
    <p:sldId id="429" r:id="rId65"/>
    <p:sldId id="430" r:id="rId66"/>
    <p:sldId id="431" r:id="rId67"/>
    <p:sldId id="432" r:id="rId68"/>
    <p:sldId id="433" r:id="rId69"/>
    <p:sldId id="434" r:id="rId70"/>
    <p:sldId id="435" r:id="rId71"/>
    <p:sldId id="436" r:id="rId7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600" autoAdjust="0"/>
  </p:normalViewPr>
  <p:slideViewPr>
    <p:cSldViewPr snapToGrid="0">
      <p:cViewPr varScale="1">
        <p:scale>
          <a:sx n="66" d="100"/>
          <a:sy n="66" d="100"/>
        </p:scale>
        <p:origin x="-876"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945D5-AC9F-4557-B8F3-C41A8C319E66}" type="datetimeFigureOut">
              <a:rPr lang="pt-BR" smtClean="0"/>
              <a:pPr/>
              <a:t>28/10/2019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814FCD-3F47-4A8B-A21A-CB50F74029E9}" type="slidenum">
              <a:rPr lang="pt-BR" smtClean="0"/>
              <a:pPr/>
              <a:t>‹nº›</a:t>
            </a:fld>
            <a:endParaRPr lang="pt-BR"/>
          </a:p>
        </p:txBody>
      </p:sp>
    </p:spTree>
    <p:extLst>
      <p:ext uri="{BB962C8B-B14F-4D97-AF65-F5344CB8AC3E}">
        <p14:creationId xmlns:p14="http://schemas.microsoft.com/office/powerpoint/2010/main" xmlns="" val="1919881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4" y="2514601"/>
            <a:ext cx="8915399" cy="2262781"/>
          </a:xfrm>
        </p:spPr>
        <p:txBody>
          <a:bodyPr anchor="b">
            <a:normAutofit/>
          </a:bodyPr>
          <a:lstStyle>
            <a:lvl1pPr>
              <a:defRPr sz="5400"/>
            </a:lvl1pPr>
          </a:lstStyle>
          <a:p>
            <a:r>
              <a:rPr lang="pt-BR"/>
              <a:t>Clique para editar o título mestre</a:t>
            </a:r>
            <a:endParaRPr lang="en-US" dirty="0"/>
          </a:p>
        </p:txBody>
      </p:sp>
      <p:sp>
        <p:nvSpPr>
          <p:cNvPr id="3" name="Subtitle 2"/>
          <p:cNvSpPr>
            <a:spLocks noGrp="1"/>
          </p:cNvSpPr>
          <p:nvPr>
            <p:ph type="subTitle" idx="1"/>
          </p:nvPr>
        </p:nvSpPr>
        <p:spPr>
          <a:xfrm>
            <a:off x="2589214" y="4777380"/>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5" name="Footer Placeholder 4"/>
          <p:cNvSpPr>
            <a:spLocks noGrp="1"/>
          </p:cNvSpPr>
          <p:nvPr>
            <p:ph type="ftr" sz="quarter" idx="11"/>
          </p:nvPr>
        </p:nvSpPr>
        <p:spPr/>
        <p:txBody>
          <a:bodyPr/>
          <a:lstStyle/>
          <a:p>
            <a:endParaRPr lang="pt-BR"/>
          </a:p>
        </p:txBody>
      </p:sp>
      <p:sp>
        <p:nvSpPr>
          <p:cNvPr id="7" name="Freeform 6"/>
          <p:cNvSpPr/>
          <p:nvPr/>
        </p:nvSpPr>
        <p:spPr bwMode="auto">
          <a:xfrm>
            <a:off x="1"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4" y="4529541"/>
            <a:ext cx="779767" cy="365125"/>
          </a:xfrm>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2320259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592926" y="624110"/>
            <a:ext cx="8911687" cy="1280890"/>
          </a:xfrm>
        </p:spPr>
        <p:txBody>
          <a:bodyPr/>
          <a:lstStyle/>
          <a:p>
            <a:r>
              <a:rPr lang="pt-BR"/>
              <a:t>Clique para editar o título mestre</a:t>
            </a:r>
            <a:endParaRPr lang="en-US" dirty="0"/>
          </a:p>
        </p:txBody>
      </p:sp>
      <p:sp>
        <p:nvSpPr>
          <p:cNvPr id="3" name="Content Placeholder 2"/>
          <p:cNvSpPr>
            <a:spLocks noGrp="1"/>
          </p:cNvSpPr>
          <p:nvPr>
            <p:ph idx="1"/>
          </p:nvPr>
        </p:nvSpPr>
        <p:spPr>
          <a:xfrm>
            <a:off x="2589213" y="2133600"/>
            <a:ext cx="8915401" cy="3777622"/>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2418626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89213" y="2058750"/>
            <a:ext cx="8915399" cy="1468800"/>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2589213"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5" name="Footer Placeholder 4"/>
          <p:cNvSpPr>
            <a:spLocks noGrp="1"/>
          </p:cNvSpPr>
          <p:nvPr>
            <p:ph type="ftr" sz="quarter" idx="11"/>
          </p:nvPr>
        </p:nvSpPr>
        <p:spPr/>
        <p:txBody>
          <a:bodyPr/>
          <a:lstStyle/>
          <a:p>
            <a:endParaRPr lang="pt-BR"/>
          </a:p>
        </p:txBody>
      </p:sp>
      <p:sp>
        <p:nvSpPr>
          <p:cNvPr id="9" name="Freeform 11"/>
          <p:cNvSpPr/>
          <p:nvPr/>
        </p:nvSpPr>
        <p:spPr bwMode="auto">
          <a:xfrm flipV="1">
            <a:off x="-4188" y="31781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414383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589213" y="2133600"/>
            <a:ext cx="4313865" cy="3777622"/>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7190748" y="2126222"/>
            <a:ext cx="4313865" cy="3777622"/>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4" y="787783"/>
            <a:ext cx="779767" cy="365125"/>
          </a:xfrm>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3013682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a:t>Clique para editar o título mestre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2589214" y="2548966"/>
            <a:ext cx="4342892" cy="3354060"/>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7166956" y="2545739"/>
            <a:ext cx="4338674" cy="3354060"/>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8" name="Footer Placeholder 7"/>
          <p:cNvSpPr>
            <a:spLocks noGrp="1"/>
          </p:cNvSpPr>
          <p:nvPr>
            <p:ph type="ftr" sz="quarter" idx="11"/>
          </p:nvPr>
        </p:nvSpPr>
        <p:spPr/>
        <p:txBody>
          <a:bodyPr/>
          <a:lstStyle/>
          <a:p>
            <a:endParaRPr lang="pt-BR"/>
          </a:p>
        </p:txBody>
      </p:sp>
      <p:sp>
        <p:nvSpPr>
          <p:cNvPr id="12"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4" y="787783"/>
            <a:ext cx="779767" cy="365125"/>
          </a:xfrm>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14287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4" name="Footer Placeholder 3"/>
          <p:cNvSpPr>
            <a:spLocks noGrp="1"/>
          </p:cNvSpPr>
          <p:nvPr>
            <p:ph type="ftr" sz="quarter" idx="11"/>
          </p:nvPr>
        </p:nvSpPr>
        <p:spPr/>
        <p:txBody>
          <a:bodyPr/>
          <a:lstStyle/>
          <a:p>
            <a:endParaRPr lang="pt-BR"/>
          </a:p>
        </p:txBody>
      </p:sp>
      <p:sp>
        <p:nvSpPr>
          <p:cNvPr id="7"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64484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3" name="Footer Placeholder 2"/>
          <p:cNvSpPr>
            <a:spLocks noGrp="1"/>
          </p:cNvSpPr>
          <p:nvPr>
            <p:ph type="ftr" sz="quarter" idx="11"/>
          </p:nvPr>
        </p:nvSpPr>
        <p:spPr/>
        <p:txBody>
          <a:bodyPr/>
          <a:lstStyle/>
          <a:p>
            <a:endParaRPr lang="pt-BR"/>
          </a:p>
        </p:txBody>
      </p:sp>
      <p:sp>
        <p:nvSpPr>
          <p:cNvPr id="6"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2581847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46088"/>
            <a:ext cx="3505198" cy="976312"/>
          </a:xfrm>
        </p:spPr>
        <p:txBody>
          <a:bodyPr anchor="b"/>
          <a:lstStyle>
            <a:lvl1pPr algn="l">
              <a:defRPr sz="2000" b="0"/>
            </a:lvl1pPr>
          </a:lstStyle>
          <a:p>
            <a:r>
              <a:rPr lang="pt-BR"/>
              <a:t>Clique para editar o título mestre</a:t>
            </a:r>
            <a:endParaRPr lang="en-US" dirty="0"/>
          </a:p>
        </p:txBody>
      </p:sp>
      <p:sp>
        <p:nvSpPr>
          <p:cNvPr id="3" name="Content Placeholder 2"/>
          <p:cNvSpPr>
            <a:spLocks noGrp="1"/>
          </p:cNvSpPr>
          <p:nvPr>
            <p:ph idx="1"/>
          </p:nvPr>
        </p:nvSpPr>
        <p:spPr>
          <a:xfrm>
            <a:off x="6323012" y="446089"/>
            <a:ext cx="5181600" cy="5414963"/>
          </a:xfrm>
        </p:spPr>
        <p:txBody>
          <a:bodyPr anchor="ct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589213" y="1598613"/>
            <a:ext cx="3505198"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1837225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1" cy="566738"/>
          </a:xfr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589213" y="634965"/>
            <a:ext cx="8915401"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2589213" y="5367338"/>
            <a:ext cx="8915401"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381968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609600"/>
            <a:ext cx="8915399" cy="3117040"/>
          </a:xfrm>
        </p:spPr>
        <p:txBody>
          <a:bodyPr anchor="ctr">
            <a:normAutofit/>
          </a:bodyPr>
          <a:lstStyle>
            <a:lvl1pPr algn="l">
              <a:defRPr sz="4800" b="0" cap="none"/>
            </a:lvl1pPr>
          </a:lstStyle>
          <a:p>
            <a:r>
              <a:rPr lang="pt-BR"/>
              <a:t>Clique para editar o título mestre</a:t>
            </a:r>
            <a:endParaRPr lang="en-US" dirty="0"/>
          </a:p>
        </p:txBody>
      </p:sp>
      <p:sp>
        <p:nvSpPr>
          <p:cNvPr id="3" name="Text Placeholder 2"/>
          <p:cNvSpPr>
            <a:spLocks noGrp="1"/>
          </p:cNvSpPr>
          <p:nvPr>
            <p:ph type="body" idx="1"/>
          </p:nvPr>
        </p:nvSpPr>
        <p:spPr>
          <a:xfrm>
            <a:off x="2589213"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5" name="Footer Placeholder 4"/>
          <p:cNvSpPr>
            <a:spLocks noGrp="1"/>
          </p:cNvSpPr>
          <p:nvPr>
            <p:ph type="ftr" sz="quarter" idx="11"/>
          </p:nvPr>
        </p:nvSpPr>
        <p:spPr/>
        <p:txBody>
          <a:bodyPr/>
          <a:lstStyle/>
          <a:p>
            <a:endParaRPr lang="pt-BR"/>
          </a:p>
        </p:txBody>
      </p:sp>
      <p:sp>
        <p:nvSpPr>
          <p:cNvPr id="9" name="Freeform 11"/>
          <p:cNvSpPr/>
          <p:nvPr/>
        </p:nvSpPr>
        <p:spPr bwMode="auto">
          <a:xfrm flipV="1">
            <a:off x="-4188" y="31781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3303618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849951" y="609601"/>
            <a:ext cx="8393925" cy="2895600"/>
          </a:xfrm>
        </p:spPr>
        <p:txBody>
          <a:bodyPr anchor="ctr">
            <a:normAutofit/>
          </a:bodyPr>
          <a:lstStyle>
            <a:lvl1pPr algn="l">
              <a:defRPr sz="4800" b="0" cap="none"/>
            </a:lvl1pPr>
          </a:lstStyle>
          <a:p>
            <a:r>
              <a:rPr lang="pt-BR"/>
              <a:t>Clique para editar o título mestre</a:t>
            </a:r>
            <a:endParaRPr lang="en-US" dirty="0"/>
          </a:p>
        </p:txBody>
      </p:sp>
      <p:sp>
        <p:nvSpPr>
          <p:cNvPr id="13" name="Text Placeholder 9"/>
          <p:cNvSpPr>
            <a:spLocks noGrp="1"/>
          </p:cNvSpPr>
          <p:nvPr>
            <p:ph type="body" sz="quarter" idx="13"/>
          </p:nvPr>
        </p:nvSpPr>
        <p:spPr>
          <a:xfrm>
            <a:off x="3275011" y="3505200"/>
            <a:ext cx="753655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3" name="Text Placeholder 2"/>
          <p:cNvSpPr>
            <a:spLocks noGrp="1"/>
          </p:cNvSpPr>
          <p:nvPr>
            <p:ph type="body" idx="1"/>
          </p:nvPr>
        </p:nvSpPr>
        <p:spPr>
          <a:xfrm>
            <a:off x="2589213"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5" name="Footer Placeholder 4"/>
          <p:cNvSpPr>
            <a:spLocks noGrp="1"/>
          </p:cNvSpPr>
          <p:nvPr>
            <p:ph type="ftr" sz="quarter" idx="11"/>
          </p:nvPr>
        </p:nvSpPr>
        <p:spPr/>
        <p:txBody>
          <a:bodyPr/>
          <a:lstStyle/>
          <a:p>
            <a:endParaRPr lang="pt-BR"/>
          </a:p>
        </p:txBody>
      </p:sp>
      <p:sp>
        <p:nvSpPr>
          <p:cNvPr id="11" name="Freeform 11"/>
          <p:cNvSpPr/>
          <p:nvPr/>
        </p:nvSpPr>
        <p:spPr bwMode="auto">
          <a:xfrm flipV="1">
            <a:off x="-4188" y="31781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4" y="3244140"/>
            <a:ext cx="779767" cy="365125"/>
          </a:xfrm>
        </p:spPr>
        <p:txBody>
          <a:bodyPr/>
          <a:lstStyle/>
          <a:p>
            <a:fld id="{C73208E2-F928-4FDB-9885-2D164F48FA9E}" type="slidenum">
              <a:rPr lang="pt-BR" smtClean="0"/>
              <a:pPr/>
              <a:t>‹nº›</a:t>
            </a:fld>
            <a:endParaRPr lang="pt-B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950712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1"/>
            <a:ext cx="8915401" cy="2724845"/>
          </a:xfrm>
        </p:spPr>
        <p:txBody>
          <a:bodyPr anchor="b">
            <a:normAutofit/>
          </a:bodyPr>
          <a:lstStyle>
            <a:lvl1pPr algn="l">
              <a:defRPr sz="4800" b="0"/>
            </a:lvl1pPr>
          </a:lstStyle>
          <a:p>
            <a:r>
              <a:rPr lang="pt-BR"/>
              <a:t>Clique para editar o título mestre</a:t>
            </a:r>
            <a:endParaRPr lang="en-US" dirty="0"/>
          </a:p>
        </p:txBody>
      </p:sp>
      <p:sp>
        <p:nvSpPr>
          <p:cNvPr id="4" name="Text Placeholder 3"/>
          <p:cNvSpPr>
            <a:spLocks noGrp="1"/>
          </p:cNvSpPr>
          <p:nvPr>
            <p:ph type="body" sz="half" idx="2"/>
          </p:nvPr>
        </p:nvSpPr>
        <p:spPr>
          <a:xfrm>
            <a:off x="2589213" y="5181600"/>
            <a:ext cx="8915401"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1254006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2" name="Title 1"/>
          <p:cNvSpPr>
            <a:spLocks noGrp="1"/>
          </p:cNvSpPr>
          <p:nvPr>
            <p:ph type="title"/>
          </p:nvPr>
        </p:nvSpPr>
        <p:spPr>
          <a:xfrm>
            <a:off x="2849951" y="609601"/>
            <a:ext cx="8393925" cy="2895600"/>
          </a:xfrm>
        </p:spPr>
        <p:txBody>
          <a:bodyPr anchor="ctr">
            <a:normAutofit/>
          </a:bodyPr>
          <a:lstStyle>
            <a:lvl1pPr algn="l">
              <a:defRPr sz="4800" b="0" cap="none"/>
            </a:lvl1pPr>
          </a:lstStyle>
          <a:p>
            <a:r>
              <a:rPr lang="pt-BR"/>
              <a:t>Clique para editar o título mestre</a:t>
            </a:r>
            <a:endParaRPr lang="en-US" dirty="0"/>
          </a:p>
        </p:txBody>
      </p:sp>
      <p:sp>
        <p:nvSpPr>
          <p:cNvPr id="21" name="Text Placeholder 9"/>
          <p:cNvSpPr>
            <a:spLocks noGrp="1"/>
          </p:cNvSpPr>
          <p:nvPr>
            <p:ph type="body" sz="quarter" idx="13"/>
          </p:nvPr>
        </p:nvSpPr>
        <p:spPr>
          <a:xfrm>
            <a:off x="2589213" y="4343400"/>
            <a:ext cx="8915401"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4" name="Text Placeholder 3"/>
          <p:cNvSpPr>
            <a:spLocks noGrp="1"/>
          </p:cNvSpPr>
          <p:nvPr>
            <p:ph type="body" sz="half" idx="2"/>
          </p:nvPr>
        </p:nvSpPr>
        <p:spPr>
          <a:xfrm>
            <a:off x="2589213" y="5181600"/>
            <a:ext cx="8915401"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6" name="Footer Placeholder 5"/>
          <p:cNvSpPr>
            <a:spLocks noGrp="1"/>
          </p:cNvSpPr>
          <p:nvPr>
            <p:ph type="ftr" sz="quarter" idx="11"/>
          </p:nvPr>
        </p:nvSpPr>
        <p:spPr/>
        <p:txBody>
          <a:bodyPr/>
          <a:lstStyle/>
          <a:p>
            <a:endParaRPr lang="pt-BR"/>
          </a:p>
        </p:txBody>
      </p:sp>
      <p:sp>
        <p:nvSpPr>
          <p:cNvPr id="11"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pPr/>
              <a:t>‹nº›</a:t>
            </a:fld>
            <a:endParaRPr lang="pt-B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427810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3" y="627407"/>
            <a:ext cx="8915399" cy="2880020"/>
          </a:xfrm>
        </p:spPr>
        <p:txBody>
          <a:bodyPr anchor="ctr">
            <a:normAutofit/>
          </a:bodyPr>
          <a:lstStyle>
            <a:lvl1pPr algn="l">
              <a:defRPr sz="4800" b="0"/>
            </a:lvl1pPr>
          </a:lstStyle>
          <a:p>
            <a:r>
              <a:rPr lang="pt-BR"/>
              <a:t>Clique para editar o título mestre</a:t>
            </a:r>
            <a:endParaRPr lang="en-US" dirty="0"/>
          </a:p>
        </p:txBody>
      </p:sp>
      <p:sp>
        <p:nvSpPr>
          <p:cNvPr id="21" name="Text Placeholder 9"/>
          <p:cNvSpPr>
            <a:spLocks noGrp="1"/>
          </p:cNvSpPr>
          <p:nvPr>
            <p:ph type="body" sz="quarter" idx="13"/>
          </p:nvPr>
        </p:nvSpPr>
        <p:spPr>
          <a:xfrm>
            <a:off x="2589213" y="4343400"/>
            <a:ext cx="8915401"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4" name="Text Placeholder 3"/>
          <p:cNvSpPr>
            <a:spLocks noGrp="1"/>
          </p:cNvSpPr>
          <p:nvPr>
            <p:ph type="body" sz="half" idx="2"/>
          </p:nvPr>
        </p:nvSpPr>
        <p:spPr>
          <a:xfrm>
            <a:off x="2589213" y="5181600"/>
            <a:ext cx="8915401"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a:t>Clique para editar o texto mestre</a:t>
            </a:r>
          </a:p>
        </p:txBody>
      </p:sp>
      <p:sp>
        <p:nvSpPr>
          <p:cNvPr id="5" name="Date Placeholder 4"/>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4188" y="491172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4" y="4983088"/>
            <a:ext cx="779767" cy="365125"/>
          </a:xfrm>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775323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3351903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6"/>
            <a:ext cx="2207602" cy="5283817"/>
          </a:xfrm>
        </p:spPr>
        <p:txBody>
          <a:bodyPr vert="eaVert" anchor="ctr"/>
          <a:lstStyle/>
          <a:p>
            <a:r>
              <a:rPr lang="pt-BR"/>
              <a:t>Clique para editar o título mestre</a:t>
            </a:r>
            <a:endParaRPr lang="en-US" dirty="0"/>
          </a:p>
        </p:txBody>
      </p:sp>
      <p:sp>
        <p:nvSpPr>
          <p:cNvPr id="3" name="Vertical Text Placeholder 2"/>
          <p:cNvSpPr>
            <a:spLocks noGrp="1"/>
          </p:cNvSpPr>
          <p:nvPr>
            <p:ph type="body" orient="vert" idx="1"/>
          </p:nvPr>
        </p:nvSpPr>
        <p:spPr>
          <a:xfrm>
            <a:off x="2589213" y="627406"/>
            <a:ext cx="6477001" cy="5283817"/>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D8A5EEE-03BA-45C2-B58D-3D3BB8F99265}" type="datetimeFigureOut">
              <a:rPr lang="pt-BR" smtClean="0"/>
              <a:pPr/>
              <a:t>28/10/2019</a:t>
            </a:fld>
            <a:endParaRPr lang="pt-BR"/>
          </a:p>
        </p:txBody>
      </p:sp>
      <p:sp>
        <p:nvSpPr>
          <p:cNvPr id="5" name="Footer Placeholder 4"/>
          <p:cNvSpPr>
            <a:spLocks noGrp="1"/>
          </p:cNvSpPr>
          <p:nvPr>
            <p:ph type="ftr" sz="quarter" idx="11"/>
          </p:nvPr>
        </p:nvSpPr>
        <p:spPr/>
        <p:txBody>
          <a:bodyPr/>
          <a:lstStyle/>
          <a:p>
            <a:endParaRPr lang="pt-BR"/>
          </a:p>
        </p:txBody>
      </p:sp>
      <p:sp>
        <p:nvSpPr>
          <p:cNvPr id="8" name="Freeform 11"/>
          <p:cNvSpPr/>
          <p:nvPr/>
        </p:nvSpPr>
        <p:spPr bwMode="auto">
          <a:xfrm flipV="1">
            <a:off x="-4188" y="714376"/>
            <a:ext cx="1588526"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166286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p:cNvGrpSpPr/>
          <p:nvPr/>
        </p:nvGrpSpPr>
        <p:grpSpPr>
          <a:xfrm>
            <a:off x="0"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2" y="-785"/>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5" y="624110"/>
            <a:ext cx="8911687" cy="1280890"/>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2589213" y="2133600"/>
            <a:ext cx="8915401" cy="3886200"/>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D8A5EEE-03BA-45C2-B58D-3D3BB8F99265}" type="datetimeFigureOut">
              <a:rPr lang="pt-BR" smtClean="0"/>
              <a:pPr/>
              <a:t>28/10/2019</a:t>
            </a:fld>
            <a:endParaRPr lang="pt-BR"/>
          </a:p>
        </p:txBody>
      </p:sp>
      <p:sp>
        <p:nvSpPr>
          <p:cNvPr id="5" name="Footer Placeholder 4"/>
          <p:cNvSpPr>
            <a:spLocks noGrp="1"/>
          </p:cNvSpPr>
          <p:nvPr>
            <p:ph type="ftr" sz="quarter" idx="3"/>
          </p:nvPr>
        </p:nvSpPr>
        <p:spPr>
          <a:xfrm>
            <a:off x="2589213" y="6135809"/>
            <a:ext cx="761999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bwMode="gray">
          <a:xfrm>
            <a:off x="531814" y="787783"/>
            <a:ext cx="779767" cy="365125"/>
          </a:xfrm>
          <a:prstGeom prst="rect">
            <a:avLst/>
          </a:prstGeom>
        </p:spPr>
        <p:txBody>
          <a:bodyPr vert="horz" lIns="91440" tIns="45720" rIns="91440" bIns="45720" rtlCol="0" anchor="ctr"/>
          <a:lstStyle>
            <a:lvl1pPr algn="r">
              <a:defRPr sz="2000">
                <a:solidFill>
                  <a:srgbClr val="FEFFFF"/>
                </a:solidFill>
              </a:defRPr>
            </a:lvl1pPr>
          </a:lstStyle>
          <a:p>
            <a:fld id="{C73208E2-F928-4FDB-9885-2D164F48FA9E}" type="slidenum">
              <a:rPr lang="pt-BR" smtClean="0"/>
              <a:pPr/>
              <a:t>‹nº›</a:t>
            </a:fld>
            <a:endParaRPr lang="pt-BR"/>
          </a:p>
        </p:txBody>
      </p:sp>
    </p:spTree>
    <p:extLst>
      <p:ext uri="{BB962C8B-B14F-4D97-AF65-F5344CB8AC3E}">
        <p14:creationId xmlns:p14="http://schemas.microsoft.com/office/powerpoint/2010/main" xmlns="" val="334146814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audio" Target="file:///C:\Users\User\Documents\Cetapes\CURSO%20INTELIG.%20EMOCIONAL\Aulas\V&#237;deos%20e%20Media\2-horas.mp3"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g1.globo.com/pr/parana/noticia/2018/09/24/musicas-ajudam-no-combate-a-depressao-veja-lista.g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atitudemental.com.br/index.php?option=com_content&amp;view=category&amp;layout=blog&amp;id=79&amp;Itemid=506"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99385" y="219878"/>
            <a:ext cx="11696130" cy="1122694"/>
          </a:xfrm>
          <a:solidFill>
            <a:srgbClr val="FFFF00"/>
          </a:solidFill>
          <a:ln>
            <a:solidFill>
              <a:srgbClr val="FF0000"/>
            </a:solidFill>
          </a:ln>
        </p:spPr>
        <p:txBody>
          <a:bodyPr>
            <a:normAutofit/>
          </a:bodyPr>
          <a:lstStyle/>
          <a:p>
            <a:r>
              <a:rPr lang="pt-BR" dirty="0"/>
              <a:t> </a:t>
            </a:r>
            <a:r>
              <a:rPr lang="pt-BR" dirty="0" smtClean="0"/>
              <a:t> </a:t>
            </a:r>
            <a:r>
              <a:rPr lang="pt-BR" b="1" dirty="0" smtClean="0">
                <a:solidFill>
                  <a:srgbClr val="FF0000"/>
                </a:solidFill>
                <a:effectLst>
                  <a:outerShdw blurRad="38100" dist="38100" dir="2700000" algn="tl">
                    <a:srgbClr val="000000">
                      <a:alpha val="43137"/>
                    </a:srgbClr>
                  </a:outerShdw>
                </a:effectLst>
                <a:latin typeface="Aharoni" pitchFamily="2" charset="-79"/>
                <a:cs typeface="Aharoni" pitchFamily="2" charset="-79"/>
              </a:rPr>
              <a:t>TÉCNICAS DE REPROGRAMAÇÃO</a:t>
            </a:r>
            <a:endParaRPr lang="pt-BR" b="1" i="1" dirty="0">
              <a:solidFill>
                <a:srgbClr val="FF0000"/>
              </a:solidFill>
              <a:effectLst>
                <a:outerShdw blurRad="38100" dist="38100" dir="2700000" algn="tl">
                  <a:srgbClr val="000000">
                    <a:alpha val="43137"/>
                  </a:srgbClr>
                </a:outerShdw>
              </a:effectLst>
              <a:latin typeface="Aharoni" pitchFamily="2" charset="-79"/>
              <a:cs typeface="Aharoni" pitchFamily="2" charset="-79"/>
            </a:endParaRPr>
          </a:p>
        </p:txBody>
      </p:sp>
      <p:sp>
        <p:nvSpPr>
          <p:cNvPr id="5" name="CaixaDeTexto 4"/>
          <p:cNvSpPr txBox="1"/>
          <p:nvPr/>
        </p:nvSpPr>
        <p:spPr>
          <a:xfrm>
            <a:off x="6359858" y="2006221"/>
            <a:ext cx="5832142" cy="3539430"/>
          </a:xfrm>
          <a:prstGeom prst="rect">
            <a:avLst/>
          </a:prstGeom>
          <a:noFill/>
        </p:spPr>
        <p:txBody>
          <a:bodyPr wrap="square" rtlCol="0">
            <a:spAutoFit/>
          </a:bodyPr>
          <a:lstStyle/>
          <a:p>
            <a:r>
              <a:rPr lang="pt-BR" sz="2800" b="1" dirty="0">
                <a:latin typeface="Garamond" pitchFamily="18" charset="0"/>
              </a:rPr>
              <a:t>Professor – Pedro Carlos</a:t>
            </a:r>
          </a:p>
          <a:p>
            <a:endParaRPr lang="pt-BR" sz="2800" b="1" dirty="0">
              <a:latin typeface="Garamond" pitchFamily="18" charset="0"/>
            </a:endParaRPr>
          </a:p>
          <a:p>
            <a:r>
              <a:rPr lang="pt-BR" sz="2800" b="1" dirty="0">
                <a:latin typeface="Garamond" pitchFamily="18" charset="0"/>
              </a:rPr>
              <a:t>Psicanalista Clínico e </a:t>
            </a:r>
            <a:r>
              <a:rPr lang="pt-BR" sz="2800" b="1" dirty="0" err="1">
                <a:latin typeface="Garamond" pitchFamily="18" charset="0"/>
              </a:rPr>
              <a:t>Didata</a:t>
            </a:r>
            <a:endParaRPr lang="pt-BR" sz="2800" b="1" dirty="0">
              <a:latin typeface="Garamond" pitchFamily="18" charset="0"/>
            </a:endParaRPr>
          </a:p>
          <a:p>
            <a:r>
              <a:rPr lang="pt-BR" sz="2800" b="1" dirty="0" err="1" smtClean="0">
                <a:latin typeface="Garamond" pitchFamily="18" charset="0"/>
              </a:rPr>
              <a:t>Master</a:t>
            </a:r>
            <a:r>
              <a:rPr lang="pt-BR" sz="2800" b="1" dirty="0" smtClean="0">
                <a:latin typeface="Garamond" pitchFamily="18" charset="0"/>
              </a:rPr>
              <a:t> </a:t>
            </a:r>
            <a:r>
              <a:rPr lang="pt-BR" sz="2800" b="1" dirty="0">
                <a:latin typeface="Garamond" pitchFamily="18" charset="0"/>
              </a:rPr>
              <a:t>em Neurociência e Neurolinguística</a:t>
            </a:r>
          </a:p>
          <a:p>
            <a:r>
              <a:rPr lang="pt-BR" sz="2800" b="1" dirty="0">
                <a:latin typeface="Garamond" pitchFamily="18" charset="0"/>
              </a:rPr>
              <a:t>Mestre e Doutor em </a:t>
            </a:r>
            <a:r>
              <a:rPr lang="pt-BR" sz="2800" b="1" dirty="0" smtClean="0">
                <a:latin typeface="Garamond" pitchFamily="18" charset="0"/>
              </a:rPr>
              <a:t>T. </a:t>
            </a:r>
            <a:r>
              <a:rPr lang="pt-BR" sz="2800" b="1" dirty="0">
                <a:latin typeface="Garamond" pitchFamily="18" charset="0"/>
              </a:rPr>
              <a:t>Histórica</a:t>
            </a:r>
          </a:p>
          <a:p>
            <a:r>
              <a:rPr lang="pt-BR" sz="2800" b="1" dirty="0">
                <a:latin typeface="Garamond" pitchFamily="18" charset="0"/>
              </a:rPr>
              <a:t>Presidente da Soc. Psicanalítica do E.S</a:t>
            </a:r>
          </a:p>
        </p:txBody>
      </p:sp>
    </p:spTree>
    <p:extLst>
      <p:ext uri="{BB962C8B-B14F-4D97-AF65-F5344CB8AC3E}">
        <p14:creationId xmlns:p14="http://schemas.microsoft.com/office/powerpoint/2010/main" xmlns="" val="1211850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1291772" y="348343"/>
            <a:ext cx="10900228" cy="6509656"/>
          </a:xfrm>
        </p:spPr>
        <p:txBody>
          <a:bodyPr>
            <a:normAutofit/>
          </a:bodyPr>
          <a:lstStyle/>
          <a:p>
            <a:r>
              <a:rPr lang="pt-BR" sz="3600" b="1" dirty="0" smtClean="0">
                <a:solidFill>
                  <a:srgbClr val="C00000"/>
                </a:solidFill>
              </a:rPr>
              <a:t>INTRODUÇÃO</a:t>
            </a:r>
          </a:p>
          <a:p>
            <a:endParaRPr lang="pt-BR" sz="3600" b="1" dirty="0" smtClean="0"/>
          </a:p>
          <a:p>
            <a:r>
              <a:rPr lang="pt-BR" sz="3600" dirty="0" smtClean="0"/>
              <a:t>A presente aula tem como propósito apresentar técnicas de reprogramação mental em diversas situações clínicas como: Fobias diversas, crenças limitantes, ansiedade, depressão, etc.</a:t>
            </a:r>
            <a:endParaRPr lang="pt-BR" sz="3600" dirty="0"/>
          </a:p>
        </p:txBody>
      </p:sp>
    </p:spTree>
    <p:extLst>
      <p:ext uri="{BB962C8B-B14F-4D97-AF65-F5344CB8AC3E}">
        <p14:creationId xmlns:p14="http://schemas.microsoft.com/office/powerpoint/2010/main" xmlns="" val="10538640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8858" y="0"/>
            <a:ext cx="9434285" cy="856343"/>
          </a:xfrm>
          <a:solidFill>
            <a:schemeClr val="tx1"/>
          </a:solidFill>
        </p:spPr>
        <p:txBody>
          <a:bodyPr/>
          <a:lstStyle/>
          <a:p>
            <a:r>
              <a:rPr lang="pt-BR" b="1" dirty="0" smtClean="0"/>
              <a:t>     </a:t>
            </a:r>
            <a:r>
              <a:rPr lang="pt-BR" b="1" dirty="0" smtClean="0">
                <a:solidFill>
                  <a:srgbClr val="FFFF00"/>
                </a:solidFill>
              </a:rPr>
              <a:t>REPROGRAMAÇÃO ATRAVÉS DA PNL</a:t>
            </a:r>
            <a:endParaRPr lang="pt-BR" b="1" dirty="0">
              <a:solidFill>
                <a:srgbClr val="FFFF00"/>
              </a:solidFill>
            </a:endParaRPr>
          </a:p>
        </p:txBody>
      </p:sp>
      <p:sp>
        <p:nvSpPr>
          <p:cNvPr id="3" name="Espaço Reservado para Conteúdo 2"/>
          <p:cNvSpPr>
            <a:spLocks noGrp="1"/>
          </p:cNvSpPr>
          <p:nvPr>
            <p:ph idx="1"/>
          </p:nvPr>
        </p:nvSpPr>
        <p:spPr>
          <a:xfrm>
            <a:off x="769257" y="1161143"/>
            <a:ext cx="11422743" cy="5696857"/>
          </a:xfrm>
        </p:spPr>
        <p:txBody>
          <a:bodyPr>
            <a:normAutofit fontScale="92500" lnSpcReduction="10000"/>
          </a:bodyPr>
          <a:lstStyle/>
          <a:p>
            <a:r>
              <a:rPr lang="pt-BR" sz="3600" b="1" dirty="0" smtClean="0"/>
              <a:t>Usando a PNL para reprogramação da Ansiedade e da depressão.</a:t>
            </a:r>
            <a:endParaRPr lang="pt-BR" sz="3600" dirty="0" smtClean="0"/>
          </a:p>
          <a:p>
            <a:r>
              <a:rPr lang="pt-BR" sz="3600" dirty="0" smtClean="0"/>
              <a:t>A primeira coisa que temos que ter ciência é acerca do que são de fato estes dois transtornos do ponto de vista Fenomenológico:</a:t>
            </a:r>
          </a:p>
          <a:p>
            <a:r>
              <a:rPr lang="pt-BR" sz="3600" b="1" dirty="0" smtClean="0"/>
              <a:t>Ansiedade</a:t>
            </a:r>
            <a:r>
              <a:rPr lang="pt-BR" sz="3600" dirty="0" smtClean="0"/>
              <a:t> – Medo do desconhecido (Resultado, desfecho ou processo a acontecer).</a:t>
            </a:r>
          </a:p>
          <a:p>
            <a:r>
              <a:rPr lang="pt-BR" sz="3600" b="1" dirty="0" smtClean="0"/>
              <a:t>Depressão </a:t>
            </a:r>
            <a:r>
              <a:rPr lang="pt-BR" sz="3600" dirty="0" smtClean="0"/>
              <a:t>– Aceitação de crenças limitantes e distorções cognitivas (Fracasso; impotência; falta de perspectiva em relação ao futuro; Tríade cognitiva: desamparo, desamor, </a:t>
            </a:r>
            <a:r>
              <a:rPr lang="pt-BR" sz="3600" dirty="0" err="1" smtClean="0"/>
              <a:t>desvalor</a:t>
            </a:r>
            <a:r>
              <a:rPr lang="pt-BR" sz="3600" dirty="0" smtClean="0"/>
              <a:t>.</a:t>
            </a:r>
          </a:p>
          <a:p>
            <a:endParaRPr lang="pt-BR"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8858" y="0"/>
            <a:ext cx="10813142" cy="1233714"/>
          </a:xfrm>
          <a:solidFill>
            <a:schemeClr val="tx1"/>
          </a:solidFill>
        </p:spPr>
        <p:txBody>
          <a:bodyPr>
            <a:normAutofit fontScale="90000"/>
          </a:bodyPr>
          <a:lstStyle/>
          <a:p>
            <a:r>
              <a:rPr lang="pt-BR" b="1" dirty="0" smtClean="0">
                <a:solidFill>
                  <a:srgbClr val="FFFF00"/>
                </a:solidFill>
              </a:rPr>
              <a:t>                           ANSIEDADE E PNL – </a:t>
            </a:r>
            <a:br>
              <a:rPr lang="pt-BR" b="1" dirty="0" smtClean="0">
                <a:solidFill>
                  <a:srgbClr val="FFFF00"/>
                </a:solidFill>
              </a:rPr>
            </a:br>
            <a:r>
              <a:rPr lang="pt-BR" b="1" dirty="0" smtClean="0">
                <a:solidFill>
                  <a:srgbClr val="FFFF00"/>
                </a:solidFill>
              </a:rPr>
              <a:t>          CONTROLE SEUS MEDOS EM TRÊS PASSOS</a:t>
            </a:r>
            <a:br>
              <a:rPr lang="pt-BR" b="1" dirty="0" smtClean="0">
                <a:solidFill>
                  <a:srgbClr val="FFFF00"/>
                </a:solidFill>
              </a:rPr>
            </a:br>
            <a:endParaRPr lang="pt-BR" b="1" dirty="0">
              <a:solidFill>
                <a:srgbClr val="FFFF00"/>
              </a:solidFill>
            </a:endParaRPr>
          </a:p>
        </p:txBody>
      </p:sp>
      <p:sp>
        <p:nvSpPr>
          <p:cNvPr id="3" name="Espaço Reservado para Conteúdo 2"/>
          <p:cNvSpPr>
            <a:spLocks noGrp="1"/>
          </p:cNvSpPr>
          <p:nvPr>
            <p:ph idx="1"/>
          </p:nvPr>
        </p:nvSpPr>
        <p:spPr>
          <a:xfrm>
            <a:off x="769257" y="1349829"/>
            <a:ext cx="11422743" cy="5508171"/>
          </a:xfrm>
        </p:spPr>
        <p:txBody>
          <a:bodyPr>
            <a:normAutofit/>
          </a:bodyPr>
          <a:lstStyle/>
          <a:p>
            <a:r>
              <a:rPr lang="pt-BR" sz="3600" b="1" dirty="0" smtClean="0"/>
              <a:t>Todo pensamento gera um sentimento, que gera um comportamento. </a:t>
            </a:r>
            <a:r>
              <a:rPr lang="pt-BR" sz="3600" dirty="0" smtClean="0"/>
              <a:t>Vamos pensar num estudante de vestibular. Ao imaginar-se indo mal na prova, ele cria um sentimento de derrota, e seu cérebro, a fim de preservá-lo, desencadeia um estado de ansiedade capaz de fazer com que ele sequer consiga realizar a prova para não sofrer com um possível resultado negativo.</a:t>
            </a:r>
          </a:p>
          <a:p>
            <a:endParaRPr lang="pt-BR"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203199"/>
            <a:ext cx="11422743" cy="6654801"/>
          </a:xfrm>
        </p:spPr>
        <p:txBody>
          <a:bodyPr>
            <a:normAutofit lnSpcReduction="10000"/>
          </a:bodyPr>
          <a:lstStyle/>
          <a:p>
            <a:r>
              <a:rPr lang="pt-BR" sz="3600" dirty="0" smtClean="0"/>
              <a:t>Falar em público também é uma das situações que mais causam pavor nas pessoas. Até as pessoas mais confiantes sentem suas pernas tremerem ao se verem expostos ao julgamento alheio. Parece ser uma situação de vida ou morte, </a:t>
            </a:r>
            <a:r>
              <a:rPr lang="pt-BR" sz="3600" b="1" dirty="0" smtClean="0"/>
              <a:t>nossas mãos suam e nosso coração bate mais rápido</a:t>
            </a:r>
            <a:r>
              <a:rPr lang="pt-BR" sz="3600" dirty="0" smtClean="0"/>
              <a:t>, como se nos preparássemos para fugir. </a:t>
            </a:r>
            <a:r>
              <a:rPr lang="pt-BR" sz="3600" b="1" dirty="0" smtClean="0"/>
              <a:t>Agimos assim quando sofremos de ansiedade.</a:t>
            </a:r>
            <a:r>
              <a:rPr lang="pt-BR" sz="3600" dirty="0" smtClean="0"/>
              <a:t>Nosso cérebro entende que estamos num momento crítico para nossa sobrevivência e nos inunda com neurotransmissores químicos que desencadeiam a sensação de angústia e medo.</a:t>
            </a:r>
            <a:endParaRPr lang="pt-BR"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174171"/>
            <a:ext cx="11422743" cy="6683829"/>
          </a:xfrm>
        </p:spPr>
        <p:txBody>
          <a:bodyPr>
            <a:normAutofit/>
          </a:bodyPr>
          <a:lstStyle/>
          <a:p>
            <a:r>
              <a:rPr lang="pt-BR" sz="3600" dirty="0" smtClean="0"/>
              <a:t>Essa inquietação surge quando criamos imagens mentais de situações futuras e visualizamos coisas negativas a respeito dessas situações.</a:t>
            </a:r>
          </a:p>
          <a:p>
            <a:r>
              <a:rPr lang="pt-BR" sz="3600" b="1" dirty="0" smtClean="0"/>
              <a:t>O cérebro age com o intuito de proteger o indivíduo da situação que ele próprio criou em sua mente. Então, se você imagina uma situação de derrota, seu cérebro vai te proteger, vai fazer de tudo para que você evite passar por essa situação, mandando cada vez mais ansiedade, nervosismo, insegurança e medo.</a:t>
            </a:r>
            <a:endParaRPr lang="pt-BR" sz="3600" dirty="0" smtClean="0"/>
          </a:p>
          <a:p>
            <a:endParaRPr lang="pt-BR"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98286" y="203199"/>
            <a:ext cx="11393714" cy="6654801"/>
          </a:xfrm>
        </p:spPr>
        <p:txBody>
          <a:bodyPr>
            <a:normAutofit fontScale="92500"/>
          </a:bodyPr>
          <a:lstStyle/>
          <a:p>
            <a:r>
              <a:rPr lang="pt-BR" sz="3600" dirty="0" smtClean="0"/>
              <a:t>É necessário entender que a maior parte dos nossos medos vêm do nosso pensamento, quando imaginamos situações terríveis que dificilmente poderão acontecer. Joseph O´Connor, antropólogo inglês especialista em PNL, cita:</a:t>
            </a:r>
          </a:p>
          <a:p>
            <a:r>
              <a:rPr lang="pt-BR" sz="3600" dirty="0" smtClean="0"/>
              <a:t>“O segredo é estar ciente das âncoras que desencadeiam o medo (imagem, sensação, som) e aprender a reagir de maneira diferente a elas.”</a:t>
            </a:r>
          </a:p>
          <a:p>
            <a:r>
              <a:rPr lang="pt-BR" sz="3600" dirty="0" smtClean="0"/>
              <a:t>Existem maneiras de controlar a sensação de ansiedade que surge nesses momentos e acabar com a reincidência desses sentimentos em futuras situações similares.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1132113"/>
            <a:ext cx="11422743" cy="5725887"/>
          </a:xfrm>
        </p:spPr>
        <p:txBody>
          <a:bodyPr>
            <a:normAutofit/>
          </a:bodyPr>
          <a:lstStyle/>
          <a:p>
            <a:r>
              <a:rPr lang="pt-BR" sz="3600" dirty="0" smtClean="0"/>
              <a:t>A PNL (Programação Neurolinguística) fornece estratégias para superar a ansiedade e técnicas para mudar o padrão de pensamento que faz surgir a angústia e as fobias. Com essa poderosa ferramenta de desenvolvimento humano, é possível tornar-se uma pessoa menos estressada e ansiosa, capaz de promover as mudanças que deseja em sua vida.</a:t>
            </a:r>
          </a:p>
          <a:p>
            <a:endParaRPr lang="pt-BR"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8858" y="0"/>
            <a:ext cx="10813142" cy="1233714"/>
          </a:xfrm>
          <a:solidFill>
            <a:schemeClr val="tx1"/>
          </a:solidFill>
        </p:spPr>
        <p:txBody>
          <a:bodyPr>
            <a:normAutofit/>
          </a:bodyPr>
          <a:lstStyle/>
          <a:p>
            <a:r>
              <a:rPr lang="pt-BR" b="1" dirty="0" smtClean="0">
                <a:solidFill>
                  <a:srgbClr val="FFFF00"/>
                </a:solidFill>
              </a:rPr>
              <a:t>      3 técnicas simples ajudam a controlar a ansiedade:</a:t>
            </a:r>
            <a:endParaRPr lang="pt-BR" dirty="0">
              <a:solidFill>
                <a:srgbClr val="FFFF00"/>
              </a:solidFill>
            </a:endParaRPr>
          </a:p>
        </p:txBody>
      </p:sp>
      <p:sp>
        <p:nvSpPr>
          <p:cNvPr id="3" name="Espaço Reservado para Conteúdo 2"/>
          <p:cNvSpPr>
            <a:spLocks noGrp="1"/>
          </p:cNvSpPr>
          <p:nvPr>
            <p:ph idx="1"/>
          </p:nvPr>
        </p:nvSpPr>
        <p:spPr>
          <a:xfrm>
            <a:off x="769257" y="1349829"/>
            <a:ext cx="11422743" cy="5508171"/>
          </a:xfrm>
        </p:spPr>
        <p:txBody>
          <a:bodyPr>
            <a:normAutofit fontScale="92500"/>
          </a:bodyPr>
          <a:lstStyle/>
          <a:p>
            <a:r>
              <a:rPr lang="pt-BR" sz="3600" b="1" dirty="0" smtClean="0"/>
              <a:t>1. Encontre o seu gatilho</a:t>
            </a:r>
            <a:endParaRPr lang="pt-BR" sz="3600" dirty="0" smtClean="0"/>
          </a:p>
          <a:p>
            <a:r>
              <a:rPr lang="pt-BR" sz="3600" dirty="0" smtClean="0"/>
              <a:t>Cada pessoa possui um gatilho que desperta a ansiedade, portanto, o primeiro passo para superar o problema é identificar o que desencadeia em você a sensação de angústia e medo: uma imagem, um som, uma situação? É importante se autoconhecer e saber exatamente o que te desestabiliza.</a:t>
            </a:r>
          </a:p>
          <a:p>
            <a:r>
              <a:rPr lang="pt-BR" sz="3600" b="1" dirty="0" smtClean="0"/>
              <a:t>2. Vigie sua imaginação</a:t>
            </a:r>
            <a:endParaRPr lang="pt-BR" sz="3600" dirty="0" smtClean="0"/>
          </a:p>
          <a:p>
            <a:r>
              <a:rPr lang="pt-BR" sz="3600" dirty="0" smtClean="0"/>
              <a:t>Observe qual é a imagem mental que você está criando. Ela é positiva ou negativa?</a:t>
            </a:r>
          </a:p>
          <a:p>
            <a:endParaRPr lang="pt-BR"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30514" y="261257"/>
            <a:ext cx="11161486" cy="6596743"/>
          </a:xfrm>
        </p:spPr>
        <p:txBody>
          <a:bodyPr>
            <a:normAutofit fontScale="92500"/>
          </a:bodyPr>
          <a:lstStyle/>
          <a:p>
            <a:r>
              <a:rPr lang="pt-BR" sz="3600" b="1" dirty="0" smtClean="0"/>
              <a:t>3. Crie imagens mentais positivas</a:t>
            </a:r>
            <a:endParaRPr lang="pt-BR" sz="3600" dirty="0" smtClean="0"/>
          </a:p>
          <a:p>
            <a:r>
              <a:rPr lang="pt-BR" sz="3600" dirty="0" smtClean="0"/>
              <a:t>Fantasie positivamente. Imagine-se num momento feliz, sentindo a emoção de alcançar seu objetivo. O exercício de visualização é poderosíssimo, pois libera dopamina no nosso organismo, hormônio responsável pela sensação de prazer e bem-estar e Acetilcolina (Agente inibidor usado pelo sistema Parassimpático – Freio do sistema nervoso).</a:t>
            </a:r>
          </a:p>
          <a:p>
            <a:r>
              <a:rPr lang="pt-BR" sz="3600" dirty="0" smtClean="0"/>
              <a:t>Essas técnicas precisam de treino. Aos poucos, seus padrões de pensamento vão se alterando e o padrão negativo será substituído pelo positivo.</a:t>
            </a:r>
            <a:endParaRPr lang="pt-BR"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30514" y="246743"/>
            <a:ext cx="11161486" cy="6611257"/>
          </a:xfrm>
        </p:spPr>
        <p:txBody>
          <a:bodyPr>
            <a:normAutofit/>
          </a:bodyPr>
          <a:lstStyle/>
          <a:p>
            <a:r>
              <a:rPr lang="pt-BR" sz="3600" dirty="0" smtClean="0"/>
              <a:t>Assim, você será capaz de controlar a ansiedade e o nervosismo em situações de estresse.</a:t>
            </a:r>
          </a:p>
          <a:p>
            <a:r>
              <a:rPr lang="pt-BR" sz="3600" dirty="0" smtClean="0"/>
              <a:t>A PNL nos ensina como usar o cérebro a nosso favor. Você só precisa saber como controlá-lo para implementar as mudanças que deseja em sua vida.</a:t>
            </a:r>
          </a:p>
          <a:p>
            <a:r>
              <a:rPr lang="pt-BR" sz="3600" b="1" dirty="0" smtClean="0"/>
              <a:t>Vídeo relaxante</a:t>
            </a:r>
            <a:endParaRPr lang="pt-BR" sz="36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24000" y="217714"/>
            <a:ext cx="10667999" cy="6640286"/>
          </a:xfrm>
        </p:spPr>
        <p:txBody>
          <a:bodyPr/>
          <a:lstStyle/>
          <a:p>
            <a:r>
              <a:rPr lang="pt-BR" sz="3600" b="1" dirty="0" smtClean="0"/>
              <a:t>3.a Ouça sons relaxantes</a:t>
            </a:r>
            <a:endParaRPr lang="pt-BR" sz="3600" dirty="0" smtClean="0"/>
          </a:p>
          <a:p>
            <a:r>
              <a:rPr lang="pt-BR" sz="3600" dirty="0" smtClean="0"/>
              <a:t>Para o auditivo há uma certa dificuldade em criar imagens mentais, por isso, ele pode valer-se de sons relaxantes como o do mar, da chuva e da natureza. Isto fará com que neurotransmissores do seu cérebro liberem a Dopamina (Prazer) e Acetilcolina. </a:t>
            </a:r>
          </a:p>
          <a:p>
            <a:endParaRPr lang="pt-B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54630" y="0"/>
            <a:ext cx="7329713" cy="957943"/>
          </a:xfrm>
          <a:solidFill>
            <a:schemeClr val="tx1"/>
          </a:solidFill>
        </p:spPr>
        <p:txBody>
          <a:bodyPr/>
          <a:lstStyle/>
          <a:p>
            <a:r>
              <a:rPr lang="pt-BR" dirty="0" smtClean="0"/>
              <a:t>         </a:t>
            </a:r>
            <a:r>
              <a:rPr lang="pt-BR" b="1" dirty="0" smtClean="0">
                <a:solidFill>
                  <a:srgbClr val="FFFF00"/>
                </a:solidFill>
              </a:rPr>
              <a:t>ÁUDIOS RELAXANTES</a:t>
            </a:r>
            <a:endParaRPr lang="pt-BR" b="1" dirty="0">
              <a:solidFill>
                <a:srgbClr val="FFFF00"/>
              </a:solidFill>
            </a:endParaRPr>
          </a:p>
        </p:txBody>
      </p:sp>
      <p:pic>
        <p:nvPicPr>
          <p:cNvPr id="4" name="2-horas.mp3">
            <a:hlinkClick r:id="" action="ppaction://media"/>
          </p:cNvPr>
          <p:cNvPicPr>
            <a:picLocks noGrp="1" noRot="1" noChangeAspect="1"/>
          </p:cNvPicPr>
          <p:nvPr>
            <p:ph idx="1"/>
            <a:audioFile r:link="rId1"/>
          </p:nvPr>
        </p:nvPicPr>
        <p:blipFill>
          <a:blip r:embed="rId3" cstate="print"/>
          <a:stretch>
            <a:fillRect/>
          </a:stretch>
        </p:blipFill>
        <p:spPr>
          <a:xfrm>
            <a:off x="7039656" y="1402896"/>
            <a:ext cx="304800" cy="304800"/>
          </a:xfrm>
          <a:prstGeom prst="rect">
            <a:avLst/>
          </a:prstGeom>
        </p:spPr>
      </p:pic>
      <p:sp>
        <p:nvSpPr>
          <p:cNvPr id="5" name="CaixaDeTexto 4"/>
          <p:cNvSpPr txBox="1"/>
          <p:nvPr/>
        </p:nvSpPr>
        <p:spPr>
          <a:xfrm>
            <a:off x="1843314" y="1349829"/>
            <a:ext cx="3246846" cy="923330"/>
          </a:xfrm>
          <a:prstGeom prst="rect">
            <a:avLst/>
          </a:prstGeom>
          <a:noFill/>
        </p:spPr>
        <p:txBody>
          <a:bodyPr wrap="square" rtlCol="0">
            <a:spAutoFit/>
          </a:bodyPr>
          <a:lstStyle/>
          <a:p>
            <a:r>
              <a:rPr lang="pt-BR" b="1" dirty="0" smtClean="0"/>
              <a:t>01 – SOM DA CHUVA</a:t>
            </a:r>
          </a:p>
          <a:p>
            <a:r>
              <a:rPr lang="pt-BR" b="1" dirty="0" smtClean="0"/>
              <a:t>02 – SOM DA NATUREZA</a:t>
            </a:r>
          </a:p>
          <a:p>
            <a:endParaRPr lang="pt-BR" b="1"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98618"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188687"/>
            <a:ext cx="11422743" cy="6669314"/>
          </a:xfrm>
        </p:spPr>
        <p:txBody>
          <a:bodyPr>
            <a:normAutofit/>
          </a:bodyPr>
          <a:lstStyle/>
          <a:p>
            <a:r>
              <a:rPr lang="pt-BR" sz="3600" b="1" dirty="0" smtClean="0"/>
              <a:t>3.b Faça exercícios, crie algo, queime energia</a:t>
            </a:r>
          </a:p>
          <a:p>
            <a:endParaRPr lang="pt-BR" sz="3600" dirty="0" smtClean="0"/>
          </a:p>
          <a:p>
            <a:r>
              <a:rPr lang="pt-BR" sz="3600" dirty="0" smtClean="0"/>
              <a:t>Para os </a:t>
            </a:r>
            <a:r>
              <a:rPr lang="pt-BR" sz="3600" dirty="0" err="1" smtClean="0"/>
              <a:t>Cinestésicos</a:t>
            </a:r>
            <a:r>
              <a:rPr lang="pt-BR" sz="3600" dirty="0" smtClean="0"/>
              <a:t> o melhor será uma ação que envolva a atividade do seu corpo. Ele tem energia (Adrenalina e Noradrenalina) que precisará ser queimada através da ação dinâmica do seu corpo.</a:t>
            </a:r>
          </a:p>
          <a:p>
            <a:endParaRPr lang="pt-BR"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21858" name="Picture 2" descr="Resultado de imagem para exercícios físicos"/>
          <p:cNvPicPr>
            <a:picLocks noChangeAspect="1" noChangeArrowheads="1"/>
          </p:cNvPicPr>
          <p:nvPr/>
        </p:nvPicPr>
        <p:blipFill>
          <a:blip r:embed="rId2" cstate="print"/>
          <a:srcRect/>
          <a:stretch>
            <a:fillRect/>
          </a:stretch>
        </p:blipFill>
        <p:spPr bwMode="auto">
          <a:xfrm>
            <a:off x="0" y="1"/>
            <a:ext cx="6299902" cy="3556000"/>
          </a:xfrm>
          <a:prstGeom prst="rect">
            <a:avLst/>
          </a:prstGeom>
          <a:noFill/>
        </p:spPr>
      </p:pic>
      <p:pic>
        <p:nvPicPr>
          <p:cNvPr id="121860" name="Picture 4" descr="Resultado de imagem para exercícios físicos"/>
          <p:cNvPicPr>
            <a:picLocks noChangeAspect="1" noChangeArrowheads="1"/>
          </p:cNvPicPr>
          <p:nvPr/>
        </p:nvPicPr>
        <p:blipFill>
          <a:blip r:embed="rId3" cstate="print"/>
          <a:srcRect/>
          <a:stretch>
            <a:fillRect/>
          </a:stretch>
        </p:blipFill>
        <p:spPr bwMode="auto">
          <a:xfrm>
            <a:off x="6212114" y="0"/>
            <a:ext cx="5979886" cy="3986591"/>
          </a:xfrm>
          <a:prstGeom prst="rect">
            <a:avLst/>
          </a:prstGeom>
          <a:noFill/>
        </p:spPr>
      </p:pic>
      <p:pic>
        <p:nvPicPr>
          <p:cNvPr id="121862" name="Picture 6" descr="Resultado de imagem para exercícios físicos"/>
          <p:cNvPicPr>
            <a:picLocks noChangeAspect="1" noChangeArrowheads="1"/>
          </p:cNvPicPr>
          <p:nvPr/>
        </p:nvPicPr>
        <p:blipFill>
          <a:blip r:embed="rId4" cstate="print"/>
          <a:srcRect/>
          <a:stretch>
            <a:fillRect/>
          </a:stretch>
        </p:blipFill>
        <p:spPr bwMode="auto">
          <a:xfrm>
            <a:off x="6212114" y="3541486"/>
            <a:ext cx="5979886" cy="3316514"/>
          </a:xfrm>
          <a:prstGeom prst="rect">
            <a:avLst/>
          </a:prstGeom>
          <a:noFill/>
        </p:spPr>
      </p:pic>
      <p:pic>
        <p:nvPicPr>
          <p:cNvPr id="121864" name="Picture 8" descr="Resultado de imagem para exercícios físicos"/>
          <p:cNvPicPr>
            <a:picLocks noChangeAspect="1" noChangeArrowheads="1"/>
          </p:cNvPicPr>
          <p:nvPr/>
        </p:nvPicPr>
        <p:blipFill>
          <a:blip r:embed="rId5" cstate="print"/>
          <a:srcRect/>
          <a:stretch>
            <a:fillRect/>
          </a:stretch>
        </p:blipFill>
        <p:spPr bwMode="auto">
          <a:xfrm>
            <a:off x="0" y="3518806"/>
            <a:ext cx="6212114" cy="3339193"/>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E8A899A-7544-4624-B115-6CB8758F1A1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 xmlns:a16="http://schemas.microsoft.com/office/drawing/2014/main" id="{4F994D6E-9F1C-49A6-87EE-3A946587F79D}"/>
              </a:ext>
            </a:extLst>
          </p:cNvPr>
          <p:cNvSpPr>
            <a:spLocks noGrp="1"/>
          </p:cNvSpPr>
          <p:nvPr>
            <p:ph idx="1"/>
          </p:nvPr>
        </p:nvSpPr>
        <p:spPr/>
        <p:txBody>
          <a:bodyPr/>
          <a:lstStyle/>
          <a:p>
            <a:endParaRPr lang="pt-BR"/>
          </a:p>
        </p:txBody>
      </p:sp>
      <p:pic>
        <p:nvPicPr>
          <p:cNvPr id="4" name="Imagem 3">
            <a:extLst>
              <a:ext uri="{FF2B5EF4-FFF2-40B4-BE49-F238E27FC236}">
                <a16:creationId xmlns="" xmlns:a16="http://schemas.microsoft.com/office/drawing/2014/main" id="{57CF78D5-5177-46CE-A2C4-D0375F9CAA81}"/>
              </a:ext>
            </a:extLst>
          </p:cNvPr>
          <p:cNvPicPr>
            <a:picLocks noChangeAspect="1"/>
          </p:cNvPicPr>
          <p:nvPr/>
        </p:nvPicPr>
        <p:blipFill>
          <a:blip r:embed="rId2" cstate="print"/>
          <a:stretch>
            <a:fillRect/>
          </a:stretch>
        </p:blipFill>
        <p:spPr>
          <a:xfrm>
            <a:off x="0" y="1673"/>
            <a:ext cx="12192000" cy="6854653"/>
          </a:xfrm>
          <a:prstGeom prst="rect">
            <a:avLst/>
          </a:prstGeom>
        </p:spPr>
      </p:pic>
    </p:spTree>
    <p:extLst>
      <p:ext uri="{BB962C8B-B14F-4D97-AF65-F5344CB8AC3E}">
        <p14:creationId xmlns:p14="http://schemas.microsoft.com/office/powerpoint/2010/main" xmlns="" val="928291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C3D7F17-F595-4771-9852-0684F6C5AD9C}"/>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 xmlns:a16="http://schemas.microsoft.com/office/drawing/2014/main" id="{C81B68D5-05F0-403D-B5B5-DDE171285DD2}"/>
              </a:ext>
            </a:extLst>
          </p:cNvPr>
          <p:cNvSpPr>
            <a:spLocks noGrp="1"/>
          </p:cNvSpPr>
          <p:nvPr>
            <p:ph idx="1"/>
          </p:nvPr>
        </p:nvSpPr>
        <p:spPr/>
        <p:txBody>
          <a:bodyPr/>
          <a:lstStyle/>
          <a:p>
            <a:endParaRPr lang="pt-BR"/>
          </a:p>
        </p:txBody>
      </p:sp>
      <p:pic>
        <p:nvPicPr>
          <p:cNvPr id="4" name="Imagem 3">
            <a:extLst>
              <a:ext uri="{FF2B5EF4-FFF2-40B4-BE49-F238E27FC236}">
                <a16:creationId xmlns="" xmlns:a16="http://schemas.microsoft.com/office/drawing/2014/main" id="{5051309D-A803-41CF-9761-EC1FA3009D43}"/>
              </a:ext>
            </a:extLst>
          </p:cNvPr>
          <p:cNvPicPr>
            <a:picLocks noChangeAspect="1"/>
          </p:cNvPicPr>
          <p:nvPr/>
        </p:nvPicPr>
        <p:blipFill>
          <a:blip r:embed="rId2" cstate="print"/>
          <a:stretch>
            <a:fillRect/>
          </a:stretch>
        </p:blipFill>
        <p:spPr>
          <a:xfrm>
            <a:off x="0" y="1673"/>
            <a:ext cx="12192000" cy="6854653"/>
          </a:xfrm>
          <a:prstGeom prst="rect">
            <a:avLst/>
          </a:prstGeom>
        </p:spPr>
      </p:pic>
    </p:spTree>
    <p:extLst>
      <p:ext uri="{BB962C8B-B14F-4D97-AF65-F5344CB8AC3E}">
        <p14:creationId xmlns:p14="http://schemas.microsoft.com/office/powerpoint/2010/main" xmlns="" val="934956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E0738F7-E442-436E-AB0D-2243B712715D}"/>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 xmlns:a16="http://schemas.microsoft.com/office/drawing/2014/main" id="{A49D1B7C-C244-4CAC-A57C-6FBC233AFAC5}"/>
              </a:ext>
            </a:extLst>
          </p:cNvPr>
          <p:cNvSpPr>
            <a:spLocks noGrp="1"/>
          </p:cNvSpPr>
          <p:nvPr>
            <p:ph idx="1"/>
          </p:nvPr>
        </p:nvSpPr>
        <p:spPr/>
        <p:txBody>
          <a:bodyPr/>
          <a:lstStyle/>
          <a:p>
            <a:endParaRPr lang="pt-BR"/>
          </a:p>
        </p:txBody>
      </p:sp>
      <p:pic>
        <p:nvPicPr>
          <p:cNvPr id="4" name="Imagem 3">
            <a:extLst>
              <a:ext uri="{FF2B5EF4-FFF2-40B4-BE49-F238E27FC236}">
                <a16:creationId xmlns="" xmlns:a16="http://schemas.microsoft.com/office/drawing/2014/main" id="{F94A0CBF-D199-4AF6-87E4-FC52902BBF0C}"/>
              </a:ext>
            </a:extLst>
          </p:cNvPr>
          <p:cNvPicPr>
            <a:picLocks noChangeAspect="1"/>
          </p:cNvPicPr>
          <p:nvPr/>
        </p:nvPicPr>
        <p:blipFill>
          <a:blip r:embed="rId2" cstate="print"/>
          <a:stretch>
            <a:fillRect/>
          </a:stretch>
        </p:blipFill>
        <p:spPr>
          <a:xfrm>
            <a:off x="0" y="1673"/>
            <a:ext cx="12192000" cy="6854653"/>
          </a:xfrm>
          <a:prstGeom prst="rect">
            <a:avLst/>
          </a:prstGeom>
        </p:spPr>
      </p:pic>
    </p:spTree>
    <p:extLst>
      <p:ext uri="{BB962C8B-B14F-4D97-AF65-F5344CB8AC3E}">
        <p14:creationId xmlns:p14="http://schemas.microsoft.com/office/powerpoint/2010/main" xmlns="" val="4064003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49830" y="2191652"/>
            <a:ext cx="9719356" cy="1280890"/>
          </a:xfrm>
          <a:solidFill>
            <a:schemeClr val="tx1"/>
          </a:solidFill>
        </p:spPr>
        <p:txBody>
          <a:bodyPr/>
          <a:lstStyle/>
          <a:p>
            <a:r>
              <a:rPr lang="pt-BR" b="1" dirty="0" smtClean="0">
                <a:solidFill>
                  <a:srgbClr val="FFFF00"/>
                </a:solidFill>
              </a:rPr>
              <a:t>SEQUÊNCIA DE IMAGENS PARA ANSIEDADE</a:t>
            </a:r>
            <a:endParaRPr lang="pt-BR" b="1"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026" name="Picture 2" descr="Resultado de imagem para mar revolto"/>
          <p:cNvPicPr>
            <a:picLocks noChangeAspect="1" noChangeArrowheads="1"/>
          </p:cNvPicPr>
          <p:nvPr/>
        </p:nvPicPr>
        <p:blipFill>
          <a:blip r:embed="rId2" cstate="print"/>
          <a:srcRect/>
          <a:stretch>
            <a:fillRect/>
          </a:stretch>
        </p:blipFill>
        <p:spPr bwMode="auto">
          <a:xfrm>
            <a:off x="0" y="-1"/>
            <a:ext cx="12192000" cy="6858001"/>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14690" name="Picture 2" descr="Resultado de imagem para mar revolto"/>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17762" name="Picture 2" descr="Resultado de imagem para mar revolto"/>
          <p:cNvPicPr>
            <a:picLocks noChangeAspect="1" noChangeArrowheads="1"/>
          </p:cNvPicPr>
          <p:nvPr/>
        </p:nvPicPr>
        <p:blipFill>
          <a:blip r:embed="rId2" cstate="print"/>
          <a:srcRect/>
          <a:stretch>
            <a:fillRect/>
          </a:stretch>
        </p:blipFill>
        <p:spPr bwMode="auto">
          <a:xfrm>
            <a:off x="1" y="-12095"/>
            <a:ext cx="12192000" cy="687009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18786" name="Picture 2" descr="Resultado de imagem para mar revolto"/>
          <p:cNvPicPr>
            <a:picLocks noChangeAspect="1" noChangeArrowheads="1"/>
          </p:cNvPicPr>
          <p:nvPr/>
        </p:nvPicPr>
        <p:blipFill>
          <a:blip r:embed="rId2" cstate="print"/>
          <a:srcRect/>
          <a:stretch>
            <a:fillRect/>
          </a:stretch>
        </p:blipFill>
        <p:spPr bwMode="auto">
          <a:xfrm>
            <a:off x="0" y="4455"/>
            <a:ext cx="12192000" cy="685354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19810" name="Picture 2" descr="Resultado de imagem para mar revolto"/>
          <p:cNvPicPr>
            <a:picLocks noChangeAspect="1" noChangeArrowheads="1"/>
          </p:cNvPicPr>
          <p:nvPr/>
        </p:nvPicPr>
        <p:blipFill>
          <a:blip r:embed="rId2" cstate="print"/>
          <a:srcRect/>
          <a:stretch>
            <a:fillRect/>
          </a:stretch>
        </p:blipFill>
        <p:spPr bwMode="auto">
          <a:xfrm>
            <a:off x="0" y="-33049"/>
            <a:ext cx="12191999" cy="6891049"/>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20834" name="Picture 2" descr="Resultado de imagem para mar calmo"/>
          <p:cNvPicPr>
            <a:picLocks noChangeAspect="1" noChangeArrowheads="1"/>
          </p:cNvPicPr>
          <p:nvPr/>
        </p:nvPicPr>
        <p:blipFill>
          <a:blip r:embed="rId2" cstate="print"/>
          <a:srcRect/>
          <a:stretch>
            <a:fillRect/>
          </a:stretch>
        </p:blipFill>
        <p:spPr bwMode="auto">
          <a:xfrm>
            <a:off x="0" y="5643"/>
            <a:ext cx="12192000" cy="6852357"/>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8858" y="0"/>
            <a:ext cx="9666513" cy="986971"/>
          </a:xfrm>
          <a:solidFill>
            <a:schemeClr val="tx1"/>
          </a:solidFill>
        </p:spPr>
        <p:txBody>
          <a:bodyPr/>
          <a:lstStyle/>
          <a:p>
            <a:r>
              <a:rPr lang="pt-BR" b="1" dirty="0" smtClean="0"/>
              <a:t>         </a:t>
            </a:r>
            <a:r>
              <a:rPr lang="pt-BR" b="1" dirty="0" smtClean="0">
                <a:solidFill>
                  <a:srgbClr val="FFFF00"/>
                </a:solidFill>
              </a:rPr>
              <a:t>Técnicas da PNL para depressão</a:t>
            </a:r>
            <a:endParaRPr lang="pt-BR" dirty="0">
              <a:solidFill>
                <a:srgbClr val="FFFF00"/>
              </a:solidFill>
            </a:endParaRPr>
          </a:p>
        </p:txBody>
      </p:sp>
      <p:sp>
        <p:nvSpPr>
          <p:cNvPr id="3" name="Espaço Reservado para Conteúdo 2"/>
          <p:cNvSpPr>
            <a:spLocks noGrp="1"/>
          </p:cNvSpPr>
          <p:nvPr>
            <p:ph idx="1"/>
          </p:nvPr>
        </p:nvSpPr>
        <p:spPr>
          <a:xfrm>
            <a:off x="769257" y="1219201"/>
            <a:ext cx="11422743" cy="5638800"/>
          </a:xfrm>
        </p:spPr>
        <p:txBody>
          <a:bodyPr>
            <a:normAutofit fontScale="92500" lnSpcReduction="10000"/>
          </a:bodyPr>
          <a:lstStyle/>
          <a:p>
            <a:r>
              <a:rPr lang="pt-BR" sz="3600" dirty="0" smtClean="0"/>
              <a:t>Como no caso da depressão temos o processo contrário ao da ansiedade, onde o medo aciona a amígdala cerebral e consequentemente a Adrenalina, a pessoa depressiva devido a aceitação de uma condição aciona a Acetilcolina, elemento chave do Parassimpático que freia o organismo deixando-o letárgico, lento e passivo.</a:t>
            </a:r>
          </a:p>
          <a:p>
            <a:r>
              <a:rPr lang="pt-BR" sz="3600" dirty="0" smtClean="0"/>
              <a:t>Precisamos então para reverter este processo acionar o sistema simpático (Adrenalina e Noradrenalina) através dos mesmos processos e ferramentas.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2192000" cy="1233714"/>
          </a:xfrm>
          <a:solidFill>
            <a:schemeClr val="tx1"/>
          </a:solidFill>
        </p:spPr>
        <p:txBody>
          <a:bodyPr>
            <a:normAutofit fontScale="90000"/>
          </a:bodyPr>
          <a:lstStyle/>
          <a:p>
            <a:r>
              <a:rPr lang="pt-BR" b="1" dirty="0" smtClean="0">
                <a:solidFill>
                  <a:srgbClr val="FFFF00"/>
                </a:solidFill>
              </a:rPr>
              <a:t>      1. Imagens mentais positivas (Ligadas à realidade do  paciente)</a:t>
            </a:r>
            <a:r>
              <a:rPr lang="pt-BR" dirty="0" smtClean="0"/>
              <a:t/>
            </a:r>
            <a:br>
              <a:rPr lang="pt-BR" dirty="0" smtClean="0"/>
            </a:br>
            <a:endParaRPr lang="pt-BR" dirty="0"/>
          </a:p>
        </p:txBody>
      </p:sp>
      <p:sp>
        <p:nvSpPr>
          <p:cNvPr id="3" name="Espaço Reservado para Conteúdo 2"/>
          <p:cNvSpPr>
            <a:spLocks noGrp="1"/>
          </p:cNvSpPr>
          <p:nvPr>
            <p:ph idx="1"/>
          </p:nvPr>
        </p:nvSpPr>
        <p:spPr>
          <a:xfrm>
            <a:off x="595087" y="1349829"/>
            <a:ext cx="11596914" cy="5508171"/>
          </a:xfrm>
        </p:spPr>
        <p:txBody>
          <a:bodyPr>
            <a:normAutofit fontScale="92500" lnSpcReduction="10000"/>
          </a:bodyPr>
          <a:lstStyle/>
          <a:p>
            <a:r>
              <a:rPr lang="pt-BR" sz="3600" dirty="0" smtClean="0"/>
              <a:t>Você pode revisitar imagens de momentos de euforia e grande alegria e se transportar para lá (festas, esportes, conquistas). Não as tendo, você pode ver imagens com alta carga de adrenalina ligadas a um esporte que a pessoa goste - Velocidade: carros, motos, esqui, motonáutica, aviões, </a:t>
            </a:r>
            <a:r>
              <a:rPr lang="pt-BR" sz="3600" dirty="0" err="1" smtClean="0"/>
              <a:t>etc</a:t>
            </a:r>
            <a:r>
              <a:rPr lang="pt-BR" sz="3600" dirty="0" smtClean="0"/>
              <a:t>; Filmes ou programas em que a pessoa precise pensar rápido e tomar decisões; em alguns casos, até mesmo filmes de terror. O propósito do analista é acionar de alguma forma a Amígdala cerebral e através da adrenalina agir no sistema simpático.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2192000" cy="1146630"/>
          </a:xfrm>
          <a:solidFill>
            <a:schemeClr val="tx1"/>
          </a:solidFill>
        </p:spPr>
        <p:txBody>
          <a:bodyPr>
            <a:normAutofit/>
          </a:bodyPr>
          <a:lstStyle/>
          <a:p>
            <a:r>
              <a:rPr lang="pt-BR" b="1" dirty="0" smtClean="0"/>
              <a:t>               </a:t>
            </a:r>
            <a:r>
              <a:rPr lang="pt-BR" b="1" dirty="0" smtClean="0">
                <a:solidFill>
                  <a:srgbClr val="FFFF00"/>
                </a:solidFill>
              </a:rPr>
              <a:t>2. Sons ativadores do simpático</a:t>
            </a:r>
            <a:endParaRPr lang="pt-BR" dirty="0">
              <a:solidFill>
                <a:srgbClr val="FFFF00"/>
              </a:solidFill>
            </a:endParaRPr>
          </a:p>
        </p:txBody>
      </p:sp>
      <p:sp>
        <p:nvSpPr>
          <p:cNvPr id="3" name="Espaço Reservado para Conteúdo 2"/>
          <p:cNvSpPr>
            <a:spLocks noGrp="1"/>
          </p:cNvSpPr>
          <p:nvPr>
            <p:ph idx="1"/>
          </p:nvPr>
        </p:nvSpPr>
        <p:spPr>
          <a:xfrm>
            <a:off x="769257" y="1349829"/>
            <a:ext cx="11422743" cy="5508171"/>
          </a:xfrm>
        </p:spPr>
        <p:txBody>
          <a:bodyPr>
            <a:normAutofit lnSpcReduction="10000"/>
          </a:bodyPr>
          <a:lstStyle/>
          <a:p>
            <a:r>
              <a:rPr lang="pt-BR" sz="3600" dirty="0" smtClean="0"/>
              <a:t>Há alguns sons que têm a capacidade de acionar tanto a amígdala como nos trazer prazer e ânimo. Para os auditivos pode ser uma boa técnica.</a:t>
            </a:r>
          </a:p>
          <a:p>
            <a:r>
              <a:rPr lang="pt-BR" sz="3600" b="1" dirty="0" smtClean="0"/>
              <a:t>Música e depressão</a:t>
            </a:r>
            <a:endParaRPr lang="pt-BR" sz="3600" dirty="0" smtClean="0"/>
          </a:p>
          <a:p>
            <a:r>
              <a:rPr lang="pt-BR" sz="3600" dirty="0" smtClean="0"/>
              <a:t>Uma opção para tentar amenizar os sintomas da doença é ouvir músicas que ajudam a relaxar e provocam reações neurofisiológicas no corpo, acarretando uma sensação de bem-estar.</a:t>
            </a:r>
          </a:p>
          <a:p>
            <a:endParaRPr lang="pt-BR" sz="3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1349829"/>
            <a:ext cx="11422743" cy="5508171"/>
          </a:xfrm>
        </p:spPr>
        <p:txBody>
          <a:bodyPr>
            <a:normAutofit/>
          </a:bodyPr>
          <a:lstStyle/>
          <a:p>
            <a:r>
              <a:rPr lang="pt-BR" sz="3600" dirty="0" smtClean="0"/>
              <a:t>Link com várias músicas usadas no combate à depressão:</a:t>
            </a:r>
          </a:p>
          <a:p>
            <a:r>
              <a:rPr lang="pt-BR" sz="3600" u="sng" dirty="0" smtClean="0">
                <a:hlinkClick r:id="rId2"/>
              </a:rPr>
              <a:t>https://g1.globo.com/pr/parana/noticia/2018/09/24/musicas-ajudam-no-combate-a-depressao-veja-lista.ghtml</a:t>
            </a:r>
            <a:endParaRPr lang="pt-BR" sz="3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600" b="1" i="1" dirty="0">
                <a:solidFill>
                  <a:srgbClr val="FF0000"/>
                </a:solidFill>
                <a:effectLst>
                  <a:outerShdw blurRad="38100" dist="38100" dir="2700000" algn="tl">
                    <a:srgbClr val="000000">
                      <a:alpha val="43137"/>
                    </a:srgbClr>
                  </a:outerShdw>
                </a:effectLst>
              </a:rPr>
              <a:t>Mensagens Subliminares</a:t>
            </a:r>
          </a:p>
          <a:p>
            <a:pPr marL="0" indent="0">
              <a:buNone/>
            </a:pPr>
            <a:r>
              <a:rPr lang="pt-BR" sz="3600" dirty="0"/>
              <a:t>Mensagem subliminar é toda e qualquer informação que seja captada diretamente pelo subconsciente, sem a percepção ou participação da mente consciente.</a:t>
            </a:r>
          </a:p>
          <a:p>
            <a:pPr marL="0" indent="0">
              <a:buNone/>
            </a:pPr>
            <a:r>
              <a:rPr lang="pt-BR" sz="3600" dirty="0"/>
              <a:t>Como a mente subconsciente é responsável pela interiorização de tudo àquilo que validamos a nível individual como real e transferir este real para nosso mundo exterior, a mensagem ou a informação subliminar é de vital importância para a qualidade de vida.</a:t>
            </a:r>
          </a:p>
        </p:txBody>
      </p:sp>
    </p:spTree>
    <p:extLst>
      <p:ext uri="{BB962C8B-B14F-4D97-AF65-F5344CB8AC3E}">
        <p14:creationId xmlns:p14="http://schemas.microsoft.com/office/powerpoint/2010/main" xmlns="" val="24142446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r>
              <a:rPr lang="pt-BR" sz="3200" dirty="0"/>
              <a:t>Se esse mecanismo for utilizado sem os devidos critérios e cuidados, estará abastecendo constantemente o subconsciente com "verdades“ indesejáveis e, consequentemente materializando no dia-a-dia situações igualmente desagradáveis.</a:t>
            </a:r>
          </a:p>
          <a:p>
            <a:pPr marL="0" indent="0">
              <a:buNone/>
            </a:pPr>
            <a:r>
              <a:rPr lang="pt-BR" sz="3200" dirty="0"/>
              <a:t>A reprogramação mental tem o objetivo, dentre outros, implementar mensagens positivas no subconsciente, utilizando como uma de suas ferramentas a mensagem subliminar, com caráter terapêutico e estritamente positivo, criando novas crenças ou "verdades" que passarão a criar uma nova realidade exterior, igualmente positiva, dentro de suas escolhas e respeitando o livre arbítrio, pois </a:t>
            </a:r>
          </a:p>
        </p:txBody>
      </p:sp>
    </p:spTree>
    <p:extLst>
      <p:ext uri="{BB962C8B-B14F-4D97-AF65-F5344CB8AC3E}">
        <p14:creationId xmlns:p14="http://schemas.microsoft.com/office/powerpoint/2010/main" xmlns="" val="2414244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248230" y="0"/>
            <a:ext cx="10943770" cy="6858000"/>
          </a:xfrm>
        </p:spPr>
        <p:txBody>
          <a:bodyPr>
            <a:normAutofit/>
          </a:bodyPr>
          <a:lstStyle/>
          <a:p>
            <a:r>
              <a:rPr lang="pt-BR" sz="3200" dirty="0"/>
              <a:t>Em momento nenhum deixamos de escolher as "verdades" que desejamos substituir.</a:t>
            </a:r>
          </a:p>
          <a:p>
            <a:r>
              <a:rPr lang="pt-BR" sz="3200" b="1" dirty="0">
                <a:solidFill>
                  <a:srgbClr val="FF0000"/>
                </a:solidFill>
                <a:effectLst>
                  <a:outerShdw blurRad="38100" dist="38100" dir="2700000" algn="tl">
                    <a:srgbClr val="000000">
                      <a:alpha val="43137"/>
                    </a:srgbClr>
                  </a:outerShdw>
                </a:effectLst>
              </a:rPr>
              <a:t>O PODER SEMPRE É SEU!</a:t>
            </a:r>
          </a:p>
          <a:p>
            <a:r>
              <a:rPr lang="pt-BR" sz="3200" b="1" dirty="0">
                <a:solidFill>
                  <a:srgbClr val="FF0000"/>
                </a:solidFill>
                <a:effectLst>
                  <a:outerShdw blurRad="38100" dist="38100" dir="2700000" algn="tl">
                    <a:srgbClr val="000000">
                      <a:alpha val="43137"/>
                    </a:srgbClr>
                  </a:outerShdw>
                </a:effectLst>
              </a:rPr>
              <a:t>Links:</a:t>
            </a:r>
          </a:p>
          <a:p>
            <a:r>
              <a:rPr lang="pt-BR" sz="3200" dirty="0">
                <a:hlinkClick r:id="rId2"/>
              </a:rPr>
              <a:t>http://atitudemental.com.br/index.php?option=com_content&amp;view=category&amp;layout=blog&amp;id=79&amp;Itemid=506</a:t>
            </a:r>
            <a:endParaRPr lang="pt-BR" sz="3200" dirty="0"/>
          </a:p>
          <a:p>
            <a:r>
              <a:rPr lang="pt-BR" sz="3200" dirty="0">
                <a:solidFill>
                  <a:srgbClr val="002060"/>
                </a:solidFill>
                <a:effectLst>
                  <a:outerShdw blurRad="38100" dist="38100" dir="2700000" algn="tl">
                    <a:srgbClr val="000000">
                      <a:alpha val="43137"/>
                    </a:srgbClr>
                  </a:outerShdw>
                </a:effectLst>
              </a:rPr>
              <a:t>https://www.facebook.com/reprogramacaomental1/photos/reprograma%C3%A7%C3%A3o-mentalterapia-subliminar-com-cds-noturnos-a-reprograma%C3%A7%C3%A3o-mental-%C3%A9/604269336288886/</a:t>
            </a:r>
          </a:p>
          <a:p>
            <a:endParaRPr lang="pt-BR" sz="32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414244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2192000" cy="1233714"/>
          </a:xfrm>
          <a:solidFill>
            <a:schemeClr val="tx1"/>
          </a:solidFill>
        </p:spPr>
        <p:txBody>
          <a:bodyPr>
            <a:normAutofit/>
          </a:bodyPr>
          <a:lstStyle/>
          <a:p>
            <a:r>
              <a:rPr lang="pt-BR" b="1" dirty="0" smtClean="0">
                <a:solidFill>
                  <a:srgbClr val="FFFF00"/>
                </a:solidFill>
              </a:rPr>
              <a:t> 3. Exercícios e atividades físicas diversas para o </a:t>
            </a:r>
            <a:r>
              <a:rPr lang="pt-BR" b="1" dirty="0" err="1" smtClean="0">
                <a:solidFill>
                  <a:srgbClr val="FFFF00"/>
                </a:solidFill>
              </a:rPr>
              <a:t>Cinestésico</a:t>
            </a:r>
            <a:r>
              <a:rPr lang="pt-BR" b="1" dirty="0" smtClean="0">
                <a:solidFill>
                  <a:srgbClr val="FFFF00"/>
                </a:solidFill>
              </a:rPr>
              <a:t>.</a:t>
            </a:r>
            <a:endParaRPr lang="pt-BR" dirty="0"/>
          </a:p>
        </p:txBody>
      </p:sp>
      <p:sp>
        <p:nvSpPr>
          <p:cNvPr id="3" name="Espaço Reservado para Conteúdo 2"/>
          <p:cNvSpPr>
            <a:spLocks noGrp="1"/>
          </p:cNvSpPr>
          <p:nvPr>
            <p:ph idx="1"/>
          </p:nvPr>
        </p:nvSpPr>
        <p:spPr>
          <a:xfrm>
            <a:off x="682171" y="1349829"/>
            <a:ext cx="11509829" cy="5508171"/>
          </a:xfrm>
        </p:spPr>
        <p:txBody>
          <a:bodyPr>
            <a:normAutofit/>
          </a:bodyPr>
          <a:lstStyle/>
          <a:p>
            <a:r>
              <a:rPr lang="pt-BR" sz="3600" dirty="0" smtClean="0"/>
              <a:t>Assim como no caso da ansiedade já existe a adrenalina no sangue e precisa ser queimada para baixar o metabolismo através de atividade física, no caso do depressivo, a atividade física para ser realizada depende de energia que vem da adrenalina e </a:t>
            </a:r>
            <a:r>
              <a:rPr lang="pt-BR" sz="3600" dirty="0" err="1" smtClean="0"/>
              <a:t>noradrelina</a:t>
            </a:r>
            <a:r>
              <a:rPr lang="pt-BR" sz="3600" dirty="0" smtClean="0"/>
              <a:t>, que são as substâncias químicas que aceleram o organismo através do simpático. Quando nos exercitamos as adrenais lançam estas substâncias no sangue.</a:t>
            </a:r>
          </a:p>
          <a:p>
            <a:endParaRPr lang="pt-BR"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8858" y="0"/>
            <a:ext cx="10813142" cy="1233714"/>
          </a:xfrm>
        </p:spPr>
        <p:txBody>
          <a:bodyPr/>
          <a:lstStyle/>
          <a:p>
            <a:endParaRPr lang="pt-BR" dirty="0"/>
          </a:p>
        </p:txBody>
      </p:sp>
      <p:sp>
        <p:nvSpPr>
          <p:cNvPr id="3" name="Espaço Reservado para Conteúdo 2"/>
          <p:cNvSpPr>
            <a:spLocks noGrp="1"/>
          </p:cNvSpPr>
          <p:nvPr>
            <p:ph idx="1"/>
          </p:nvPr>
        </p:nvSpPr>
        <p:spPr>
          <a:xfrm>
            <a:off x="769257" y="1349829"/>
            <a:ext cx="11422743" cy="5508171"/>
          </a:xfrm>
        </p:spPr>
        <p:txBody>
          <a:bodyPr>
            <a:normAutofit/>
          </a:bodyPr>
          <a:lstStyle/>
          <a:p>
            <a:endParaRPr lang="pt-BR" sz="3600" dirty="0"/>
          </a:p>
        </p:txBody>
      </p:sp>
      <p:pic>
        <p:nvPicPr>
          <p:cNvPr id="5122" name="Picture 2" descr="https://miro.medium.com/max/1200/1*WIX6Ro4HkrpLJ9oe3u7rbg.jpeg"/>
          <p:cNvPicPr>
            <a:picLocks noChangeAspect="1" noChangeArrowheads="1"/>
          </p:cNvPicPr>
          <p:nvPr/>
        </p:nvPicPr>
        <p:blipFill>
          <a:blip r:embed="rId2" cstate="print"/>
          <a:srcRect/>
          <a:stretch>
            <a:fillRect/>
          </a:stretch>
        </p:blipFill>
        <p:spPr bwMode="auto">
          <a:xfrm>
            <a:off x="0" y="0"/>
            <a:ext cx="12366171" cy="6918476"/>
          </a:xfrm>
          <a:prstGeom prst="rect">
            <a:avLst/>
          </a:prstGeom>
          <a:noFill/>
        </p:spPr>
      </p:pic>
      <p:sp>
        <p:nvSpPr>
          <p:cNvPr id="5" name="CaixaDeTexto 4"/>
          <p:cNvSpPr txBox="1"/>
          <p:nvPr/>
        </p:nvSpPr>
        <p:spPr>
          <a:xfrm rot="20880337">
            <a:off x="478971" y="595086"/>
            <a:ext cx="2699658" cy="646331"/>
          </a:xfrm>
          <a:prstGeom prst="rect">
            <a:avLst/>
          </a:prstGeom>
          <a:noFill/>
        </p:spPr>
        <p:txBody>
          <a:bodyPr wrap="square" rtlCol="0">
            <a:spAutoFit/>
          </a:bodyPr>
          <a:lstStyle/>
          <a:p>
            <a:r>
              <a:rPr lang="pt-BR" sz="3600" b="1" dirty="0" smtClean="0">
                <a:solidFill>
                  <a:srgbClr val="FFFF00"/>
                </a:solidFill>
              </a:rPr>
              <a:t>FOBIAS</a:t>
            </a:r>
            <a:endParaRPr lang="pt-BR" sz="3600" b="1" dirty="0">
              <a:solidFill>
                <a:srgbClr val="FFFF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1"/>
            <a:ext cx="11422743" cy="6858000"/>
          </a:xfrm>
        </p:spPr>
        <p:txBody>
          <a:bodyPr>
            <a:normAutofit/>
          </a:bodyPr>
          <a:lstStyle/>
          <a:p>
            <a:r>
              <a:rPr lang="pt-BR" sz="3600" b="1" dirty="0" smtClean="0"/>
              <a:t>Medo x Fobia</a:t>
            </a:r>
          </a:p>
          <a:p>
            <a:endParaRPr lang="pt-BR" sz="3600" b="1" dirty="0" smtClean="0"/>
          </a:p>
          <a:p>
            <a:r>
              <a:rPr lang="pt-BR" sz="3600" dirty="0" smtClean="0"/>
              <a:t>O estresse do dia a dia com trabalho, família e pessoas do nosso convívio se fazem cada vez mais presentes na sociedade moderna e com isso vem o aumento de ansiedade e fobias. A Programação </a:t>
            </a:r>
            <a:r>
              <a:rPr lang="pt-BR" sz="3600" dirty="0" err="1" smtClean="0"/>
              <a:t>Neurolinguísitca</a:t>
            </a:r>
            <a:r>
              <a:rPr lang="pt-BR" sz="3600" dirty="0" smtClean="0"/>
              <a:t> (PNL) pode ser a resolução que você precisa para esses problemas originados no nosso cotidiano.</a:t>
            </a:r>
          </a:p>
          <a:p>
            <a:endParaRPr lang="pt-BR" sz="3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88571" y="1"/>
            <a:ext cx="11103429" cy="6858000"/>
          </a:xfrm>
        </p:spPr>
        <p:txBody>
          <a:bodyPr>
            <a:normAutofit/>
          </a:bodyPr>
          <a:lstStyle/>
          <a:p>
            <a:r>
              <a:rPr lang="pt-BR" sz="3600" dirty="0" smtClean="0"/>
              <a:t>Você já sentiu aquele medo intenso, incontrolável, que muitas vezes é insuportável, sem saber exatamente porque está tendo essa sensação? Na hora de experimentar esse temor, a única coisa que vêm a sua cabeça é fugir daquele lugar ou situação? Se sim, você pode estar experimentando algum tipo de fobia.</a:t>
            </a:r>
          </a:p>
          <a:p>
            <a:r>
              <a:rPr lang="pt-BR" sz="3600" dirty="0" smtClean="0"/>
              <a:t>A emoção do medo está associada a experiências traumáticas passadas ou projetadas para o futuro que perpassam o nível do inconsciente.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1486" y="1"/>
            <a:ext cx="11190514" cy="6858000"/>
          </a:xfrm>
        </p:spPr>
        <p:txBody>
          <a:bodyPr>
            <a:normAutofit/>
          </a:bodyPr>
          <a:lstStyle/>
          <a:p>
            <a:r>
              <a:rPr lang="pt-BR" sz="3600" dirty="0" smtClean="0"/>
              <a:t>O medo está entre as emoções humanas mais básicas, juntamente com a alegria, tristeza, nojo, e surpresa.</a:t>
            </a:r>
          </a:p>
          <a:p>
            <a:r>
              <a:rPr lang="pt-BR" sz="3600" dirty="0" smtClean="0"/>
              <a:t>O </a:t>
            </a:r>
            <a:r>
              <a:rPr lang="pt-BR" sz="3600" b="1" dirty="0" smtClean="0"/>
              <a:t>medo </a:t>
            </a:r>
            <a:r>
              <a:rPr lang="pt-BR" sz="3600" dirty="0" smtClean="0"/>
              <a:t>é uma emoção projetada para nos defender de ameaças externas. Já imaginou os homens no tempo da pré-história sobrevivendo de todos os seres muito maiores que eles na ausência do medo? No mínimo eles não teriam a percepção de perigo e sabe-se lá o que poderia acontecer se não o tivessem, não é mesmo?</a:t>
            </a:r>
          </a:p>
          <a:p>
            <a:endParaRPr lang="pt-BR" sz="3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30514" y="188687"/>
            <a:ext cx="11161486" cy="6669314"/>
          </a:xfrm>
        </p:spPr>
        <p:txBody>
          <a:bodyPr>
            <a:normAutofit/>
          </a:bodyPr>
          <a:lstStyle/>
          <a:p>
            <a:r>
              <a:rPr lang="pt-BR" sz="3600" dirty="0" smtClean="0"/>
              <a:t>Porém, assim como a tristeza disfuncional é um sintoma da depressão, o medo disfuncional é sintoma da fobia!</a:t>
            </a:r>
          </a:p>
          <a:p>
            <a:r>
              <a:rPr lang="pt-BR" sz="3600" dirty="0" smtClean="0"/>
              <a:t>Para ilustrar como a fobia é disfuncional, imagine um homem com o corpo definido, jovem e que faça </a:t>
            </a:r>
            <a:r>
              <a:rPr lang="pt-BR" sz="3600" dirty="0" err="1" smtClean="0"/>
              <a:t>parkour</a:t>
            </a:r>
            <a:r>
              <a:rPr lang="pt-BR" sz="3600" dirty="0" smtClean="0"/>
              <a:t>. Aquele homem que você olha e pensa: “ Nossa, com certeza ele tem habilidade e físico suficiente para se sair bem de qualquer situação que o ameace”.</a:t>
            </a:r>
          </a:p>
          <a:p>
            <a:endParaRPr lang="pt-BR" sz="3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1"/>
            <a:ext cx="11422743" cy="6858000"/>
          </a:xfrm>
        </p:spPr>
        <p:txBody>
          <a:bodyPr>
            <a:normAutofit fontScale="92500"/>
          </a:bodyPr>
          <a:lstStyle/>
          <a:p>
            <a:r>
              <a:rPr lang="pt-BR" sz="3600" dirty="0" smtClean="0"/>
              <a:t>Esse homem está ao seu lado esperando o elevador. Você nota que ele começa a suar frio e a ficar inquieto a medida que o elevador chega. No momento de entrar, o homem corre desesperado e sobe as escadas. Você pensa: “Como um homem assim pode ter tanto medo de estar em um elevador”?</a:t>
            </a:r>
          </a:p>
          <a:p>
            <a:r>
              <a:rPr lang="pt-BR" sz="3600" dirty="0" smtClean="0"/>
              <a:t>Esse homem aprendeu a agir dessa forma ao ver um elevador no passado, provavelmente na infância, quando associou a emoção do medo ao objeto elevador. Ou pode ser que tenha passado por uma experiência realmente traumática com elevadores, ou apenas ter imaginado essa experiência.</a:t>
            </a:r>
          </a:p>
          <a:p>
            <a:endParaRPr lang="pt-BR" sz="3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1349829"/>
            <a:ext cx="11422743" cy="5508171"/>
          </a:xfrm>
        </p:spPr>
        <p:txBody>
          <a:bodyPr>
            <a:normAutofit/>
          </a:bodyPr>
          <a:lstStyle/>
          <a:p>
            <a:r>
              <a:rPr lang="pt-BR" sz="3600" dirty="0" smtClean="0"/>
              <a:t>Ou ainda, ele simplesmente pode ter ficado preso em um armário, no quarto de dispensa ou caído em um buraco ou ficado preso em um lugar apertado quando criança.</a:t>
            </a:r>
          </a:p>
          <a:p>
            <a:r>
              <a:rPr lang="pt-BR" sz="3600" dirty="0" smtClean="0"/>
              <a:t>Fato é, que o seu cérebro está fazendo uma associação com o elevador.</a:t>
            </a:r>
            <a:endParaRPr lang="pt-BR" sz="3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2192000" cy="986971"/>
          </a:xfrm>
          <a:solidFill>
            <a:schemeClr val="tx1"/>
          </a:solidFill>
        </p:spPr>
        <p:txBody>
          <a:bodyPr/>
          <a:lstStyle/>
          <a:p>
            <a:r>
              <a:rPr lang="pt-BR" b="1" dirty="0" smtClean="0"/>
              <a:t>                        </a:t>
            </a:r>
            <a:r>
              <a:rPr lang="pt-BR" b="1" dirty="0" smtClean="0">
                <a:solidFill>
                  <a:srgbClr val="FFFF00"/>
                </a:solidFill>
              </a:rPr>
              <a:t>Como surge a Fobia?</a:t>
            </a:r>
            <a:endParaRPr lang="pt-BR" dirty="0">
              <a:solidFill>
                <a:srgbClr val="FFFF00"/>
              </a:solidFill>
            </a:endParaRPr>
          </a:p>
        </p:txBody>
      </p:sp>
      <p:pic>
        <p:nvPicPr>
          <p:cNvPr id="99330" name="Picture 2" descr="https://miro.medium.com/max/640/1*KPkoU1q0C8h-xj4UUATJLQ.jpeg"/>
          <p:cNvPicPr>
            <a:picLocks noChangeAspect="1" noChangeArrowheads="1"/>
          </p:cNvPicPr>
          <p:nvPr/>
        </p:nvPicPr>
        <p:blipFill>
          <a:blip r:embed="rId2" cstate="print"/>
          <a:srcRect/>
          <a:stretch>
            <a:fillRect/>
          </a:stretch>
        </p:blipFill>
        <p:spPr bwMode="auto">
          <a:xfrm>
            <a:off x="1708603" y="977239"/>
            <a:ext cx="8814254" cy="5880761"/>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16000" y="174171"/>
            <a:ext cx="11176000" cy="6683829"/>
          </a:xfrm>
        </p:spPr>
        <p:txBody>
          <a:bodyPr>
            <a:normAutofit/>
          </a:bodyPr>
          <a:lstStyle/>
          <a:p>
            <a:r>
              <a:rPr lang="pt-BR" sz="3600" b="1" dirty="0" smtClean="0"/>
              <a:t>Nosso cérebro cria muitas associações negativas com o intuito de nos proteger.</a:t>
            </a:r>
            <a:r>
              <a:rPr lang="pt-BR" sz="3600" dirty="0" smtClean="0"/>
              <a:t> </a:t>
            </a:r>
          </a:p>
          <a:p>
            <a:endParaRPr lang="pt-BR" sz="3600" dirty="0" smtClean="0"/>
          </a:p>
          <a:p>
            <a:r>
              <a:rPr lang="pt-BR" sz="3600" dirty="0" smtClean="0"/>
              <a:t>Por exemplo, imagine uma pessoa que, quando criança, estava pescando com a família e amigos da família. Apesar de calmo, uma onda pequena fez chacoalhar o barco e a criança cai no mar. Desesperada por não saber nadar, ela se debate e acredita que ali será o seu fim. </a:t>
            </a:r>
            <a:endParaRPr lang="pt-BR" sz="3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45029" y="246743"/>
            <a:ext cx="11146971" cy="6611257"/>
          </a:xfrm>
        </p:spPr>
        <p:txBody>
          <a:bodyPr>
            <a:normAutofit/>
          </a:bodyPr>
          <a:lstStyle/>
          <a:p>
            <a:r>
              <a:rPr lang="pt-BR" sz="3600" dirty="0" smtClean="0"/>
              <a:t>Um tempo depois, já adulta, a pessoa é convidada a pescar com os amigos… Qual foi a emoção que você acha que ela sentiu?Medo!</a:t>
            </a:r>
          </a:p>
          <a:p>
            <a:r>
              <a:rPr lang="pt-BR" sz="3600" dirty="0" smtClean="0"/>
              <a:t>Isso acontece porque o cérebro dela criou uma associação entre pescar e a angústia de estar se afogando no mar. </a:t>
            </a:r>
            <a:r>
              <a:rPr lang="pt-BR" sz="3600" b="1" dirty="0" smtClean="0"/>
              <a:t>Então, para protegê-la, o cérebro inconscientemente ativa a emoção do medo para fazê-la sair daquele perigo.</a:t>
            </a:r>
            <a:r>
              <a:rPr lang="pt-BR" sz="3600" dirty="0" smtClean="0"/>
              <a:t> A isso damos o nome de fobia.</a:t>
            </a:r>
          </a:p>
          <a:p>
            <a:endParaRPr lang="pt-BR" sz="3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86971" y="203201"/>
            <a:ext cx="11205029" cy="6654800"/>
          </a:xfrm>
        </p:spPr>
        <p:txBody>
          <a:bodyPr>
            <a:normAutofit/>
          </a:bodyPr>
          <a:lstStyle/>
          <a:p>
            <a:r>
              <a:rPr lang="pt-BR" sz="3600" dirty="0" smtClean="0"/>
              <a:t>A fobia é um dos transtornos de ansiedade mais comum e se divide em três grupos principais:</a:t>
            </a:r>
          </a:p>
          <a:p>
            <a:r>
              <a:rPr lang="pt-BR" sz="3600" b="1" dirty="0" smtClean="0"/>
              <a:t>1 — Fobias específicas: </a:t>
            </a:r>
            <a:r>
              <a:rPr lang="pt-BR" sz="3600" dirty="0" smtClean="0"/>
              <a:t>medo intenso causado por estímulos ou situações específicas, como a fobia de aranhas (estímulo específico) ou fobia de pescar em barcos como foi mencionado a cima(situação específica).</a:t>
            </a:r>
          </a:p>
          <a:p>
            <a:endParaRPr lang="pt-BR" sz="3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188687"/>
            <a:ext cx="11422743" cy="6669314"/>
          </a:xfrm>
        </p:spPr>
        <p:txBody>
          <a:bodyPr>
            <a:normAutofit/>
          </a:bodyPr>
          <a:lstStyle/>
          <a:p>
            <a:r>
              <a:rPr lang="pt-BR" sz="3600" b="1" dirty="0" smtClean="0"/>
              <a:t>2 — </a:t>
            </a:r>
            <a:r>
              <a:rPr lang="pt-BR" sz="3600" b="1" dirty="0" err="1" smtClean="0"/>
              <a:t>Agorafobia</a:t>
            </a:r>
            <a:r>
              <a:rPr lang="pt-BR" sz="3600" b="1" dirty="0" smtClean="0"/>
              <a:t>:</a:t>
            </a:r>
            <a:r>
              <a:rPr lang="pt-BR" sz="3600" dirty="0" smtClean="0"/>
              <a:t> Geralmente acompanha da síndrome do pânico. A </a:t>
            </a:r>
            <a:r>
              <a:rPr lang="pt-BR" sz="3600" dirty="0" err="1" smtClean="0"/>
              <a:t>agorafobia</a:t>
            </a:r>
            <a:r>
              <a:rPr lang="pt-BR" sz="3600" dirty="0" smtClean="0"/>
              <a:t> consiste em um medo extremo de situações em que parecem ser difíceis de sair. Entre essas situações, estão espaços abertos, engarrafamento, centros comerciais, ou simplesmente qualquer situação em que a pessoa se encontra</a:t>
            </a:r>
            <a:br>
              <a:rPr lang="pt-BR" sz="3600" dirty="0" smtClean="0"/>
            </a:br>
            <a:r>
              <a:rPr lang="pt-BR" sz="3600" dirty="0" smtClean="0"/>
              <a:t>fora do local de conforto.</a:t>
            </a:r>
            <a:endParaRPr lang="pt-BR" sz="3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161143" y="275771"/>
            <a:ext cx="11030857" cy="6582229"/>
          </a:xfrm>
        </p:spPr>
        <p:txBody>
          <a:bodyPr>
            <a:normAutofit/>
          </a:bodyPr>
          <a:lstStyle/>
          <a:p>
            <a:r>
              <a:rPr lang="pt-BR" sz="3600" b="1" dirty="0" smtClean="0"/>
              <a:t>3 — Fobia Social:</a:t>
            </a:r>
            <a:r>
              <a:rPr lang="pt-BR" sz="3600" dirty="0" smtClean="0"/>
              <a:t> Esse tipo de fobia está relacionado com o medo exagerado de situações sociais. A pessoa fica ansiosa ao lidar com as outras ao seu redor pelo receio de sofrer avaliações negativas ou se sentir humilhada.</a:t>
            </a:r>
          </a:p>
          <a:p>
            <a:r>
              <a:rPr lang="pt-BR" sz="3600" dirty="0" smtClean="0"/>
              <a:t>Os sintomas da fobia vão muito além da agitação mental causada pelo medo.</a:t>
            </a:r>
            <a:br>
              <a:rPr lang="pt-BR" sz="3600" dirty="0" smtClean="0"/>
            </a:br>
            <a:r>
              <a:rPr lang="pt-BR" sz="3600" dirty="0" smtClean="0"/>
              <a:t>Durante as crises, levam a taquicardia, tremedeira, suor excessivo, falta de ar,</a:t>
            </a:r>
            <a:br>
              <a:rPr lang="pt-BR" sz="3600" dirty="0" smtClean="0"/>
            </a:br>
            <a:r>
              <a:rPr lang="pt-BR" sz="3600" dirty="0" smtClean="0"/>
              <a:t>tontura e até mesmo desmaio.</a:t>
            </a:r>
          </a:p>
          <a:p>
            <a:endParaRPr lang="pt-BR" sz="3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219200" y="275771"/>
            <a:ext cx="10972800" cy="6582229"/>
          </a:xfrm>
        </p:spPr>
        <p:txBody>
          <a:bodyPr>
            <a:normAutofit/>
          </a:bodyPr>
          <a:lstStyle/>
          <a:p>
            <a:r>
              <a:rPr lang="pt-BR" sz="3600" dirty="0" smtClean="0"/>
              <a:t>Muitas vezes a relação de medo x objeto (situação)se forma na infância porque este é um período em que há poucos recursos e poucas vivências em relação à experiência traumática. A fobia também pode ter início em outros momentos da vida, nos quais a pessoa está temporariamente fragilizada, e sem recursos para contornar a situação, experimentando uma emoção intensa e incontrolável (como em um momento de assalto ou de risco de vida, por exemplo).</a:t>
            </a:r>
            <a:endParaRPr lang="pt-BR" sz="3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16000" y="304799"/>
            <a:ext cx="11176000" cy="6553201"/>
          </a:xfrm>
        </p:spPr>
        <p:txBody>
          <a:bodyPr>
            <a:normAutofit/>
          </a:bodyPr>
          <a:lstStyle/>
          <a:p>
            <a:r>
              <a:rPr lang="pt-BR" sz="3600" dirty="0" smtClean="0"/>
              <a:t>Nesse processo de geração da fobia está presente a </a:t>
            </a:r>
            <a:r>
              <a:rPr lang="pt-BR" sz="3600" b="1" dirty="0" smtClean="0"/>
              <a:t>omissão</a:t>
            </a:r>
            <a:r>
              <a:rPr lang="pt-BR" sz="3600" dirty="0" smtClean="0"/>
              <a:t>, </a:t>
            </a:r>
            <a:r>
              <a:rPr lang="pt-BR" sz="3600" b="1" dirty="0" smtClean="0"/>
              <a:t>distorção</a:t>
            </a:r>
            <a:r>
              <a:rPr lang="pt-BR" sz="3600" dirty="0" smtClean="0"/>
              <a:t> e </a:t>
            </a:r>
            <a:r>
              <a:rPr lang="pt-BR" sz="3600" b="1" dirty="0" smtClean="0"/>
              <a:t>generalização.</a:t>
            </a:r>
            <a:endParaRPr lang="pt-BR" sz="3600" dirty="0" smtClean="0"/>
          </a:p>
          <a:p>
            <a:r>
              <a:rPr lang="pt-BR" sz="3600" b="1" dirty="0" smtClean="0"/>
              <a:t>Omissão</a:t>
            </a:r>
            <a:r>
              <a:rPr lang="pt-BR" sz="3600" dirty="0" smtClean="0"/>
              <a:t> porque a experiência original não é lembrada pela consciência exatamente da forma como aconteceu e parte dela é eliminada pelo cérebro.</a:t>
            </a:r>
          </a:p>
          <a:p>
            <a:r>
              <a:rPr lang="pt-BR" sz="3600" b="1" dirty="0" smtClean="0"/>
              <a:t>Distorção </a:t>
            </a:r>
            <a:r>
              <a:rPr lang="pt-BR" sz="3600" dirty="0" smtClean="0"/>
              <a:t>porque em geral a representação da experiência não corresponde ao que ocorreu na realidade.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1059543"/>
            <a:ext cx="11422743" cy="5798457"/>
          </a:xfrm>
        </p:spPr>
        <p:txBody>
          <a:bodyPr>
            <a:normAutofit/>
          </a:bodyPr>
          <a:lstStyle/>
          <a:p>
            <a:r>
              <a:rPr lang="pt-BR" sz="3600" dirty="0" smtClean="0"/>
              <a:t>Por exemplo, uma pessoa que tenha fobia de aranhas pode se imaginar estando presa em uma teia gigante, sendo devorada por aranhas. Apenas por ter visto uma aranha passando. Pode ainda formar imagens (geralmente inconscientes) aterrorizantes, muito coloridas e vívidas de uma ou mais aranhas, e reviver a experiência traumática como se estivesse passando por ela novamente.</a:t>
            </a:r>
            <a:endParaRPr lang="pt-BR" sz="36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132114" y="682171"/>
            <a:ext cx="11059886" cy="6175829"/>
          </a:xfrm>
        </p:spPr>
        <p:txBody>
          <a:bodyPr>
            <a:normAutofit/>
          </a:bodyPr>
          <a:lstStyle/>
          <a:p>
            <a:r>
              <a:rPr lang="pt-BR" sz="3600" b="1" dirty="0" smtClean="0"/>
              <a:t>Generalização</a:t>
            </a:r>
            <a:r>
              <a:rPr lang="pt-BR" sz="3600" dirty="0" smtClean="0"/>
              <a:t> porque o indivíduo apresentará a reação fóbica sempre que estiver diante do objeto causador da fobia, em todas as situações e ambientes.</a:t>
            </a:r>
          </a:p>
          <a:p>
            <a:r>
              <a:rPr lang="pt-BR" sz="3600" dirty="0" smtClean="0"/>
              <a:t>As reações fóbicas em geral acontecem quando as pessoas formam imagens da situação que causou a fobia apenas associando o medo ao momento traumático, porém não percebem que é apenas uma associação.</a:t>
            </a:r>
          </a:p>
          <a:p>
            <a:endParaRPr lang="pt-BR" sz="36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1486" y="261257"/>
            <a:ext cx="11190514" cy="6596743"/>
          </a:xfrm>
        </p:spPr>
        <p:txBody>
          <a:bodyPr>
            <a:normAutofit/>
          </a:bodyPr>
          <a:lstStyle/>
          <a:p>
            <a:r>
              <a:rPr lang="pt-BR" sz="3600" dirty="0" smtClean="0"/>
              <a:t>Quando uma pessoa se lembra de algo que aconteceu estando associada neste fato, os seus sentimentos ficam contidos no próprio fato em si e aí surge uma projeção daquilo que ocorreu no passado em cima do que está acontecendo agora, no momento. Porém quando as pessoas veem a si mesmas passando pela experiência, distantes, como se assistissem em um filme, têm novos sentimentos sobre o que veem e aí começa o processo de cura da fobia.</a:t>
            </a:r>
            <a:endParaRPr lang="pt-BR" sz="36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8858" y="0"/>
            <a:ext cx="10813142" cy="1233714"/>
          </a:xfrm>
        </p:spPr>
        <p:txBody>
          <a:bodyPr/>
          <a:lstStyle/>
          <a:p>
            <a:endParaRPr lang="pt-BR" dirty="0"/>
          </a:p>
        </p:txBody>
      </p:sp>
      <p:sp>
        <p:nvSpPr>
          <p:cNvPr id="3" name="Espaço Reservado para Conteúdo 2"/>
          <p:cNvSpPr>
            <a:spLocks noGrp="1"/>
          </p:cNvSpPr>
          <p:nvPr>
            <p:ph idx="1"/>
          </p:nvPr>
        </p:nvSpPr>
        <p:spPr>
          <a:xfrm>
            <a:off x="769257" y="1349829"/>
            <a:ext cx="11422743" cy="5508171"/>
          </a:xfrm>
        </p:spPr>
        <p:txBody>
          <a:bodyPr>
            <a:normAutofit/>
          </a:bodyPr>
          <a:lstStyle/>
          <a:p>
            <a:endParaRPr lang="pt-BR" sz="3600" dirty="0"/>
          </a:p>
        </p:txBody>
      </p:sp>
      <p:pic>
        <p:nvPicPr>
          <p:cNvPr id="110594" name="Picture 2" descr="https://miro.medium.com/max/1366/1*NH8p54oEW_iTHwfT2cdd8Q.png"/>
          <p:cNvPicPr>
            <a:picLocks noChangeAspect="1" noChangeArrowheads="1"/>
          </p:cNvPicPr>
          <p:nvPr/>
        </p:nvPicPr>
        <p:blipFill>
          <a:blip r:embed="rId2" cstate="print"/>
          <a:srcRect/>
          <a:stretch>
            <a:fillRect/>
          </a:stretch>
        </p:blipFill>
        <p:spPr bwMode="auto">
          <a:xfrm>
            <a:off x="-5953" y="1"/>
            <a:ext cx="12197954" cy="68580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74057" y="217715"/>
            <a:ext cx="11117943" cy="6640286"/>
          </a:xfrm>
        </p:spPr>
        <p:txBody>
          <a:bodyPr>
            <a:normAutofit/>
          </a:bodyPr>
          <a:lstStyle/>
          <a:p>
            <a:r>
              <a:rPr lang="pt-BR" sz="3600" dirty="0" smtClean="0"/>
              <a:t>Para se habituar ao objeto do medo, é necessário que a pessoa esteja distante o suficiente para ir se acostumando, como foi mencionado no parágrafo anterior. Esse processo de fazer a pessoa ir se aproximando aos poucos e se acostumando com o objeto do medo, é chamado de </a:t>
            </a:r>
            <a:r>
              <a:rPr lang="pt-BR" sz="3600" dirty="0" err="1" smtClean="0"/>
              <a:t>dessensibilização</a:t>
            </a:r>
            <a:r>
              <a:rPr lang="pt-BR" sz="3600" dirty="0" smtClean="0"/>
              <a:t> sistêmica na psicologia comportamental. Isso também acontece na técnica da PNL para Cura Rápida de Fobia. </a:t>
            </a:r>
            <a:endParaRPr lang="pt-BR" sz="36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69257" y="1349829"/>
            <a:ext cx="11422743" cy="5508171"/>
          </a:xfrm>
        </p:spPr>
        <p:txBody>
          <a:bodyPr>
            <a:normAutofit/>
          </a:bodyPr>
          <a:lstStyle/>
          <a:p>
            <a:r>
              <a:rPr lang="pt-BR" sz="3600" dirty="0" smtClean="0"/>
              <a:t>A pessoa se aproxima sucessivamente do objeto do medo apenas com a </a:t>
            </a:r>
            <a:r>
              <a:rPr lang="pt-BR" sz="3600" b="1" dirty="0" smtClean="0"/>
              <a:t>imaginação</a:t>
            </a:r>
            <a:r>
              <a:rPr lang="pt-BR" sz="3600" dirty="0" smtClean="0"/>
              <a:t> . Utilizando essa técnica, qualquer fobia tem cura para a PNL.</a:t>
            </a:r>
          </a:p>
          <a:p>
            <a:r>
              <a:rPr lang="pt-BR" sz="3600" dirty="0" smtClean="0"/>
              <a:t>Dito isto, trago aqui alguns passos para a cura de fobias. </a:t>
            </a:r>
          </a:p>
          <a:p>
            <a:endParaRPr lang="pt-BR" sz="36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59543" y="304801"/>
            <a:ext cx="11132457" cy="6553200"/>
          </a:xfrm>
        </p:spPr>
        <p:txBody>
          <a:bodyPr>
            <a:normAutofit/>
          </a:bodyPr>
          <a:lstStyle/>
          <a:p>
            <a:r>
              <a:rPr lang="pt-BR" sz="3600" b="1" dirty="0" smtClean="0"/>
              <a:t>1 — CONSCIENTIZAÇÃO:</a:t>
            </a:r>
            <a:r>
              <a:rPr lang="pt-BR" sz="3600" dirty="0" smtClean="0"/>
              <a:t> Toda ação tem uma intenção positiva e a fobia não está isenta. Entre em contato com aquela parte do seu inconsciente responsável pelo processo fóbico e reconheça a intenção que ela tem de te proteger do objeto fóbico. </a:t>
            </a:r>
          </a:p>
          <a:p>
            <a:endParaRPr lang="pt-BR" sz="3600" dirty="0" smtClean="0"/>
          </a:p>
          <a:p>
            <a:r>
              <a:rPr lang="pt-BR" sz="3600" b="1" dirty="0" smtClean="0"/>
              <a:t>2 — PROJEÇÃO FUTURA:</a:t>
            </a:r>
            <a:r>
              <a:rPr lang="pt-BR" sz="3600" dirty="0" smtClean="0"/>
              <a:t> Imagine como você estará depois que a sua fobia deixar de existir.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14400" y="1"/>
            <a:ext cx="11277600" cy="6858000"/>
          </a:xfrm>
        </p:spPr>
        <p:txBody>
          <a:bodyPr>
            <a:normAutofit lnSpcReduction="10000"/>
          </a:bodyPr>
          <a:lstStyle/>
          <a:p>
            <a:r>
              <a:rPr lang="pt-BR" sz="3600" b="1" dirty="0" smtClean="0"/>
              <a:t>3– Âncora de Recursos (Dissociação):</a:t>
            </a:r>
            <a:r>
              <a:rPr lang="pt-BR" sz="3600" dirty="0" smtClean="0"/>
              <a:t> instale uma âncora de um local onde se sinta seguro. Por exemplo, imagine um lugar onde você se sinta muito bem, seguro e confiante. Repita a imagem desse local na sua mente várias vezes consecutivas. Isso vai ajudar a </a:t>
            </a:r>
            <a:r>
              <a:rPr lang="pt-BR" sz="3600" dirty="0" err="1" smtClean="0"/>
              <a:t>dessensibilizar</a:t>
            </a:r>
            <a:r>
              <a:rPr lang="pt-BR" sz="3600" dirty="0" smtClean="0"/>
              <a:t> a fobia.</a:t>
            </a:r>
          </a:p>
          <a:p>
            <a:r>
              <a:rPr lang="pt-BR" sz="3600" b="1" dirty="0" smtClean="0"/>
              <a:t>4 — Aproximação segura gradual</a:t>
            </a:r>
            <a:r>
              <a:rPr lang="pt-BR" sz="3600" dirty="0" smtClean="0"/>
              <a:t>: Agora, volte à cena  da sua imaginação onde se sentiu seguro. Em seguida, visualize o objeto de sua fobia à distância. A aproximação deve ser feita pouco à pouco até acostumar-se com a imagem</a:t>
            </a:r>
          </a:p>
          <a:p>
            <a:endParaRPr lang="pt-BR" sz="36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86971" y="246743"/>
            <a:ext cx="11205029" cy="6611257"/>
          </a:xfrm>
        </p:spPr>
        <p:txBody>
          <a:bodyPr>
            <a:normAutofit/>
          </a:bodyPr>
          <a:lstStyle/>
          <a:p>
            <a:r>
              <a:rPr lang="pt-BR" sz="3600" dirty="0" smtClean="0"/>
              <a:t>A técnica de reprogramação mental consiste em criar novo registro mental acerca da situação traumática que originou uma fobia, uma crença limitante, uma neurose.</a:t>
            </a:r>
          </a:p>
          <a:p>
            <a:r>
              <a:rPr lang="pt-BR" sz="3600" dirty="0" smtClean="0"/>
              <a:t>Cada rede neural tem um caminho para ser acessada. O princípio é o seguinte: Quando olhamos, ouvimos ou sentimos algo </a:t>
            </a:r>
            <a:r>
              <a:rPr lang="pt-BR" sz="3600" dirty="0" err="1" smtClean="0"/>
              <a:t>cinestesicamente</a:t>
            </a:r>
            <a:r>
              <a:rPr lang="pt-BR" sz="3600" dirty="0" smtClean="0"/>
              <a:t> enviamos a informação para o tálamo (filtro) que enviará para as diversas áreas de registro (Visual, auditivo, olfativo, </a:t>
            </a:r>
            <a:r>
              <a:rPr lang="pt-BR" sz="3600" dirty="0" err="1" smtClean="0"/>
              <a:t>cinestésico</a:t>
            </a:r>
            <a:r>
              <a:rPr lang="pt-BR" sz="3600" dirty="0" smtClean="0"/>
              <a:t>, </a:t>
            </a:r>
            <a:r>
              <a:rPr lang="pt-BR" sz="3600" dirty="0" err="1" smtClean="0"/>
              <a:t>etc</a:t>
            </a:r>
            <a:r>
              <a:rPr lang="pt-BR" sz="3600" dirty="0" smtClean="0"/>
              <a:t>) onde será procurado registros</a:t>
            </a:r>
            <a:endParaRPr lang="pt-BR" sz="36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8858" y="0"/>
            <a:ext cx="10813142" cy="1233714"/>
          </a:xfrm>
        </p:spPr>
        <p:txBody>
          <a:bodyPr/>
          <a:lstStyle/>
          <a:p>
            <a:endParaRPr lang="pt-BR" dirty="0"/>
          </a:p>
        </p:txBody>
      </p:sp>
      <p:sp>
        <p:nvSpPr>
          <p:cNvPr id="3" name="Espaço Reservado para Conteúdo 2"/>
          <p:cNvSpPr>
            <a:spLocks noGrp="1"/>
          </p:cNvSpPr>
          <p:nvPr>
            <p:ph idx="1"/>
          </p:nvPr>
        </p:nvSpPr>
        <p:spPr>
          <a:xfrm>
            <a:off x="769257" y="1349829"/>
            <a:ext cx="11422743" cy="5508171"/>
          </a:xfrm>
        </p:spPr>
        <p:txBody>
          <a:bodyPr>
            <a:normAutofit/>
          </a:bodyPr>
          <a:lstStyle/>
          <a:p>
            <a:r>
              <a:rPr lang="pt-BR" sz="3600" dirty="0" smtClean="0"/>
              <a:t>Que contenham semelhanças com o fim de nos dar a identificação do estímulo sensorial. É aí que os traumas levam vantagem, pois, têm amplitude sináptica mais acentuada que os demais registros memoriais e por isso, são encontrados mais facilmente. O cérebro cria um condicionamento encontrando sempre o mesmo caminho neural que conduz ao registro com maior amplitude.</a:t>
            </a:r>
            <a:endParaRPr lang="pt-BR" sz="36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sz="quarter" idx="1"/>
          </p:nvPr>
        </p:nvSpPr>
        <p:spPr/>
        <p:txBody>
          <a:bodyPr/>
          <a:lstStyle/>
          <a:p>
            <a:endParaRPr lang="pt-BR"/>
          </a:p>
        </p:txBody>
      </p:sp>
      <p:pic>
        <p:nvPicPr>
          <p:cNvPr id="1026" name="Picture 2" descr="http://www.femexer.org/wp-content/uploads/2016/02/neurona-corredo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194636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99886" y="0"/>
            <a:ext cx="11292114" cy="6858001"/>
          </a:xfrm>
        </p:spPr>
        <p:txBody>
          <a:bodyPr>
            <a:normAutofit lnSpcReduction="10000"/>
          </a:bodyPr>
          <a:lstStyle/>
          <a:p>
            <a:r>
              <a:rPr lang="pt-BR" sz="3600" dirty="0" smtClean="0"/>
              <a:t>É o mesmo processo do aprendizado. Quando conseguimos ter um registro memorial com grande amplitude sináptica o cérebro cria um condicionamento em relação ao registro, ou seja, toma este caminho como regra para aquela informação.</a:t>
            </a:r>
          </a:p>
          <a:p>
            <a:r>
              <a:rPr lang="pt-BR" sz="3600" dirty="0" smtClean="0"/>
              <a:t>A única forma de mudar isto é reaprendermos de outra forma. Como fazemos para mudar a maneira que realizamos algo e de repente descobrimos uma forma melhor? Começamos a fazer a tarefa da nova maneira e a praticamos bem até ter a mesma excelência que a forma antiga, não é mesmo?</a:t>
            </a:r>
            <a:endParaRPr lang="pt-BR" sz="36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01486" y="0"/>
            <a:ext cx="11190514" cy="6858001"/>
          </a:xfrm>
        </p:spPr>
        <p:txBody>
          <a:bodyPr>
            <a:normAutofit/>
          </a:bodyPr>
          <a:lstStyle/>
          <a:p>
            <a:r>
              <a:rPr lang="pt-BR" sz="3600" dirty="0" smtClean="0"/>
              <a:t>Praticamos a nova forma de execução até que se torne automático para nós e nos esquecemos com o tempo como fazíamos antes.</a:t>
            </a:r>
          </a:p>
          <a:p>
            <a:r>
              <a:rPr lang="pt-BR" sz="3600" dirty="0" smtClean="0"/>
              <a:t>Pois é exatamente assim o processo de reprogramação mental. Criamos novo registro memorial acerca do mesmo assunto e o fortalecemos através de repetições até que sua amplitude sináptica seja maior que a do registro anterior. O cérebro criará então um novo condicionamento, um novo caminho preferencial.</a:t>
            </a:r>
            <a:endParaRPr lang="pt-BR" sz="36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sz="quarter" idx="1"/>
          </p:nvPr>
        </p:nvSpPr>
        <p:spPr/>
        <p:txBody>
          <a:bodyPr/>
          <a:lstStyle/>
          <a:p>
            <a:endParaRPr lang="pt-B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1855"/>
            <a:ext cx="12192000" cy="69017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424911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62137" y="8204"/>
            <a:ext cx="9102345" cy="68497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566232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52613" y="1"/>
            <a:ext cx="9106524"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421212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49000" y="0"/>
            <a:ext cx="9209314"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365124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52613" y="0"/>
            <a:ext cx="9177814" cy="6911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966123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6080" y="0"/>
            <a:ext cx="9099842"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849036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38324" y="1"/>
            <a:ext cx="912359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2003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52613" y="0"/>
            <a:ext cx="8796650" cy="6857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908747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43088" y="0"/>
            <a:ext cx="8816396" cy="6857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720519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13490" y="0"/>
            <a:ext cx="10678509" cy="6858000"/>
          </a:xfrm>
        </p:spPr>
        <p:txBody>
          <a:bodyPr>
            <a:normAutofit/>
          </a:bodyPr>
          <a:lstStyle/>
          <a:p>
            <a:endParaRPr lang="pt-BR" sz="3200"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43088" y="-10348"/>
            <a:ext cx="9140735" cy="68683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96112932"/>
      </p:ext>
    </p:extLst>
  </p:cSld>
  <p:clrMapOvr>
    <a:masterClrMapping/>
  </p:clrMapOvr>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4287</TotalTime>
  <Words>2390</Words>
  <Application>Microsoft Office PowerPoint</Application>
  <PresentationFormat>Personalizar</PresentationFormat>
  <Paragraphs>115</Paragraphs>
  <Slides>71</Slides>
  <Notes>0</Notes>
  <HiddenSlides>0</HiddenSlides>
  <MMClips>1</MMClips>
  <ScaleCrop>false</ScaleCrop>
  <HeadingPairs>
    <vt:vector size="4" baseType="variant">
      <vt:variant>
        <vt:lpstr>Tema</vt:lpstr>
      </vt:variant>
      <vt:variant>
        <vt:i4>1</vt:i4>
      </vt:variant>
      <vt:variant>
        <vt:lpstr>Títulos de slides</vt:lpstr>
      </vt:variant>
      <vt:variant>
        <vt:i4>71</vt:i4>
      </vt:variant>
    </vt:vector>
  </HeadingPairs>
  <TitlesOfParts>
    <vt:vector size="72" baseType="lpstr">
      <vt:lpstr>Cacho</vt:lpstr>
      <vt:lpstr>  TÉCNICAS DE REPROGRAMAÇÃO</vt:lpstr>
      <vt:lpstr>Slide 2</vt:lpstr>
      <vt:lpstr>     REPROGRAMAÇÃO ATRAVÉS DA PNL</vt:lpstr>
      <vt:lpstr>                           ANSIEDADE E PNL –            CONTROLE SEUS MEDOS EM TRÊS PASSOS </vt:lpstr>
      <vt:lpstr>Slide 5</vt:lpstr>
      <vt:lpstr>Slide 6</vt:lpstr>
      <vt:lpstr>Slide 7</vt:lpstr>
      <vt:lpstr>Slide 8</vt:lpstr>
      <vt:lpstr>      3 técnicas simples ajudam a controlar a ansiedade:</vt:lpstr>
      <vt:lpstr>Slide 10</vt:lpstr>
      <vt:lpstr>Slide 11</vt:lpstr>
      <vt:lpstr>Slide 12</vt:lpstr>
      <vt:lpstr>         ÁUDIOS RELAXANTES</vt:lpstr>
      <vt:lpstr>Slide 14</vt:lpstr>
      <vt:lpstr>Slide 15</vt:lpstr>
      <vt:lpstr>Slide 16</vt:lpstr>
      <vt:lpstr>Slide 17</vt:lpstr>
      <vt:lpstr>Slide 18</vt:lpstr>
      <vt:lpstr>SEQUÊNCIA DE IMAGENS PARA ANSIEDADE</vt:lpstr>
      <vt:lpstr>Slide 20</vt:lpstr>
      <vt:lpstr>Slide 21</vt:lpstr>
      <vt:lpstr>Slide 22</vt:lpstr>
      <vt:lpstr>Slide 23</vt:lpstr>
      <vt:lpstr>Slide 24</vt:lpstr>
      <vt:lpstr>Slide 25</vt:lpstr>
      <vt:lpstr>         Técnicas da PNL para depressão</vt:lpstr>
      <vt:lpstr>      1. Imagens mentais positivas (Ligadas à realidade do  paciente) </vt:lpstr>
      <vt:lpstr>               2. Sons ativadores do simpático</vt:lpstr>
      <vt:lpstr>Slide 29</vt:lpstr>
      <vt:lpstr>Slide 30</vt:lpstr>
      <vt:lpstr>Slide 31</vt:lpstr>
      <vt:lpstr>Slide 32</vt:lpstr>
      <vt:lpstr> 3. Exercícios e atividades físicas diversas para o Cinestésico.</vt:lpstr>
      <vt:lpstr>Slide 34</vt:lpstr>
      <vt:lpstr>Slide 35</vt:lpstr>
      <vt:lpstr>Slide 36</vt:lpstr>
      <vt:lpstr>Slide 37</vt:lpstr>
      <vt:lpstr>Slide 38</vt:lpstr>
      <vt:lpstr>Slide 39</vt:lpstr>
      <vt:lpstr>Slide 40</vt:lpstr>
      <vt:lpstr>                        Como surge a Fobia?</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Cetapes</dc:title>
  <dc:creator>FERNANDES</dc:creator>
  <cp:lastModifiedBy>User</cp:lastModifiedBy>
  <cp:revision>292</cp:revision>
  <dcterms:created xsi:type="dcterms:W3CDTF">2013-10-14T12:32:34Z</dcterms:created>
  <dcterms:modified xsi:type="dcterms:W3CDTF">2019-10-28T10:57:23Z</dcterms:modified>
</cp:coreProperties>
</file>