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322" r:id="rId6"/>
    <p:sldId id="260" r:id="rId7"/>
    <p:sldId id="261" r:id="rId8"/>
    <p:sldId id="262" r:id="rId9"/>
    <p:sldId id="263" r:id="rId10"/>
    <p:sldId id="264" r:id="rId11"/>
    <p:sldId id="265" r:id="rId12"/>
    <p:sldId id="266" r:id="rId13"/>
    <p:sldId id="267" r:id="rId14"/>
    <p:sldId id="309" r:id="rId15"/>
    <p:sldId id="310" r:id="rId16"/>
    <p:sldId id="268" r:id="rId17"/>
    <p:sldId id="269" r:id="rId18"/>
    <p:sldId id="311" r:id="rId19"/>
    <p:sldId id="270" r:id="rId20"/>
    <p:sldId id="312" r:id="rId21"/>
    <p:sldId id="271" r:id="rId22"/>
    <p:sldId id="283" r:id="rId23"/>
    <p:sldId id="284" r:id="rId24"/>
    <p:sldId id="307" r:id="rId25"/>
    <p:sldId id="285" r:id="rId26"/>
    <p:sldId id="286" r:id="rId27"/>
    <p:sldId id="308" r:id="rId28"/>
    <p:sldId id="321" r:id="rId29"/>
    <p:sldId id="287" r:id="rId30"/>
    <p:sldId id="288" r:id="rId31"/>
    <p:sldId id="289" r:id="rId32"/>
    <p:sldId id="290" r:id="rId33"/>
    <p:sldId id="313" r:id="rId34"/>
    <p:sldId id="314" r:id="rId35"/>
    <p:sldId id="315" r:id="rId36"/>
    <p:sldId id="316" r:id="rId37"/>
    <p:sldId id="277" r:id="rId38"/>
    <p:sldId id="278" r:id="rId39"/>
    <p:sldId id="279" r:id="rId40"/>
    <p:sldId id="280" r:id="rId41"/>
    <p:sldId id="281" r:id="rId42"/>
    <p:sldId id="282" r:id="rId43"/>
    <p:sldId id="302" r:id="rId44"/>
    <p:sldId id="303" r:id="rId45"/>
    <p:sldId id="304" r:id="rId46"/>
    <p:sldId id="305" r:id="rId47"/>
    <p:sldId id="306" r:id="rId48"/>
    <p:sldId id="317" r:id="rId49"/>
    <p:sldId id="318" r:id="rId50"/>
    <p:sldId id="319" r:id="rId51"/>
    <p:sldId id="320" r:id="rId52"/>
    <p:sldId id="272" r:id="rId53"/>
    <p:sldId id="273" r:id="rId54"/>
    <p:sldId id="274" r:id="rId55"/>
    <p:sldId id="292" r:id="rId56"/>
    <p:sldId id="293" r:id="rId57"/>
    <p:sldId id="291" r:id="rId58"/>
    <p:sldId id="294" r:id="rId59"/>
    <p:sldId id="295" r:id="rId60"/>
    <p:sldId id="296"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91" autoAdjust="0"/>
  </p:normalViewPr>
  <p:slideViewPr>
    <p:cSldViewPr snapToGrid="0">
      <p:cViewPr varScale="1">
        <p:scale>
          <a:sx n="65" d="100"/>
          <a:sy n="65" d="100"/>
        </p:scale>
        <p:origin x="6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pt-BR"/>
              <a:t>Clique para editar o título Mestre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‹nº›</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pt-BR"/>
              <a:t>Clique para editar o título Mestre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pt-BR"/>
              <a:t>Clique para editar o título Mestre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pt-BR"/>
              <a:t>Clique para editar o título Mestre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pt-BR"/>
              <a:t>Clique para editar o título Mestre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pt-BR"/>
              <a:t>Clique para editar o título Mestre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pt-BR"/>
              <a:t>Clique para editar o título Mestre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pt-BR"/>
              <a:t>Clique para editar o título Mestre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ítulo e Conteúdo">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a:t>Clique para editar o título Mestre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2752286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7/15/2019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 id="2147483670"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56AD95-82CE-4DA5-826D-9DECCA2B914C}"/>
              </a:ext>
            </a:extLst>
          </p:cNvPr>
          <p:cNvSpPr>
            <a:spLocks noGrp="1"/>
          </p:cNvSpPr>
          <p:nvPr>
            <p:ph type="ctrTitle"/>
          </p:nvPr>
        </p:nvSpPr>
        <p:spPr>
          <a:xfrm>
            <a:off x="2213114" y="1871131"/>
            <a:ext cx="7765774" cy="1515533"/>
          </a:xfrm>
        </p:spPr>
        <p:txBody>
          <a:bodyPr/>
          <a:lstStyle/>
          <a:p>
            <a:r>
              <a:rPr lang="pt-BR" b="1" dirty="0">
                <a:solidFill>
                  <a:srgbClr val="FF0000"/>
                </a:solidFill>
                <a:effectLst>
                  <a:outerShdw blurRad="38100" dist="38100" dir="2700000" algn="tl">
                    <a:srgbClr val="000000">
                      <a:alpha val="43137"/>
                    </a:srgbClr>
                  </a:outerShdw>
                </a:effectLst>
              </a:rPr>
              <a:t>SEMINÁRIO TCC E</a:t>
            </a:r>
            <a:br>
              <a:rPr lang="pt-BR" b="1" dirty="0">
                <a:solidFill>
                  <a:srgbClr val="FF0000"/>
                </a:solidFill>
                <a:effectLst>
                  <a:outerShdw blurRad="38100" dist="38100" dir="2700000" algn="tl">
                    <a:srgbClr val="000000">
                      <a:alpha val="43137"/>
                    </a:srgbClr>
                  </a:outerShdw>
                </a:effectLst>
              </a:rPr>
            </a:br>
            <a:r>
              <a:rPr lang="pt-BR" b="1" dirty="0">
                <a:solidFill>
                  <a:srgbClr val="FF0000"/>
                </a:solidFill>
                <a:effectLst>
                  <a:outerShdw blurRad="38100" dist="38100" dir="2700000" algn="tl">
                    <a:srgbClr val="000000">
                      <a:alpha val="43137"/>
                    </a:srgbClr>
                  </a:outerShdw>
                </a:effectLst>
              </a:rPr>
              <a:t>INT. EMOCIONAL</a:t>
            </a:r>
          </a:p>
        </p:txBody>
      </p:sp>
      <p:sp>
        <p:nvSpPr>
          <p:cNvPr id="3" name="Subtítulo 2">
            <a:extLst>
              <a:ext uri="{FF2B5EF4-FFF2-40B4-BE49-F238E27FC236}">
                <a16:creationId xmlns:a16="http://schemas.microsoft.com/office/drawing/2014/main" id="{771C8EDA-536A-4D7B-BB0B-4D24DA312441}"/>
              </a:ext>
            </a:extLst>
          </p:cNvPr>
          <p:cNvSpPr>
            <a:spLocks noGrp="1"/>
          </p:cNvSpPr>
          <p:nvPr>
            <p:ph type="subTitle" idx="1"/>
          </p:nvPr>
        </p:nvSpPr>
        <p:spPr>
          <a:xfrm>
            <a:off x="2688165" y="4108171"/>
            <a:ext cx="6815669" cy="1320802"/>
          </a:xfrm>
        </p:spPr>
        <p:txBody>
          <a:bodyPr/>
          <a:lstStyle/>
          <a:p>
            <a:r>
              <a:rPr lang="pt-BR" dirty="0"/>
              <a:t>PROF: PEDRO CARLOS E MIKE SIQUEIRA</a:t>
            </a:r>
          </a:p>
        </p:txBody>
      </p:sp>
    </p:spTree>
    <p:extLst>
      <p:ext uri="{BB962C8B-B14F-4D97-AF65-F5344CB8AC3E}">
        <p14:creationId xmlns:p14="http://schemas.microsoft.com/office/powerpoint/2010/main" val="1560140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F95674-92DC-439D-A90B-CAF6A3A286DC}"/>
              </a:ext>
            </a:extLst>
          </p:cNvPr>
          <p:cNvSpPr>
            <a:spLocks noGrp="1"/>
          </p:cNvSpPr>
          <p:nvPr>
            <p:ph type="title"/>
          </p:nvPr>
        </p:nvSpPr>
        <p:spPr>
          <a:xfrm>
            <a:off x="1295401" y="473999"/>
            <a:ext cx="9601196" cy="1303867"/>
          </a:xfrm>
        </p:spPr>
        <p:txBody>
          <a:bodyPr>
            <a:normAutofit fontScale="90000"/>
          </a:bodyPr>
          <a:lstStyle/>
          <a:p>
            <a:r>
              <a:rPr lang="pt-BR" sz="5300" b="1" dirty="0"/>
              <a:t>Terapia Cognitivo Comportamental</a:t>
            </a:r>
            <a:br>
              <a:rPr lang="pt-BR" dirty="0"/>
            </a:br>
            <a:endParaRPr lang="pt-BR" dirty="0"/>
          </a:p>
        </p:txBody>
      </p:sp>
      <p:sp>
        <p:nvSpPr>
          <p:cNvPr id="3" name="Espaço Reservado para Conteúdo 2">
            <a:extLst>
              <a:ext uri="{FF2B5EF4-FFF2-40B4-BE49-F238E27FC236}">
                <a16:creationId xmlns:a16="http://schemas.microsoft.com/office/drawing/2014/main" id="{294636A5-6E69-4F63-B392-BA12D2044EDC}"/>
              </a:ext>
            </a:extLst>
          </p:cNvPr>
          <p:cNvSpPr>
            <a:spLocks noGrp="1"/>
          </p:cNvSpPr>
          <p:nvPr>
            <p:ph idx="1"/>
          </p:nvPr>
        </p:nvSpPr>
        <p:spPr>
          <a:xfrm>
            <a:off x="477079" y="3670852"/>
            <a:ext cx="7633252" cy="2205016"/>
          </a:xfrm>
        </p:spPr>
        <p:txBody>
          <a:bodyPr/>
          <a:lstStyle/>
          <a:p>
            <a:r>
              <a:rPr lang="pt-BR" b="1" i="1" dirty="0"/>
              <a:t>Prof. Pedro Carlos </a:t>
            </a:r>
          </a:p>
          <a:p>
            <a:r>
              <a:rPr lang="pt-BR" b="1" i="1" dirty="0" err="1"/>
              <a:t>Neuropsicanalista</a:t>
            </a:r>
            <a:endParaRPr lang="pt-BR" b="1" i="1" dirty="0"/>
          </a:p>
          <a:p>
            <a:r>
              <a:rPr lang="pt-BR" b="1" i="1" dirty="0"/>
              <a:t>Pres. da Soc. </a:t>
            </a:r>
            <a:r>
              <a:rPr lang="pt-BR" b="1" i="1" dirty="0" err="1"/>
              <a:t>Psicanatítica</a:t>
            </a:r>
            <a:r>
              <a:rPr lang="pt-BR" b="1" i="1" dirty="0"/>
              <a:t> do E.S</a:t>
            </a:r>
          </a:p>
          <a:p>
            <a:r>
              <a:rPr lang="pt-BR" b="1" i="1" dirty="0"/>
              <a:t>Master em PNL – Neurociência – TCC e TREC</a:t>
            </a:r>
          </a:p>
          <a:p>
            <a:endParaRPr lang="pt-BR" dirty="0"/>
          </a:p>
        </p:txBody>
      </p:sp>
      <p:sp>
        <p:nvSpPr>
          <p:cNvPr id="4" name="Subtítulo 2">
            <a:extLst>
              <a:ext uri="{FF2B5EF4-FFF2-40B4-BE49-F238E27FC236}">
                <a16:creationId xmlns:a16="http://schemas.microsoft.com/office/drawing/2014/main" id="{E2D8F9E3-BB3E-4164-B6D2-3E62A0C4FD0D}"/>
              </a:ext>
            </a:extLst>
          </p:cNvPr>
          <p:cNvSpPr txBox="1">
            <a:spLocks/>
          </p:cNvSpPr>
          <p:nvPr/>
        </p:nvSpPr>
        <p:spPr>
          <a:xfrm>
            <a:off x="4426226" y="1777866"/>
            <a:ext cx="3776870" cy="1075333"/>
          </a:xfrm>
          <a:prstGeom prst="rect">
            <a:avLst/>
          </a:prstGeom>
          <a:solidFill>
            <a:schemeClr val="tx1"/>
          </a:solidFill>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None/>
            </a:pPr>
            <a:r>
              <a:rPr lang="pt-BR" sz="8000" dirty="0">
                <a:solidFill>
                  <a:srgbClr val="FF0000"/>
                </a:solidFill>
              </a:rPr>
              <a:t>   TCC</a:t>
            </a:r>
          </a:p>
        </p:txBody>
      </p:sp>
      <p:pic>
        <p:nvPicPr>
          <p:cNvPr id="5" name="Imagem 4">
            <a:extLst>
              <a:ext uri="{FF2B5EF4-FFF2-40B4-BE49-F238E27FC236}">
                <a16:creationId xmlns:a16="http://schemas.microsoft.com/office/drawing/2014/main" id="{8D6A6447-C372-4EA5-9ADE-47CE03DBD22A}"/>
              </a:ext>
            </a:extLst>
          </p:cNvPr>
          <p:cNvPicPr>
            <a:picLocks noChangeAspect="1"/>
          </p:cNvPicPr>
          <p:nvPr/>
        </p:nvPicPr>
        <p:blipFill>
          <a:blip r:embed="rId2"/>
          <a:stretch>
            <a:fillRect/>
          </a:stretch>
        </p:blipFill>
        <p:spPr>
          <a:xfrm>
            <a:off x="10264162" y="4328809"/>
            <a:ext cx="1264869" cy="1502651"/>
          </a:xfrm>
          <a:prstGeom prst="rect">
            <a:avLst/>
          </a:prstGeom>
        </p:spPr>
      </p:pic>
      <p:pic>
        <p:nvPicPr>
          <p:cNvPr id="7" name="Imagem 6">
            <a:extLst>
              <a:ext uri="{FF2B5EF4-FFF2-40B4-BE49-F238E27FC236}">
                <a16:creationId xmlns:a16="http://schemas.microsoft.com/office/drawing/2014/main" id="{DA5ADEBD-2A2B-4B51-8D31-FCB93A49D6FA}"/>
              </a:ext>
            </a:extLst>
          </p:cNvPr>
          <p:cNvPicPr>
            <a:picLocks noChangeAspect="1"/>
          </p:cNvPicPr>
          <p:nvPr/>
        </p:nvPicPr>
        <p:blipFill>
          <a:blip r:embed="rId3"/>
          <a:stretch>
            <a:fillRect/>
          </a:stretch>
        </p:blipFill>
        <p:spPr>
          <a:xfrm>
            <a:off x="8614858" y="4328809"/>
            <a:ext cx="1368665" cy="1837472"/>
          </a:xfrm>
          <a:prstGeom prst="rect">
            <a:avLst/>
          </a:prstGeom>
        </p:spPr>
      </p:pic>
    </p:spTree>
    <p:extLst>
      <p:ext uri="{BB962C8B-B14F-4D97-AF65-F5344CB8AC3E}">
        <p14:creationId xmlns:p14="http://schemas.microsoft.com/office/powerpoint/2010/main" val="3546832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085CC45-B463-4AA3-A109-449C22C77064}"/>
              </a:ext>
            </a:extLst>
          </p:cNvPr>
          <p:cNvSpPr>
            <a:spLocks noGrp="1"/>
          </p:cNvSpPr>
          <p:nvPr>
            <p:ph sz="quarter" idx="13"/>
          </p:nvPr>
        </p:nvSpPr>
        <p:spPr>
          <a:xfrm>
            <a:off x="914087" y="1161144"/>
            <a:ext cx="10363826" cy="4113221"/>
          </a:xfrm>
        </p:spPr>
        <p:txBody>
          <a:bodyPr>
            <a:normAutofit/>
          </a:bodyPr>
          <a:lstStyle/>
          <a:p>
            <a:r>
              <a:rPr lang="pt-BR" sz="3200" dirty="0"/>
              <a:t>A TCC integra técnicas e conceitos vindos de duas principais abordagens psicológicas:</a:t>
            </a:r>
          </a:p>
          <a:p>
            <a:endParaRPr lang="pt-BR" sz="3200" dirty="0"/>
          </a:p>
          <a:p>
            <a:endParaRPr lang="pt-BR" sz="3200" dirty="0"/>
          </a:p>
          <a:p>
            <a:endParaRPr lang="pt-BR" sz="3200" b="1" dirty="0">
              <a:solidFill>
                <a:srgbClr val="FF0000"/>
              </a:solidFill>
            </a:endParaRPr>
          </a:p>
          <a:p>
            <a:r>
              <a:rPr lang="pt-BR" sz="3200" b="1" dirty="0">
                <a:solidFill>
                  <a:srgbClr val="FF0000"/>
                </a:solidFill>
              </a:rPr>
              <a:t>COGNITIVA </a:t>
            </a:r>
            <a:r>
              <a:rPr lang="pt-BR" sz="3200" dirty="0"/>
              <a:t>                             </a:t>
            </a:r>
            <a:r>
              <a:rPr lang="pt-BR" sz="3200" b="1" dirty="0">
                <a:solidFill>
                  <a:srgbClr val="002060"/>
                </a:solidFill>
              </a:rPr>
              <a:t>COMPORTAMENTAL</a:t>
            </a:r>
          </a:p>
        </p:txBody>
      </p:sp>
      <p:sp>
        <p:nvSpPr>
          <p:cNvPr id="4" name="Seta: para Baixo 3">
            <a:extLst>
              <a:ext uri="{FF2B5EF4-FFF2-40B4-BE49-F238E27FC236}">
                <a16:creationId xmlns:a16="http://schemas.microsoft.com/office/drawing/2014/main" id="{2FDA54A1-6EC7-4BF5-B220-3EC94A7A7DC0}"/>
              </a:ext>
            </a:extLst>
          </p:cNvPr>
          <p:cNvSpPr/>
          <p:nvPr/>
        </p:nvSpPr>
        <p:spPr>
          <a:xfrm>
            <a:off x="1696278" y="2411896"/>
            <a:ext cx="490331" cy="14842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Seta: para Baixo 4">
            <a:extLst>
              <a:ext uri="{FF2B5EF4-FFF2-40B4-BE49-F238E27FC236}">
                <a16:creationId xmlns:a16="http://schemas.microsoft.com/office/drawing/2014/main" id="{CB14BB1B-6AD1-4E68-B38D-7B5522E9B94C}"/>
              </a:ext>
            </a:extLst>
          </p:cNvPr>
          <p:cNvSpPr/>
          <p:nvPr/>
        </p:nvSpPr>
        <p:spPr>
          <a:xfrm>
            <a:off x="7779026" y="2411896"/>
            <a:ext cx="490331" cy="14842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90248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744C61-7972-4738-8334-D6450DCF6DF3}"/>
              </a:ext>
            </a:extLst>
          </p:cNvPr>
          <p:cNvSpPr>
            <a:spLocks noGrp="1"/>
          </p:cNvSpPr>
          <p:nvPr>
            <p:ph type="title"/>
          </p:nvPr>
        </p:nvSpPr>
        <p:spPr>
          <a:xfrm>
            <a:off x="1295401" y="518305"/>
            <a:ext cx="9601196" cy="1303867"/>
          </a:xfrm>
        </p:spPr>
        <p:txBody>
          <a:bodyPr/>
          <a:lstStyle/>
          <a:p>
            <a:r>
              <a:rPr lang="pt-BR" dirty="0"/>
              <a:t>O QUE É?</a:t>
            </a:r>
          </a:p>
        </p:txBody>
      </p:sp>
      <p:sp>
        <p:nvSpPr>
          <p:cNvPr id="3" name="Espaço Reservado para Conteúdo 2">
            <a:extLst>
              <a:ext uri="{FF2B5EF4-FFF2-40B4-BE49-F238E27FC236}">
                <a16:creationId xmlns:a16="http://schemas.microsoft.com/office/drawing/2014/main" id="{8A36456C-3831-4C15-B297-1DDA73DCB66D}"/>
              </a:ext>
            </a:extLst>
          </p:cNvPr>
          <p:cNvSpPr>
            <a:spLocks noGrp="1"/>
          </p:cNvSpPr>
          <p:nvPr>
            <p:ph idx="1"/>
          </p:nvPr>
        </p:nvSpPr>
        <p:spPr>
          <a:xfrm>
            <a:off x="490330" y="1616765"/>
            <a:ext cx="11211340" cy="4426225"/>
          </a:xfrm>
        </p:spPr>
        <p:txBody>
          <a:bodyPr>
            <a:noAutofit/>
          </a:bodyPr>
          <a:lstStyle/>
          <a:p>
            <a:r>
              <a:rPr lang="pt-BR" sz="3600" dirty="0"/>
              <a:t>Sistema de terapia cujo princípio básico é de que as cognições (pensamentos, crenças, interpretações) de um indivíduo frente a situações influenciam suas emoções e comportamentos. O terapeuta atua sobre as cognições, a fim de alterar as emoções e comportamentos que as acompanham. Proposta inicialmente por Aaron T. Beck (1976) que observou a existência de três principais áreas de distorção cognitiva na depressão (tríade cognitiva):</a:t>
            </a:r>
          </a:p>
        </p:txBody>
      </p:sp>
    </p:spTree>
    <p:extLst>
      <p:ext uri="{BB962C8B-B14F-4D97-AF65-F5344CB8AC3E}">
        <p14:creationId xmlns:p14="http://schemas.microsoft.com/office/powerpoint/2010/main" val="106026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89D95D-3B2C-4EA8-8095-B7FBB3CD9A1C}"/>
              </a:ext>
            </a:extLst>
          </p:cNvPr>
          <p:cNvSpPr>
            <a:spLocks noGrp="1"/>
          </p:cNvSpPr>
          <p:nvPr>
            <p:ph type="title"/>
          </p:nvPr>
        </p:nvSpPr>
        <p:spPr>
          <a:xfrm>
            <a:off x="1589648" y="982132"/>
            <a:ext cx="9306949" cy="1303867"/>
          </a:xfrm>
        </p:spPr>
        <p:txBody>
          <a:bodyPr>
            <a:normAutofit fontScale="90000"/>
          </a:bodyPr>
          <a:lstStyle/>
          <a:p>
            <a:pPr algn="l"/>
            <a:r>
              <a:rPr lang="pt-BR" b="1" dirty="0">
                <a:solidFill>
                  <a:srgbClr val="002060"/>
                </a:solidFill>
              </a:rPr>
              <a:t>Visão negativa de si mesmo, </a:t>
            </a:r>
            <a:br>
              <a:rPr lang="pt-BR" b="1" dirty="0">
                <a:solidFill>
                  <a:srgbClr val="002060"/>
                </a:solidFill>
              </a:rPr>
            </a:br>
            <a:endParaRPr lang="pt-BR" dirty="0"/>
          </a:p>
        </p:txBody>
      </p:sp>
      <p:sp>
        <p:nvSpPr>
          <p:cNvPr id="3" name="Espaço Reservado para Conteúdo 2">
            <a:extLst>
              <a:ext uri="{FF2B5EF4-FFF2-40B4-BE49-F238E27FC236}">
                <a16:creationId xmlns:a16="http://schemas.microsoft.com/office/drawing/2014/main" id="{052C23D2-B775-4B45-A23B-1A9178C3273E}"/>
              </a:ext>
            </a:extLst>
          </p:cNvPr>
          <p:cNvSpPr>
            <a:spLocks noGrp="1"/>
          </p:cNvSpPr>
          <p:nvPr>
            <p:ph idx="1"/>
          </p:nvPr>
        </p:nvSpPr>
        <p:spPr>
          <a:xfrm>
            <a:off x="1589647" y="2556932"/>
            <a:ext cx="9306950" cy="872068"/>
          </a:xfrm>
        </p:spPr>
        <p:txBody>
          <a:bodyPr/>
          <a:lstStyle/>
          <a:p>
            <a:pPr marL="0" indent="0">
              <a:buNone/>
            </a:pPr>
            <a:r>
              <a:rPr lang="pt-BR" sz="3600" b="1" dirty="0">
                <a:solidFill>
                  <a:srgbClr val="002060"/>
                </a:solidFill>
              </a:rPr>
              <a:t>Visão negativa do ambiente de vida e </a:t>
            </a:r>
          </a:p>
          <a:p>
            <a:endParaRPr lang="pt-BR" dirty="0"/>
          </a:p>
        </p:txBody>
      </p:sp>
      <p:sp>
        <p:nvSpPr>
          <p:cNvPr id="5" name="CaixaDeTexto 4">
            <a:extLst>
              <a:ext uri="{FF2B5EF4-FFF2-40B4-BE49-F238E27FC236}">
                <a16:creationId xmlns:a16="http://schemas.microsoft.com/office/drawing/2014/main" id="{DC235D7D-8E03-4BCE-A3AD-392F896463B9}"/>
              </a:ext>
            </a:extLst>
          </p:cNvPr>
          <p:cNvSpPr txBox="1"/>
          <p:nvPr/>
        </p:nvSpPr>
        <p:spPr>
          <a:xfrm>
            <a:off x="1589648" y="4079631"/>
            <a:ext cx="7385540" cy="1200329"/>
          </a:xfrm>
          <a:prstGeom prst="rect">
            <a:avLst/>
          </a:prstGeom>
          <a:noFill/>
        </p:spPr>
        <p:txBody>
          <a:bodyPr wrap="square" rtlCol="0">
            <a:spAutoFit/>
          </a:bodyPr>
          <a:lstStyle/>
          <a:p>
            <a:r>
              <a:rPr lang="pt-BR" sz="3600" b="1" dirty="0">
                <a:solidFill>
                  <a:srgbClr val="002060"/>
                </a:solidFill>
              </a:rPr>
              <a:t>Visão negativa para o futuro. </a:t>
            </a:r>
          </a:p>
          <a:p>
            <a:endParaRPr lang="pt-BR" sz="3600" dirty="0"/>
          </a:p>
        </p:txBody>
      </p:sp>
    </p:spTree>
    <p:extLst>
      <p:ext uri="{BB962C8B-B14F-4D97-AF65-F5344CB8AC3E}">
        <p14:creationId xmlns:p14="http://schemas.microsoft.com/office/powerpoint/2010/main" val="400217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13DC2D5-C3C8-46E0-9345-503B3E481C76}"/>
              </a:ext>
            </a:extLst>
          </p:cNvPr>
          <p:cNvSpPr>
            <a:spLocks noGrp="1"/>
          </p:cNvSpPr>
          <p:nvPr>
            <p:ph idx="1"/>
          </p:nvPr>
        </p:nvSpPr>
        <p:spPr>
          <a:xfrm>
            <a:off x="1295401" y="821635"/>
            <a:ext cx="9601196" cy="5054233"/>
          </a:xfrm>
        </p:spPr>
        <p:txBody>
          <a:bodyPr/>
          <a:lstStyle/>
          <a:p>
            <a:r>
              <a:rPr lang="pt-BR" sz="3600" dirty="0"/>
              <a:t>Beck propôs o uso de estratégias para corrigir tais distorções, que se revelaram efetivas. Posteriormente a terapia cognitiva foi estendida para diversos outros transtornos.</a:t>
            </a:r>
          </a:p>
          <a:p>
            <a:endParaRPr lang="pt-BR" dirty="0"/>
          </a:p>
        </p:txBody>
      </p:sp>
    </p:spTree>
    <p:extLst>
      <p:ext uri="{BB962C8B-B14F-4D97-AF65-F5344CB8AC3E}">
        <p14:creationId xmlns:p14="http://schemas.microsoft.com/office/powerpoint/2010/main" val="3201923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01C94EEB-4F59-452D-9083-C419E4A5459B}"/>
              </a:ext>
            </a:extLst>
          </p:cNvPr>
          <p:cNvSpPr>
            <a:spLocks noGrp="1"/>
          </p:cNvSpPr>
          <p:nvPr>
            <p:ph idx="1"/>
          </p:nvPr>
        </p:nvSpPr>
        <p:spPr>
          <a:xfrm>
            <a:off x="781878" y="569843"/>
            <a:ext cx="10933044" cy="5830957"/>
          </a:xfrm>
        </p:spPr>
        <p:txBody>
          <a:bodyPr>
            <a:normAutofit fontScale="92500"/>
          </a:bodyPr>
          <a:lstStyle/>
          <a:p>
            <a:r>
              <a:rPr lang="pt-BR" sz="3900" dirty="0"/>
              <a:t>Os modelos principais de disfunção no processamento de informações são baseados em: </a:t>
            </a:r>
          </a:p>
          <a:p>
            <a:r>
              <a:rPr lang="pt-BR" sz="3900" b="1" dirty="0">
                <a:solidFill>
                  <a:srgbClr val="002060"/>
                </a:solidFill>
              </a:rPr>
              <a:t>Pensamentos automáticos - </a:t>
            </a:r>
            <a:r>
              <a:rPr lang="pt-BR" sz="3900" dirty="0"/>
              <a:t>são cognições que aparecem rapidamente em uma determinada situação e não estão sujeitos à análise racional, relacionados, geralmente, com base em uma lógica defeituosa (erros cognitivos);</a:t>
            </a:r>
          </a:p>
          <a:p>
            <a:r>
              <a:rPr lang="pt-BR" sz="3900" b="1" dirty="0">
                <a:solidFill>
                  <a:srgbClr val="FF0000"/>
                </a:solidFill>
              </a:rPr>
              <a:t>Crenças centrais </a:t>
            </a:r>
            <a:r>
              <a:rPr lang="pt-BR" sz="3900" dirty="0"/>
              <a:t>(incorporadas aos esquemas) incluem as regras básicas para a seleção e codificação da informação no ambiente.</a:t>
            </a:r>
          </a:p>
          <a:p>
            <a:endParaRPr lang="pt-BR" dirty="0"/>
          </a:p>
        </p:txBody>
      </p:sp>
    </p:spTree>
    <p:extLst>
      <p:ext uri="{BB962C8B-B14F-4D97-AF65-F5344CB8AC3E}">
        <p14:creationId xmlns:p14="http://schemas.microsoft.com/office/powerpoint/2010/main" val="3074280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Estas construções organizacionais são desenvolvidas através da experiência da infância e influências posteriores armazenadas em nossa memória gerando padrões e condicionamentos.</a:t>
            </a:r>
          </a:p>
          <a:p>
            <a:r>
              <a:rPr lang="pt-BR" sz="3600" dirty="0"/>
              <a:t>Antes de avançarmos, vamos entender melhor o processo memorial, padrões e condicionamentos.</a:t>
            </a:r>
          </a:p>
          <a:p>
            <a:endParaRPr lang="pt-BR" sz="3600" dirty="0"/>
          </a:p>
          <a:p>
            <a:endParaRPr lang="pt-BR" sz="3600" dirty="0"/>
          </a:p>
        </p:txBody>
      </p:sp>
    </p:spTree>
    <p:extLst>
      <p:ext uri="{BB962C8B-B14F-4D97-AF65-F5344CB8AC3E}">
        <p14:creationId xmlns:p14="http://schemas.microsoft.com/office/powerpoint/2010/main" val="696529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endParaRPr lang="pt-BR" sz="3600" dirty="0"/>
          </a:p>
        </p:txBody>
      </p:sp>
      <p:pic>
        <p:nvPicPr>
          <p:cNvPr id="4" name="Imagem 3" descr="memoria">
            <a:extLst>
              <a:ext uri="{FF2B5EF4-FFF2-40B4-BE49-F238E27FC236}">
                <a16:creationId xmlns:a16="http://schemas.microsoft.com/office/drawing/2014/main" id="{84AB502C-43FE-4062-B5A2-713DAE36899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16835" y="536713"/>
            <a:ext cx="11158330" cy="5784574"/>
          </a:xfrm>
          <a:prstGeom prst="rect">
            <a:avLst/>
          </a:prstGeom>
          <a:noFill/>
          <a:ln>
            <a:noFill/>
          </a:ln>
        </p:spPr>
      </p:pic>
      <p:sp>
        <p:nvSpPr>
          <p:cNvPr id="2" name="CaixaDeTexto 1">
            <a:extLst>
              <a:ext uri="{FF2B5EF4-FFF2-40B4-BE49-F238E27FC236}">
                <a16:creationId xmlns:a16="http://schemas.microsoft.com/office/drawing/2014/main" id="{7A52D609-B02C-4C28-A449-046BFE21595E}"/>
              </a:ext>
            </a:extLst>
          </p:cNvPr>
          <p:cNvSpPr txBox="1"/>
          <p:nvPr/>
        </p:nvSpPr>
        <p:spPr>
          <a:xfrm>
            <a:off x="5565913" y="536714"/>
            <a:ext cx="5777948" cy="954107"/>
          </a:xfrm>
          <a:prstGeom prst="rect">
            <a:avLst/>
          </a:prstGeom>
          <a:noFill/>
        </p:spPr>
        <p:txBody>
          <a:bodyPr wrap="square" rtlCol="0">
            <a:spAutoFit/>
          </a:bodyPr>
          <a:lstStyle/>
          <a:p>
            <a:r>
              <a:rPr lang="pt-BR" sz="2800" b="1" dirty="0">
                <a:solidFill>
                  <a:schemeClr val="bg1"/>
                </a:solidFill>
                <a:effectLst>
                  <a:outerShdw blurRad="38100" dist="38100" dir="2700000" algn="tl">
                    <a:srgbClr val="000000">
                      <a:alpha val="43137"/>
                    </a:srgbClr>
                  </a:outerShdw>
                </a:effectLst>
                <a:latin typeface="Bradley Hand ITC" panose="03070402050302030203" pitchFamily="66" charset="0"/>
              </a:rPr>
              <a:t>MEMÓRIA DE PROCEDIMENTO E DECLARATIVA.</a:t>
            </a:r>
          </a:p>
        </p:txBody>
      </p:sp>
    </p:spTree>
    <p:extLst>
      <p:ext uri="{BB962C8B-B14F-4D97-AF65-F5344CB8AC3E}">
        <p14:creationId xmlns:p14="http://schemas.microsoft.com/office/powerpoint/2010/main" val="302184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lnSpcReduction="10000"/>
          </a:bodyPr>
          <a:lstStyle/>
          <a:p>
            <a:pPr fontAlgn="base"/>
            <a:r>
              <a:rPr lang="pt-BR" sz="3200" b="1" i="1" dirty="0">
                <a:solidFill>
                  <a:srgbClr val="002060"/>
                </a:solidFill>
              </a:rPr>
              <a:t>A memória é a forma como o cérebro adquire e armazena informações, uma das funções mais complexas do organismo humano.</a:t>
            </a:r>
            <a:endParaRPr lang="pt-BR" sz="3200" b="1" dirty="0">
              <a:solidFill>
                <a:srgbClr val="002060"/>
              </a:solidFill>
            </a:endParaRPr>
          </a:p>
          <a:p>
            <a:pPr fontAlgn="base"/>
            <a:r>
              <a:rPr lang="pt-BR" sz="2800" b="1" dirty="0"/>
              <a:t> </a:t>
            </a:r>
          </a:p>
          <a:p>
            <a:pPr fontAlgn="base"/>
            <a:r>
              <a:rPr lang="pt-BR" sz="3200" dirty="0"/>
              <a:t>Há duas maneiras pelas quais o cérebro adquire e armazena informações: a memória de </a:t>
            </a:r>
            <a:r>
              <a:rPr lang="pt-BR" sz="3200" b="1" dirty="0">
                <a:solidFill>
                  <a:srgbClr val="002060"/>
                </a:solidFill>
              </a:rPr>
              <a:t>Procedimento </a:t>
            </a:r>
            <a:r>
              <a:rPr lang="pt-BR" sz="3200" dirty="0"/>
              <a:t>e a memória </a:t>
            </a:r>
            <a:r>
              <a:rPr lang="pt-BR" sz="3200" b="1" dirty="0">
                <a:solidFill>
                  <a:srgbClr val="002060"/>
                </a:solidFill>
              </a:rPr>
              <a:t>Declarativa</a:t>
            </a:r>
            <a:r>
              <a:rPr lang="pt-BR" sz="3200" dirty="0"/>
              <a:t>. Essas duas formas divergem tanto no que diz respeito aos mecanismos cerebrais envolvidos, como nas estruturas anatômicas.</a:t>
            </a:r>
          </a:p>
          <a:p>
            <a:r>
              <a:rPr lang="pt-BR" sz="3200" dirty="0"/>
              <a:t>A memória de procedimento (também chamada implícita) armazena dados relacionados à aquisição de habilidades mediante a repetição de uma atividade que segue sempre o mesmo padrão. </a:t>
            </a:r>
          </a:p>
        </p:txBody>
      </p:sp>
    </p:spTree>
    <p:extLst>
      <p:ext uri="{BB962C8B-B14F-4D97-AF65-F5344CB8AC3E}">
        <p14:creationId xmlns:p14="http://schemas.microsoft.com/office/powerpoint/2010/main" val="376181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331304" y="503583"/>
            <a:ext cx="11701670" cy="5817704"/>
          </a:xfrm>
        </p:spPr>
        <p:txBody>
          <a:bodyPr>
            <a:noAutofit/>
          </a:bodyPr>
          <a:lstStyle/>
          <a:p>
            <a:pPr fontAlgn="base"/>
            <a:r>
              <a:rPr lang="pt-BR" sz="3600" dirty="0"/>
              <a:t>Nela se incluem todas as habilidades motoras, sensitivas e intelectuais, bem como toda forma de condicionamento. A capacidade assim adquirida não depende da consciência. Somos capazes de executar tarefas, por vezes complexas, com nosso pensamento voltado para algo completamente diferente.</a:t>
            </a:r>
          </a:p>
          <a:p>
            <a:r>
              <a:rPr lang="pt-BR" sz="3600" dirty="0"/>
              <a:t>Toda atividade humana, inclusive as puramente intelectuais, tendem a ser automatizadas. Muitas de nossas atividades são repetidas diariamente e, ao longo do tempo, vão deixando de ser conscientes, passando a ser executadas sem que dediquemos a elas a menor atenção. </a:t>
            </a:r>
          </a:p>
          <a:p>
            <a:endParaRPr lang="pt-BR" sz="3600" dirty="0"/>
          </a:p>
        </p:txBody>
      </p:sp>
    </p:spTree>
    <p:extLst>
      <p:ext uri="{BB962C8B-B14F-4D97-AF65-F5344CB8AC3E}">
        <p14:creationId xmlns:p14="http://schemas.microsoft.com/office/powerpoint/2010/main" val="3214924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Por outro lado, a memória declarativa (também chamada explícita) armazena e evoca informação de fatos e de dados levados ao nosso conhecimento através dos sentidos e de processos internos do cérebro, como associação de dados, dedução e criação de ideias. Esse tipo de memória é levado ao nível consciente através de proposições verbais, imagens, sons, etc. A memória declarativa inclui a memória de fatos vivenciados pela pessoa (memória episódica) e de informações adquiridas pela transmissão do saber de forma escrita, visual e sonora (memória semântica).</a:t>
            </a:r>
          </a:p>
          <a:p>
            <a:endParaRPr lang="pt-BR" sz="3600" dirty="0"/>
          </a:p>
        </p:txBody>
      </p:sp>
    </p:spTree>
    <p:extLst>
      <p:ext uri="{BB962C8B-B14F-4D97-AF65-F5344CB8AC3E}">
        <p14:creationId xmlns:p14="http://schemas.microsoft.com/office/powerpoint/2010/main" val="1619959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10209" y="516836"/>
            <a:ext cx="11171582" cy="6029738"/>
          </a:xfrm>
        </p:spPr>
        <p:txBody>
          <a:bodyPr>
            <a:normAutofit lnSpcReduction="10000"/>
          </a:bodyPr>
          <a:lstStyle/>
          <a:p>
            <a:r>
              <a:rPr lang="pt-BR" sz="3600" dirty="0"/>
              <a:t>Resumindo... a memória de Procedimento é inconsciente e involuntária (Traumas na Cognição) e a Memória Declarativa é evocada de forma consciente.</a:t>
            </a:r>
          </a:p>
          <a:p>
            <a:r>
              <a:rPr lang="pt-BR" sz="3600" dirty="0"/>
              <a:t>Eu posso ter alterações emocionais advindas de Pensamentos automáticos da Memória de Procedimento (Involuntários) ou alterações ocasionadas por pensamentos conscientes quando voluntariamente acesso registros memoriais que contém distorções cognitivas (Crenças limitantes). As distorções cognitivas resultam em comportamentos desajustados e que causam sofrimento psíquico.</a:t>
            </a:r>
          </a:p>
          <a:p>
            <a:endParaRPr lang="pt-BR" sz="3600" dirty="0"/>
          </a:p>
        </p:txBody>
      </p:sp>
    </p:spTree>
    <p:extLst>
      <p:ext uri="{BB962C8B-B14F-4D97-AF65-F5344CB8AC3E}">
        <p14:creationId xmlns:p14="http://schemas.microsoft.com/office/powerpoint/2010/main" val="164870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79CDFD-EDA0-4FFE-89D3-E39273715A75}"/>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682A8679-2759-46EB-BB58-784F93F74A43}"/>
              </a:ext>
            </a:extLst>
          </p:cNvPr>
          <p:cNvSpPr>
            <a:spLocks noGrp="1"/>
          </p:cNvSpPr>
          <p:nvPr>
            <p:ph idx="1"/>
          </p:nvPr>
        </p:nvSpPr>
        <p:spPr/>
        <p:txBody>
          <a:bodyPr/>
          <a:lstStyle/>
          <a:p>
            <a:endParaRPr lang="pt-BR"/>
          </a:p>
        </p:txBody>
      </p:sp>
      <p:pic>
        <p:nvPicPr>
          <p:cNvPr id="1026" name="Picture 2" descr="Resultado de imagem para memÃ³ria de procedimento e declarativa">
            <a:extLst>
              <a:ext uri="{FF2B5EF4-FFF2-40B4-BE49-F238E27FC236}">
                <a16:creationId xmlns:a16="http://schemas.microsoft.com/office/drawing/2014/main" id="{4F11A8CE-7CC5-49AB-949C-3F6EF26BF9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330" y="728870"/>
            <a:ext cx="11230941" cy="5390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799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5C92C0-92DA-4545-A90D-17FD5D31E7CA}"/>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517FE8C9-E87F-4C51-8B92-3B638C118439}"/>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8F987252-2DB4-4488-9906-014BAD863F96}"/>
              </a:ext>
            </a:extLst>
          </p:cNvPr>
          <p:cNvPicPr>
            <a:picLocks noChangeAspect="1"/>
          </p:cNvPicPr>
          <p:nvPr/>
        </p:nvPicPr>
        <p:blipFill>
          <a:blip r:embed="rId2"/>
          <a:stretch>
            <a:fillRect/>
          </a:stretch>
        </p:blipFill>
        <p:spPr>
          <a:xfrm>
            <a:off x="0" y="490331"/>
            <a:ext cx="12192000" cy="5883966"/>
          </a:xfrm>
          <a:prstGeom prst="rect">
            <a:avLst/>
          </a:prstGeom>
        </p:spPr>
      </p:pic>
    </p:spTree>
    <p:extLst>
      <p:ext uri="{BB962C8B-B14F-4D97-AF65-F5344CB8AC3E}">
        <p14:creationId xmlns:p14="http://schemas.microsoft.com/office/powerpoint/2010/main" val="468496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56591" y="675861"/>
            <a:ext cx="11078817" cy="5817704"/>
          </a:xfrm>
        </p:spPr>
        <p:txBody>
          <a:bodyPr>
            <a:normAutofit fontScale="92500" lnSpcReduction="10000"/>
          </a:bodyPr>
          <a:lstStyle/>
          <a:p>
            <a:r>
              <a:rPr lang="pt-BR" sz="3600" b="1" dirty="0">
                <a:solidFill>
                  <a:srgbClr val="FF0000"/>
                </a:solidFill>
              </a:rPr>
              <a:t>CRENÇAS CENTRAIS - </a:t>
            </a:r>
            <a:r>
              <a:rPr lang="pt-BR" sz="3600" dirty="0"/>
              <a:t>Em nossa experiência de vida, desde a infância, é possível desenvolver ideias negativas, distorcidas da realidade, equivocadas pela percepção que temos sobre os eventos da vida. Tais ideias se enraízam em nossa mente e são incorporadas como verdades absolutas e geram sofrimento psicológico ao longo dos anos da idade adulta. Essas ideias são chamadas, na Terapia Cognitiva, de crenças centrais. As crenças centrais podem ser: </a:t>
            </a:r>
          </a:p>
          <a:p>
            <a:r>
              <a:rPr lang="pt-BR" sz="3600" b="1" dirty="0">
                <a:solidFill>
                  <a:srgbClr val="002060"/>
                </a:solidFill>
              </a:rPr>
              <a:t>DESAMPARO -</a:t>
            </a:r>
            <a:r>
              <a:rPr lang="pt-BR" sz="3600" dirty="0"/>
              <a:t> a pessoa tem uma certeza (irracional/inconsciente) de que é incompetente e sempre será um fracassado. </a:t>
            </a:r>
          </a:p>
          <a:p>
            <a:endParaRPr lang="pt-BR" sz="3600" dirty="0"/>
          </a:p>
        </p:txBody>
      </p:sp>
    </p:spTree>
    <p:extLst>
      <p:ext uri="{BB962C8B-B14F-4D97-AF65-F5344CB8AC3E}">
        <p14:creationId xmlns:p14="http://schemas.microsoft.com/office/powerpoint/2010/main" val="835579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lnSpcReduction="10000"/>
          </a:bodyPr>
          <a:lstStyle/>
          <a:p>
            <a:r>
              <a:rPr lang="pt-BR" sz="3600" dirty="0" err="1"/>
              <a:t>Ex</a:t>
            </a:r>
            <a:r>
              <a:rPr lang="pt-BR" sz="3600" dirty="0"/>
              <a:t> de PA: Sou inadequado, ineficiente, incompetente; Sou fraco e descontrolado; Eu não consigo mudar; Eu não tenho atitude; Sou uma vítima; Sou vulnerável, inferior, um fracasso, um perdedor; Não sou igual aos outros. </a:t>
            </a:r>
          </a:p>
          <a:p>
            <a:r>
              <a:rPr lang="pt-BR" sz="3600" b="1" dirty="0">
                <a:solidFill>
                  <a:srgbClr val="002060"/>
                </a:solidFill>
              </a:rPr>
              <a:t>DESAMOR - </a:t>
            </a:r>
            <a:r>
              <a:rPr lang="pt-BR" sz="3600" dirty="0"/>
              <a:t>a pessoa tem a certeza (irracional/inconsciente) de que será rejeitada. </a:t>
            </a:r>
            <a:r>
              <a:rPr lang="pt-BR" sz="3600" dirty="0" err="1"/>
              <a:t>Ex</a:t>
            </a:r>
            <a:r>
              <a:rPr lang="pt-BR" sz="3600" dirty="0"/>
              <a:t> de PA: Sou diferente, indesejável, feio, monótono, não tenho nada a oferecer; Não sou amado, querido, sou negligenciado; Sempre serei rejeitado, abandonado, sempre estarei sozinho; Sou diferente, imperfeito, não sou bom o suficiente para ser amado. </a:t>
            </a:r>
          </a:p>
        </p:txBody>
      </p:sp>
    </p:spTree>
    <p:extLst>
      <p:ext uri="{BB962C8B-B14F-4D97-AF65-F5344CB8AC3E}">
        <p14:creationId xmlns:p14="http://schemas.microsoft.com/office/powerpoint/2010/main" val="277542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01AFEF0-8884-4739-864B-543B7F1F5771}"/>
              </a:ext>
            </a:extLst>
          </p:cNvPr>
          <p:cNvSpPr>
            <a:spLocks noGrp="1"/>
          </p:cNvSpPr>
          <p:nvPr>
            <p:ph idx="1"/>
          </p:nvPr>
        </p:nvSpPr>
        <p:spPr>
          <a:xfrm>
            <a:off x="742122" y="808383"/>
            <a:ext cx="10747513" cy="5067485"/>
          </a:xfrm>
        </p:spPr>
        <p:txBody>
          <a:bodyPr>
            <a:normAutofit/>
          </a:bodyPr>
          <a:lstStyle/>
          <a:p>
            <a:r>
              <a:rPr lang="pt-BR" sz="3600" b="1" dirty="0">
                <a:solidFill>
                  <a:srgbClr val="002060"/>
                </a:solidFill>
              </a:rPr>
              <a:t>DESVALOR -</a:t>
            </a:r>
            <a:r>
              <a:rPr lang="pt-BR" sz="3600" dirty="0"/>
              <a:t> a pessoa acredita ser inaceitável e sem importância alguma. </a:t>
            </a:r>
            <a:r>
              <a:rPr lang="pt-BR" sz="3600" dirty="0" err="1"/>
              <a:t>Ex</a:t>
            </a:r>
            <a:r>
              <a:rPr lang="pt-BR" sz="3600" dirty="0"/>
              <a:t> de PA: Sou inaceitável; Sou mau, louco, derrotado; Sou um nada, um lixo. Sou cruel, perigoso, maligno; Não tenho valor, e não mereço viver.</a:t>
            </a:r>
          </a:p>
        </p:txBody>
      </p:sp>
    </p:spTree>
    <p:extLst>
      <p:ext uri="{BB962C8B-B14F-4D97-AF65-F5344CB8AC3E}">
        <p14:creationId xmlns:p14="http://schemas.microsoft.com/office/powerpoint/2010/main" val="201487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b="1" dirty="0">
                <a:solidFill>
                  <a:srgbClr val="C00000"/>
                </a:solidFill>
              </a:rPr>
              <a:t>Essas crenças podem ser: </a:t>
            </a:r>
          </a:p>
          <a:p>
            <a:r>
              <a:rPr lang="pt-BR" sz="3600" b="1" dirty="0">
                <a:solidFill>
                  <a:srgbClr val="002060"/>
                </a:solidFill>
              </a:rPr>
              <a:t>Em relação a si mesmo: </a:t>
            </a:r>
            <a:r>
              <a:rPr lang="pt-BR" sz="3600" dirty="0"/>
              <a:t>citado acima </a:t>
            </a:r>
          </a:p>
          <a:p>
            <a:r>
              <a:rPr lang="pt-BR" sz="3600" b="1" dirty="0">
                <a:solidFill>
                  <a:srgbClr val="FF0000"/>
                </a:solidFill>
              </a:rPr>
              <a:t>Em relação aos outros: </a:t>
            </a:r>
            <a:r>
              <a:rPr lang="pt-BR" sz="3600" dirty="0"/>
              <a:t>Os outros são categorizados de maneira inflexível. São vistos como desprezíveis, frios, prejudiciais, ameaçadores e manipuladores. Também é possível desenvolver uma crença positiva em relação aos outros e em detrimento a si mesmo: as pessoas são superiores, muito eficientes, amáveis e úteis (diferente de si mesmo) </a:t>
            </a:r>
          </a:p>
          <a:p>
            <a:endParaRPr lang="pt-BR" sz="3600" dirty="0"/>
          </a:p>
        </p:txBody>
      </p:sp>
    </p:spTree>
    <p:extLst>
      <p:ext uri="{BB962C8B-B14F-4D97-AF65-F5344CB8AC3E}">
        <p14:creationId xmlns:p14="http://schemas.microsoft.com/office/powerpoint/2010/main" val="252128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A0661861-FD25-4741-BDDB-C2AD3A0304F0}"/>
              </a:ext>
            </a:extLst>
          </p:cNvPr>
          <p:cNvSpPr>
            <a:spLocks noGrp="1"/>
          </p:cNvSpPr>
          <p:nvPr>
            <p:ph idx="1"/>
          </p:nvPr>
        </p:nvSpPr>
        <p:spPr>
          <a:xfrm>
            <a:off x="596348" y="675861"/>
            <a:ext cx="10866782" cy="5200007"/>
          </a:xfrm>
        </p:spPr>
        <p:txBody>
          <a:bodyPr>
            <a:normAutofit/>
          </a:bodyPr>
          <a:lstStyle/>
          <a:p>
            <a:r>
              <a:rPr lang="pt-BR" sz="3600" b="1" dirty="0">
                <a:solidFill>
                  <a:schemeClr val="accent3">
                    <a:lumMod val="50000"/>
                  </a:schemeClr>
                </a:solidFill>
              </a:rPr>
              <a:t>Em relação ao mundo: </a:t>
            </a:r>
            <a:r>
              <a:rPr lang="pt-BR" sz="3600" dirty="0"/>
              <a:t>o mundo é injusto, hostil, imprevisível, incontrolável, perigoso. As crenças centrais são conteúdos dos esquemas cognitivos mal adaptativos e agem como uma lente que afeta a Percepção, isto é, a pessoa passa a ver a situação apenas de um ponto de vista (equivocado, distorcido, exagerado). </a:t>
            </a:r>
          </a:p>
          <a:p>
            <a:endParaRPr lang="pt-BR" sz="3600" dirty="0"/>
          </a:p>
        </p:txBody>
      </p:sp>
    </p:spTree>
    <p:extLst>
      <p:ext uri="{BB962C8B-B14F-4D97-AF65-F5344CB8AC3E}">
        <p14:creationId xmlns:p14="http://schemas.microsoft.com/office/powerpoint/2010/main" val="940086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Com essas ideias na mente, a pessoa vai criando Estratégias Compensatórias para lidar com o sofrimento. Tais estratégias podem ser </a:t>
            </a:r>
            <a:r>
              <a:rPr lang="pt-BR" sz="3600" dirty="0" err="1"/>
              <a:t>desadaptativas</a:t>
            </a:r>
            <a:r>
              <a:rPr lang="pt-BR" sz="3600" dirty="0"/>
              <a:t> trazendo desajustes emocionais. EXEMPLO: </a:t>
            </a:r>
          </a:p>
          <a:p>
            <a:r>
              <a:rPr lang="pt-BR" sz="3600" b="1" dirty="0">
                <a:solidFill>
                  <a:srgbClr val="C00000"/>
                </a:solidFill>
              </a:rPr>
              <a:t>Crença central: </a:t>
            </a:r>
            <a:r>
              <a:rPr lang="pt-BR" sz="3600" dirty="0"/>
              <a:t>Sou insignificante. Estratégia: É melhor eu me isolar, evitar aproximação. </a:t>
            </a:r>
          </a:p>
          <a:p>
            <a:r>
              <a:rPr lang="pt-BR" sz="3600" b="1" dirty="0">
                <a:solidFill>
                  <a:srgbClr val="0070C0"/>
                </a:solidFill>
              </a:rPr>
              <a:t>Crença central: </a:t>
            </a:r>
            <a:r>
              <a:rPr lang="pt-BR" sz="3600" dirty="0"/>
              <a:t>sou vulnerável. Estratégia: Agir com firmeza, dominar, evitar qualquer possibilidade de ser prejudicado.</a:t>
            </a:r>
          </a:p>
          <a:p>
            <a:endParaRPr lang="pt-BR" sz="3600" dirty="0"/>
          </a:p>
        </p:txBody>
      </p:sp>
    </p:spTree>
    <p:extLst>
      <p:ext uri="{BB962C8B-B14F-4D97-AF65-F5344CB8AC3E}">
        <p14:creationId xmlns:p14="http://schemas.microsoft.com/office/powerpoint/2010/main" val="363990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67E440CB-31A9-401A-9624-BA82E386614B}"/>
              </a:ext>
            </a:extLst>
          </p:cNvPr>
          <p:cNvSpPr>
            <a:spLocks noGrp="1"/>
          </p:cNvSpPr>
          <p:nvPr>
            <p:ph idx="1"/>
          </p:nvPr>
        </p:nvSpPr>
        <p:spPr>
          <a:xfrm>
            <a:off x="636104" y="583096"/>
            <a:ext cx="11105322" cy="5817704"/>
          </a:xfrm>
        </p:spPr>
        <p:txBody>
          <a:bodyPr>
            <a:normAutofit/>
          </a:bodyPr>
          <a:lstStyle/>
          <a:p>
            <a:r>
              <a:rPr lang="pt-BR" sz="4400" b="1" dirty="0">
                <a:solidFill>
                  <a:srgbClr val="0070C0"/>
                </a:solidFill>
              </a:rPr>
              <a:t>TCC - Terapia cognitivo-comportamental</a:t>
            </a:r>
          </a:p>
          <a:p>
            <a:endParaRPr lang="pt-BR" sz="3600" dirty="0"/>
          </a:p>
          <a:p>
            <a:endParaRPr lang="pt-BR" sz="3600" dirty="0"/>
          </a:p>
          <a:p>
            <a:r>
              <a:rPr lang="pt-BR" sz="4400" b="1" i="1" dirty="0"/>
              <a:t>“O que perturba o ser humano não são os fatos, mas a interpretação que ele faz dos fatos.” (</a:t>
            </a:r>
            <a:r>
              <a:rPr lang="pt-BR" sz="4400" b="1" i="1" dirty="0" err="1"/>
              <a:t>Epitetus</a:t>
            </a:r>
            <a:r>
              <a:rPr lang="pt-BR" sz="4400" b="1" i="1" dirty="0"/>
              <a:t> - Sec. I).</a:t>
            </a:r>
          </a:p>
          <a:p>
            <a:endParaRPr lang="pt-BR" sz="3600" dirty="0"/>
          </a:p>
        </p:txBody>
      </p:sp>
    </p:spTree>
    <p:extLst>
      <p:ext uri="{BB962C8B-B14F-4D97-AF65-F5344CB8AC3E}">
        <p14:creationId xmlns:p14="http://schemas.microsoft.com/office/powerpoint/2010/main" val="83526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622851"/>
            <a:ext cx="11078817" cy="5698435"/>
          </a:xfrm>
        </p:spPr>
        <p:txBody>
          <a:bodyPr>
            <a:normAutofit/>
          </a:bodyPr>
          <a:lstStyle/>
          <a:p>
            <a:r>
              <a:rPr lang="pt-BR" sz="3600" dirty="0"/>
              <a:t>Para entender melhor a TC, é fundamental que você conheça seus </a:t>
            </a:r>
            <a:r>
              <a:rPr lang="pt-BR" sz="3600" b="1" dirty="0"/>
              <a:t>três princípios básicos: </a:t>
            </a:r>
          </a:p>
          <a:p>
            <a:endParaRPr lang="pt-BR" sz="3600" b="1" dirty="0"/>
          </a:p>
          <a:p>
            <a:r>
              <a:rPr lang="pt-BR" sz="3600" b="1" i="1" dirty="0">
                <a:solidFill>
                  <a:srgbClr val="FF0000"/>
                </a:solidFill>
              </a:rPr>
              <a:t>1. O pensamento afeta o humor e o comportamento; </a:t>
            </a:r>
          </a:p>
          <a:p>
            <a:r>
              <a:rPr lang="pt-BR" sz="3600" b="1" i="1" dirty="0">
                <a:solidFill>
                  <a:srgbClr val="FF0000"/>
                </a:solidFill>
              </a:rPr>
              <a:t>2. O pensamento pode ser monitorado e alterado; </a:t>
            </a:r>
          </a:p>
          <a:p>
            <a:r>
              <a:rPr lang="pt-BR" sz="3600" b="1" i="1" dirty="0">
                <a:solidFill>
                  <a:srgbClr val="FF0000"/>
                </a:solidFill>
              </a:rPr>
              <a:t>3. Mudanças no humor e no comportamento desejado podem ser efetuadas por meio de mudanças no pensamento;</a:t>
            </a:r>
            <a:r>
              <a:rPr lang="pt-BR" sz="3600" dirty="0"/>
              <a:t> </a:t>
            </a:r>
          </a:p>
        </p:txBody>
      </p:sp>
    </p:spTree>
    <p:extLst>
      <p:ext uri="{BB962C8B-B14F-4D97-AF65-F5344CB8AC3E}">
        <p14:creationId xmlns:p14="http://schemas.microsoft.com/office/powerpoint/2010/main" val="95497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B163561-E496-42EA-873C-AA7560C2977B}"/>
              </a:ext>
            </a:extLst>
          </p:cNvPr>
          <p:cNvSpPr>
            <a:spLocks noGrp="1"/>
          </p:cNvSpPr>
          <p:nvPr>
            <p:ph idx="1"/>
          </p:nvPr>
        </p:nvSpPr>
        <p:spPr>
          <a:xfrm>
            <a:off x="728870" y="715617"/>
            <a:ext cx="10641495" cy="5160251"/>
          </a:xfrm>
        </p:spPr>
        <p:txBody>
          <a:bodyPr>
            <a:normAutofit/>
          </a:bodyPr>
          <a:lstStyle/>
          <a:p>
            <a:r>
              <a:rPr lang="pt-BR" sz="3600" dirty="0"/>
              <a:t>A partir destes princípios observamos que nossas emoções indesejáveis e nossas atitudes não adaptadas à realidade são produtos de um pensamento disfuncional, ou seja, quando você sente ansiedade e se comporta de forma a evitar situações está exercendo uma forma errônea de pensar. </a:t>
            </a:r>
          </a:p>
          <a:p>
            <a:endParaRPr lang="pt-BR" sz="3600" dirty="0"/>
          </a:p>
        </p:txBody>
      </p:sp>
    </p:spTree>
    <p:extLst>
      <p:ext uri="{BB962C8B-B14F-4D97-AF65-F5344CB8AC3E}">
        <p14:creationId xmlns:p14="http://schemas.microsoft.com/office/powerpoint/2010/main" val="1920999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Portanto, a TC é uma abordagem voltada para a modificação da forma disfuncional que pensamos, pois essa mudança trará benefícios para nossas emoções e atitudes disfuncionais. O modelo cognitivo está embasado no fato de que uma situação gera pensamentos automáticos que geram nossas emoções. Estes pensamentos automáticos são formados pelas nossas crenças. Frente a estas explicações podemos observar que a mudança é viável, pois à medida que modificamos nosso pensamento, automaticamente</a:t>
            </a:r>
          </a:p>
        </p:txBody>
      </p:sp>
    </p:spTree>
    <p:extLst>
      <p:ext uri="{BB962C8B-B14F-4D97-AF65-F5344CB8AC3E}">
        <p14:creationId xmlns:p14="http://schemas.microsoft.com/office/powerpoint/2010/main" val="1408732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410818" y="503583"/>
            <a:ext cx="11383618" cy="5817704"/>
          </a:xfrm>
        </p:spPr>
        <p:txBody>
          <a:bodyPr>
            <a:normAutofit/>
          </a:bodyPr>
          <a:lstStyle/>
          <a:p>
            <a:r>
              <a:rPr lang="pt-BR" sz="3600" dirty="0"/>
              <a:t>estamos modificando nossa maneira de pensar, e consequentemente a de agir.</a:t>
            </a:r>
          </a:p>
          <a:p>
            <a:r>
              <a:rPr lang="pt-BR" sz="3600" dirty="0"/>
              <a:t>Os modelos principais de disfunção no processamento de informações são baseados em: </a:t>
            </a:r>
          </a:p>
          <a:p>
            <a:r>
              <a:rPr lang="pt-BR" sz="3600" b="1" dirty="0">
                <a:solidFill>
                  <a:srgbClr val="0070C0"/>
                </a:solidFill>
              </a:rPr>
              <a:t>Pensamentos automáticos - </a:t>
            </a:r>
            <a:r>
              <a:rPr lang="pt-BR" sz="3600" dirty="0"/>
              <a:t>são cognições que aparecem rapidamente em uma determinada situação e não estão sujeitos à análise racional, relacionados, geralmente, com base em uma lógica defeituosa (erros cognitivos); </a:t>
            </a:r>
          </a:p>
        </p:txBody>
      </p:sp>
    </p:spTree>
    <p:extLst>
      <p:ext uri="{BB962C8B-B14F-4D97-AF65-F5344CB8AC3E}">
        <p14:creationId xmlns:p14="http://schemas.microsoft.com/office/powerpoint/2010/main" val="311257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523256-3D86-40B9-8760-F9A323B257B5}"/>
              </a:ext>
            </a:extLst>
          </p:cNvPr>
          <p:cNvSpPr>
            <a:spLocks noGrp="1"/>
          </p:cNvSpPr>
          <p:nvPr>
            <p:ph idx="1"/>
          </p:nvPr>
        </p:nvSpPr>
        <p:spPr>
          <a:xfrm>
            <a:off x="768626" y="768626"/>
            <a:ext cx="10127971" cy="5107242"/>
          </a:xfrm>
        </p:spPr>
        <p:txBody>
          <a:bodyPr>
            <a:normAutofit/>
          </a:bodyPr>
          <a:lstStyle/>
          <a:p>
            <a:r>
              <a:rPr lang="pt-BR" sz="3600" b="1" dirty="0">
                <a:solidFill>
                  <a:srgbClr val="0070C0"/>
                </a:solidFill>
              </a:rPr>
              <a:t>Crenças centrais (incorporadas aos esquemas) -</a:t>
            </a:r>
            <a:r>
              <a:rPr lang="pt-BR" sz="3600" dirty="0"/>
              <a:t> incluem as regras básicas para a seleção e codificação da informação no ambiente.</a:t>
            </a:r>
          </a:p>
          <a:p>
            <a:endParaRPr lang="pt-BR" sz="3600" dirty="0"/>
          </a:p>
          <a:p>
            <a:r>
              <a:rPr lang="pt-BR" sz="3600" b="1" dirty="0">
                <a:solidFill>
                  <a:srgbClr val="002060"/>
                </a:solidFill>
              </a:rPr>
              <a:t>Vídeo explicativo</a:t>
            </a:r>
          </a:p>
        </p:txBody>
      </p:sp>
    </p:spTree>
    <p:extLst>
      <p:ext uri="{BB962C8B-B14F-4D97-AF65-F5344CB8AC3E}">
        <p14:creationId xmlns:p14="http://schemas.microsoft.com/office/powerpoint/2010/main" val="2612375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472464-AB28-4991-A42C-71884458D97B}"/>
              </a:ext>
            </a:extLst>
          </p:cNvPr>
          <p:cNvSpPr>
            <a:spLocks noGrp="1"/>
          </p:cNvSpPr>
          <p:nvPr>
            <p:ph type="title"/>
          </p:nvPr>
        </p:nvSpPr>
        <p:spPr/>
        <p:txBody>
          <a:bodyPr/>
          <a:lstStyle/>
          <a:p>
            <a:endParaRPr lang="pt-BR"/>
          </a:p>
        </p:txBody>
      </p:sp>
      <p:pic>
        <p:nvPicPr>
          <p:cNvPr id="4" name="Aprenda o que é crença central e como isso pode influenciar sua vida">
            <a:hlinkClick r:id="" action="ppaction://media"/>
            <a:extLst>
              <a:ext uri="{FF2B5EF4-FFF2-40B4-BE49-F238E27FC236}">
                <a16:creationId xmlns:a16="http://schemas.microsoft.com/office/drawing/2014/main" id="{337DFE8C-81CA-45D6-B181-CD4ACC5A299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64234" y="486576"/>
            <a:ext cx="11226018" cy="5884848"/>
          </a:xfrm>
        </p:spPr>
      </p:pic>
    </p:spTree>
    <p:extLst>
      <p:ext uri="{BB962C8B-B14F-4D97-AF65-F5344CB8AC3E}">
        <p14:creationId xmlns:p14="http://schemas.microsoft.com/office/powerpoint/2010/main" val="252237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65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“Crenças centrais (nucleares) são as nossas ideias e conceitos mais enraizados e fundamentais acerca de nós mesmos, das pessoas e do mundo.” </a:t>
            </a:r>
            <a:r>
              <a:rPr lang="pt-BR" sz="3600" i="1" dirty="0"/>
              <a:t>(KNAPP, Paulo &amp; colaboradores. Terapia Cognitivo-Comportamental na Prática Psiquiátrica. Porto Alegre: Artes Médicas (ARTMED Editora), 2004, p.21). </a:t>
            </a:r>
            <a:r>
              <a:rPr lang="pt-BR" sz="3600" dirty="0"/>
              <a:t>Estas construções organizacionais são desenvolvidas através da experiência da infância e influências posteriores. As distorções cognitivas resultam em comportamentos desajustados e que causam sofrimento psíquico.</a:t>
            </a:r>
          </a:p>
          <a:p>
            <a:endParaRPr lang="pt-BR" sz="3600" dirty="0"/>
          </a:p>
        </p:txBody>
      </p:sp>
    </p:spTree>
    <p:extLst>
      <p:ext uri="{BB962C8B-B14F-4D97-AF65-F5344CB8AC3E}">
        <p14:creationId xmlns:p14="http://schemas.microsoft.com/office/powerpoint/2010/main" val="218791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O princípio fundamental da TC é que a maneira como os indivíduos percebem e processam a realidade influenciará a maneira como eles se sentem e se comportam. Desta forma, o objetivo terapêutico da TC, desde seus primórdios, tem sido reestruturar e corrigir esses pensamentos distorcidos e colaborativamente desenvolver soluções pragmáticas para produzir mudança e melhorar transtornos emocionais.</a:t>
            </a:r>
          </a:p>
          <a:p>
            <a:endParaRPr lang="pt-BR" sz="3600" dirty="0"/>
          </a:p>
        </p:txBody>
      </p:sp>
    </p:spTree>
    <p:extLst>
      <p:ext uri="{BB962C8B-B14F-4D97-AF65-F5344CB8AC3E}">
        <p14:creationId xmlns:p14="http://schemas.microsoft.com/office/powerpoint/2010/main" val="3977057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A Terapia Cognitiva Comportamental, se baseia na ideia de que não são as situações que influenciam nossas emoções e comportamento, e sim a maneira como nós enxergamos ou pensamos sobre as situações. Os nossos pensamentos sobre as situações, avaliação cognitiva ou a maneira que as informações apresentadas são processadas por nós, causam nossa emoção e consequentemente afetam nosso comportamento e resposta fisiológica. Tendo isso como base, trabalha com a identificação e o questionamento dos pensamentos considerados disfuncionais, que</a:t>
            </a:r>
          </a:p>
        </p:txBody>
      </p:sp>
    </p:spTree>
    <p:extLst>
      <p:ext uri="{BB962C8B-B14F-4D97-AF65-F5344CB8AC3E}">
        <p14:creationId xmlns:p14="http://schemas.microsoft.com/office/powerpoint/2010/main" val="2855481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causam as emoções e os comportamentos disfuncionais como, por exemplo, uma Ansiedade excessiva e Evitar eventos importantes por causa da ansiedade. </a:t>
            </a:r>
          </a:p>
          <a:p>
            <a:r>
              <a:rPr lang="pt-BR" sz="3600" b="1" dirty="0">
                <a:solidFill>
                  <a:srgbClr val="002060"/>
                </a:solidFill>
              </a:rPr>
              <a:t>Situação</a:t>
            </a:r>
            <a:r>
              <a:rPr lang="pt-BR" sz="3600" b="1" dirty="0"/>
              <a:t> – </a:t>
            </a:r>
          </a:p>
          <a:p>
            <a:r>
              <a:rPr lang="pt-BR" sz="3600" b="1" dirty="0">
                <a:solidFill>
                  <a:srgbClr val="C00000"/>
                </a:solidFill>
              </a:rPr>
              <a:t>Pensamento</a:t>
            </a:r>
            <a:r>
              <a:rPr lang="pt-BR" sz="3600" b="1" dirty="0"/>
              <a:t> – </a:t>
            </a:r>
          </a:p>
          <a:p>
            <a:r>
              <a:rPr lang="pt-BR" sz="3600" b="1" dirty="0">
                <a:solidFill>
                  <a:srgbClr val="00B050"/>
                </a:solidFill>
              </a:rPr>
              <a:t>Emoção</a:t>
            </a:r>
            <a:r>
              <a:rPr lang="pt-BR" sz="3600" b="1" dirty="0"/>
              <a:t> – </a:t>
            </a:r>
          </a:p>
          <a:p>
            <a:r>
              <a:rPr lang="pt-BR" sz="3600" b="1" dirty="0">
                <a:solidFill>
                  <a:srgbClr val="7030A0"/>
                </a:solidFill>
              </a:rPr>
              <a:t>Comportamento</a:t>
            </a:r>
            <a:r>
              <a:rPr lang="pt-BR" sz="3600" b="1" dirty="0"/>
              <a:t> – </a:t>
            </a:r>
          </a:p>
          <a:p>
            <a:r>
              <a:rPr lang="pt-BR" sz="3600" b="1" dirty="0">
                <a:solidFill>
                  <a:schemeClr val="accent2">
                    <a:lumMod val="50000"/>
                  </a:schemeClr>
                </a:solidFill>
              </a:rPr>
              <a:t>Resposta Fisiológica</a:t>
            </a:r>
          </a:p>
          <a:p>
            <a:endParaRPr lang="pt-BR" sz="3600" dirty="0"/>
          </a:p>
        </p:txBody>
      </p:sp>
    </p:spTree>
    <p:extLst>
      <p:ext uri="{BB962C8B-B14F-4D97-AF65-F5344CB8AC3E}">
        <p14:creationId xmlns:p14="http://schemas.microsoft.com/office/powerpoint/2010/main" val="218648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FA3B4E-CEF3-46F1-908C-FF0A38212D7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0FBF829E-9A48-436C-A49A-CD60C8A54102}"/>
              </a:ext>
            </a:extLst>
          </p:cNvPr>
          <p:cNvSpPr>
            <a:spLocks noGrp="1"/>
          </p:cNvSpPr>
          <p:nvPr>
            <p:ph idx="1"/>
          </p:nvPr>
        </p:nvSpPr>
        <p:spPr/>
        <p:txBody>
          <a:bodyPr/>
          <a:lstStyle/>
          <a:p>
            <a:endParaRPr lang="pt-BR"/>
          </a:p>
        </p:txBody>
      </p:sp>
      <p:pic>
        <p:nvPicPr>
          <p:cNvPr id="2050" name="Picture 2" descr="Imagem relacionada">
            <a:extLst>
              <a:ext uri="{FF2B5EF4-FFF2-40B4-BE49-F238E27FC236}">
                <a16:creationId xmlns:a16="http://schemas.microsoft.com/office/drawing/2014/main" id="{E1F3BD21-65F5-47D5-A57E-1D5C77F4CB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8673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ltado de imagem para PONTOS DE VISTA DIFERENTES">
            <a:extLst>
              <a:ext uri="{FF2B5EF4-FFF2-40B4-BE49-F238E27FC236}">
                <a16:creationId xmlns:a16="http://schemas.microsoft.com/office/drawing/2014/main" id="{27D99329-6E50-4AEF-BA2B-CD1A45B72D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735" y="0"/>
            <a:ext cx="5305264" cy="369735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sultado de imagem para PONTOS DE VISTA DIFERENTES">
            <a:extLst>
              <a:ext uri="{FF2B5EF4-FFF2-40B4-BE49-F238E27FC236}">
                <a16:creationId xmlns:a16="http://schemas.microsoft.com/office/drawing/2014/main" id="{35515C82-BD10-4890-A3E7-E4196CE89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6733" y="3697358"/>
            <a:ext cx="5305264" cy="3318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714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AD7A1A-0E85-4388-8F68-C83A9B44F65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CB9E0F1-C483-46B6-972F-A1061EE28BB8}"/>
              </a:ext>
            </a:extLst>
          </p:cNvPr>
          <p:cNvSpPr>
            <a:spLocks noGrp="1"/>
          </p:cNvSpPr>
          <p:nvPr>
            <p:ph idx="1"/>
          </p:nvPr>
        </p:nvSpPr>
        <p:spPr/>
        <p:txBody>
          <a:bodyPr/>
          <a:lstStyle/>
          <a:p>
            <a:endParaRPr lang="pt-BR"/>
          </a:p>
        </p:txBody>
      </p:sp>
      <p:pic>
        <p:nvPicPr>
          <p:cNvPr id="3074" name="Picture 2" descr="Resultado de imagem para PONTOS DE VISTA DIFERENTES">
            <a:extLst>
              <a:ext uri="{FF2B5EF4-FFF2-40B4-BE49-F238E27FC236}">
                <a16:creationId xmlns:a16="http://schemas.microsoft.com/office/drawing/2014/main" id="{9BB6EFF0-D754-4F6C-B7A2-9538992D01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6023044" cy="74136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m para PONTOS DE VISTA DIFERENTES">
            <a:extLst>
              <a:ext uri="{FF2B5EF4-FFF2-40B4-BE49-F238E27FC236}">
                <a16:creationId xmlns:a16="http://schemas.microsoft.com/office/drawing/2014/main" id="{052DD8D1-B051-4E2C-9C03-02DE3963A1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758" y="-17586"/>
            <a:ext cx="6157240" cy="6875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990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839EAE-0639-4A7F-A18E-CA20A6BADC7E}"/>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45FAA77C-2F18-4561-80BD-DB7B61A62211}"/>
              </a:ext>
            </a:extLst>
          </p:cNvPr>
          <p:cNvSpPr>
            <a:spLocks noGrp="1"/>
          </p:cNvSpPr>
          <p:nvPr>
            <p:ph idx="1"/>
          </p:nvPr>
        </p:nvSpPr>
        <p:spPr>
          <a:xfrm>
            <a:off x="0" y="5554132"/>
            <a:ext cx="12191999" cy="1303867"/>
          </a:xfrm>
          <a:solidFill>
            <a:schemeClr val="tx1"/>
          </a:solidFill>
        </p:spPr>
        <p:txBody>
          <a:bodyPr/>
          <a:lstStyle/>
          <a:p>
            <a:r>
              <a:rPr lang="pt-BR" dirty="0">
                <a:solidFill>
                  <a:srgbClr val="FFFF00"/>
                </a:solidFill>
              </a:rPr>
              <a:t>NOSSA ÓTICA VISUAL É INFLUENCIADA POR NOSSOS PADRÕES E CONDICIONAMENTOS GERADOS POR NOSSOS REGISTROS MEMORIAIS.</a:t>
            </a:r>
          </a:p>
        </p:txBody>
      </p:sp>
      <p:pic>
        <p:nvPicPr>
          <p:cNvPr id="4098" name="Picture 2" descr="Imagem relacionada">
            <a:extLst>
              <a:ext uri="{FF2B5EF4-FFF2-40B4-BE49-F238E27FC236}">
                <a16:creationId xmlns:a16="http://schemas.microsoft.com/office/drawing/2014/main" id="{9BC2E3A3-A934-4818-8FCB-FD74A0E7B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5583" y="-1"/>
            <a:ext cx="5956417" cy="557080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m relacionada">
            <a:extLst>
              <a:ext uri="{FF2B5EF4-FFF2-40B4-BE49-F238E27FC236}">
                <a16:creationId xmlns:a16="http://schemas.microsoft.com/office/drawing/2014/main" id="{95216C0A-3D1F-43FB-9B9B-18037454D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04"/>
            <a:ext cx="6258624" cy="557490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esultado de imagem para mapa nÃ£o Ã© o territÃ³rio">
            <a:extLst>
              <a:ext uri="{FF2B5EF4-FFF2-40B4-BE49-F238E27FC236}">
                <a16:creationId xmlns:a16="http://schemas.microsoft.com/office/drawing/2014/main" id="{07A82C0E-99A1-41A0-84B8-A5EA8A6F9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4104"/>
            <a:ext cx="6235583" cy="5579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345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07332-1326-4483-9144-873ABBF4082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8C24DF65-A937-43E6-98D9-9611D5DBE4DD}"/>
              </a:ext>
            </a:extLst>
          </p:cNvPr>
          <p:cNvSpPr>
            <a:spLocks noGrp="1"/>
          </p:cNvSpPr>
          <p:nvPr>
            <p:ph idx="1"/>
          </p:nvPr>
        </p:nvSpPr>
        <p:spPr/>
        <p:txBody>
          <a:bodyPr/>
          <a:lstStyle/>
          <a:p>
            <a:endParaRPr lang="pt-BR"/>
          </a:p>
        </p:txBody>
      </p:sp>
      <p:pic>
        <p:nvPicPr>
          <p:cNvPr id="5122" name="Picture 2" descr="Resultado de imagem para PONTOS DE VISTA DIFERENTES">
            <a:extLst>
              <a:ext uri="{FF2B5EF4-FFF2-40B4-BE49-F238E27FC236}">
                <a16:creationId xmlns:a16="http://schemas.microsoft.com/office/drawing/2014/main" id="{FE4AC26D-E7A0-42C7-8672-88386E50F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9498" cy="337185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m relacionada">
            <a:extLst>
              <a:ext uri="{FF2B5EF4-FFF2-40B4-BE49-F238E27FC236}">
                <a16:creationId xmlns:a16="http://schemas.microsoft.com/office/drawing/2014/main" id="{B55051E1-743C-4BD8-9CD6-42654D0631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0163" y="3784337"/>
            <a:ext cx="4121835" cy="309137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Resultado de imagem para PONTOS DE VISTA DIFERENTES">
            <a:extLst>
              <a:ext uri="{FF2B5EF4-FFF2-40B4-BE49-F238E27FC236}">
                <a16:creationId xmlns:a16="http://schemas.microsoft.com/office/drawing/2014/main" id="{16D8D3CC-34F3-40D1-A78F-7637A3ED82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42649"/>
            <a:ext cx="5317588" cy="353306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m relacionada">
            <a:extLst>
              <a:ext uri="{FF2B5EF4-FFF2-40B4-BE49-F238E27FC236}">
                <a16:creationId xmlns:a16="http://schemas.microsoft.com/office/drawing/2014/main" id="{BB96BF5B-4C6B-4019-BCE0-1DAF19D649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7587" y="3556777"/>
            <a:ext cx="2752575" cy="33189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Resultado de imagem para PONTOS DE VISTA DIFERENTES">
            <a:extLst>
              <a:ext uri="{FF2B5EF4-FFF2-40B4-BE49-F238E27FC236}">
                <a16:creationId xmlns:a16="http://schemas.microsoft.com/office/drawing/2014/main" id="{D866000E-1C37-4060-8A3A-721C2ED0B8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9498" y="35200"/>
            <a:ext cx="4762500" cy="379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875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a:extLst>
              <a:ext uri="{FF2B5EF4-FFF2-40B4-BE49-F238E27FC236}">
                <a16:creationId xmlns:a16="http://schemas.microsoft.com/office/drawing/2014/main" id="{513E2BFB-C69A-45A3-90FE-83DF0C3D4928}"/>
              </a:ext>
            </a:extLst>
          </p:cNvPr>
          <p:cNvPicPr>
            <a:picLocks noGrp="1" noChangeAspect="1"/>
          </p:cNvPicPr>
          <p:nvPr>
            <p:ph sz="quarter" idx="13"/>
          </p:nvPr>
        </p:nvPicPr>
        <p:blipFill>
          <a:blip r:embed="rId2"/>
          <a:stretch>
            <a:fillRect/>
          </a:stretch>
        </p:blipFill>
        <p:spPr>
          <a:xfrm>
            <a:off x="0" y="-87627"/>
            <a:ext cx="12192000" cy="6945628"/>
          </a:xfrm>
        </p:spPr>
      </p:pic>
    </p:spTree>
    <p:extLst>
      <p:ext uri="{BB962C8B-B14F-4D97-AF65-F5344CB8AC3E}">
        <p14:creationId xmlns:p14="http://schemas.microsoft.com/office/powerpoint/2010/main" val="978950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a:extLst>
              <a:ext uri="{FF2B5EF4-FFF2-40B4-BE49-F238E27FC236}">
                <a16:creationId xmlns:a16="http://schemas.microsoft.com/office/drawing/2014/main" id="{C90AD304-CA9D-4FCB-84AD-48D28C30E0F4}"/>
              </a:ext>
            </a:extLst>
          </p:cNvPr>
          <p:cNvPicPr>
            <a:picLocks noGrp="1" noChangeAspect="1"/>
          </p:cNvPicPr>
          <p:nvPr>
            <p:ph sz="quarter" idx="13"/>
          </p:nvPr>
        </p:nvPicPr>
        <p:blipFill>
          <a:blip r:embed="rId2"/>
          <a:stretch>
            <a:fillRect/>
          </a:stretch>
        </p:blipFill>
        <p:spPr>
          <a:xfrm>
            <a:off x="0" y="1197"/>
            <a:ext cx="12192000" cy="6856804"/>
          </a:xfrm>
        </p:spPr>
      </p:pic>
    </p:spTree>
    <p:extLst>
      <p:ext uri="{BB962C8B-B14F-4D97-AF65-F5344CB8AC3E}">
        <p14:creationId xmlns:p14="http://schemas.microsoft.com/office/powerpoint/2010/main" val="2660403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97C74A-E39A-418D-8037-1723B0775FD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4B17E4E-DEF6-404B-98BE-6896D1E973FC}"/>
              </a:ext>
            </a:extLst>
          </p:cNvPr>
          <p:cNvSpPr>
            <a:spLocks noGrp="1"/>
          </p:cNvSpPr>
          <p:nvPr>
            <p:ph sz="quarter" idx="13"/>
          </p:nvPr>
        </p:nvSpPr>
        <p:spPr/>
        <p:txBody>
          <a:bodyPr/>
          <a:lstStyle/>
          <a:p>
            <a:endParaRPr lang="pt-BR"/>
          </a:p>
        </p:txBody>
      </p:sp>
      <p:pic>
        <p:nvPicPr>
          <p:cNvPr id="5" name="Imagem 4">
            <a:extLst>
              <a:ext uri="{FF2B5EF4-FFF2-40B4-BE49-F238E27FC236}">
                <a16:creationId xmlns:a16="http://schemas.microsoft.com/office/drawing/2014/main" id="{2767A308-F8C7-4129-8FB4-A5676F561777}"/>
              </a:ext>
            </a:extLst>
          </p:cNvPr>
          <p:cNvPicPr>
            <a:picLocks noChangeAspect="1"/>
          </p:cNvPicPr>
          <p:nvPr/>
        </p:nvPicPr>
        <p:blipFill>
          <a:blip r:embed="rId2"/>
          <a:stretch>
            <a:fillRect/>
          </a:stretch>
        </p:blipFill>
        <p:spPr>
          <a:xfrm>
            <a:off x="4762" y="4762"/>
            <a:ext cx="12182475" cy="6848475"/>
          </a:xfrm>
          <a:prstGeom prst="rect">
            <a:avLst/>
          </a:prstGeom>
        </p:spPr>
      </p:pic>
    </p:spTree>
    <p:extLst>
      <p:ext uri="{BB962C8B-B14F-4D97-AF65-F5344CB8AC3E}">
        <p14:creationId xmlns:p14="http://schemas.microsoft.com/office/powerpoint/2010/main" val="37849103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B41CB5-FF2B-49D9-B2CD-C24E40FD40E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375D08C9-E96A-4FC5-9D29-5A164F50E55E}"/>
              </a:ext>
            </a:extLst>
          </p:cNvPr>
          <p:cNvSpPr>
            <a:spLocks noGrp="1"/>
          </p:cNvSpPr>
          <p:nvPr>
            <p:ph sz="quarter" idx="13"/>
          </p:nvPr>
        </p:nvSpPr>
        <p:spPr/>
        <p:txBody>
          <a:bodyPr/>
          <a:lstStyle/>
          <a:p>
            <a:endParaRPr lang="pt-BR"/>
          </a:p>
        </p:txBody>
      </p:sp>
      <p:pic>
        <p:nvPicPr>
          <p:cNvPr id="5" name="Imagem 4">
            <a:extLst>
              <a:ext uri="{FF2B5EF4-FFF2-40B4-BE49-F238E27FC236}">
                <a16:creationId xmlns:a16="http://schemas.microsoft.com/office/drawing/2014/main" id="{17501B30-C68B-4ACB-9977-6FAEB33D927C}"/>
              </a:ext>
            </a:extLst>
          </p:cNvPr>
          <p:cNvPicPr>
            <a:picLocks noChangeAspect="1"/>
          </p:cNvPicPr>
          <p:nvPr/>
        </p:nvPicPr>
        <p:blipFill>
          <a:blip r:embed="rId2"/>
          <a:stretch>
            <a:fillRect/>
          </a:stretch>
        </p:blipFill>
        <p:spPr>
          <a:xfrm>
            <a:off x="715535" y="0"/>
            <a:ext cx="10760927" cy="6858000"/>
          </a:xfrm>
          <a:prstGeom prst="rect">
            <a:avLst/>
          </a:prstGeom>
        </p:spPr>
      </p:pic>
    </p:spTree>
    <p:extLst>
      <p:ext uri="{BB962C8B-B14F-4D97-AF65-F5344CB8AC3E}">
        <p14:creationId xmlns:p14="http://schemas.microsoft.com/office/powerpoint/2010/main" val="702202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C7AAA19-3DB6-470A-B4C1-C3C88B7F678B}"/>
              </a:ext>
            </a:extLst>
          </p:cNvPr>
          <p:cNvPicPr>
            <a:picLocks noChangeAspect="1"/>
          </p:cNvPicPr>
          <p:nvPr/>
        </p:nvPicPr>
        <p:blipFill>
          <a:blip r:embed="rId2"/>
          <a:stretch>
            <a:fillRect/>
          </a:stretch>
        </p:blipFill>
        <p:spPr>
          <a:xfrm>
            <a:off x="1552575" y="23812"/>
            <a:ext cx="9086850" cy="6810375"/>
          </a:xfrm>
          <a:prstGeom prst="rect">
            <a:avLst/>
          </a:prstGeom>
        </p:spPr>
      </p:pic>
    </p:spTree>
    <p:extLst>
      <p:ext uri="{BB962C8B-B14F-4D97-AF65-F5344CB8AC3E}">
        <p14:creationId xmlns:p14="http://schemas.microsoft.com/office/powerpoint/2010/main" val="657255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B12D7420-80CD-4C36-AEB1-42CC368FD086}"/>
              </a:ext>
            </a:extLst>
          </p:cNvPr>
          <p:cNvPicPr>
            <a:picLocks noChangeAspect="1"/>
          </p:cNvPicPr>
          <p:nvPr/>
        </p:nvPicPr>
        <p:blipFill>
          <a:blip r:embed="rId2"/>
          <a:stretch>
            <a:fillRect/>
          </a:stretch>
        </p:blipFill>
        <p:spPr>
          <a:xfrm>
            <a:off x="1547812" y="23812"/>
            <a:ext cx="9096375" cy="6810375"/>
          </a:xfrm>
          <a:prstGeom prst="rect">
            <a:avLst/>
          </a:prstGeom>
        </p:spPr>
      </p:pic>
    </p:spTree>
    <p:extLst>
      <p:ext uri="{BB962C8B-B14F-4D97-AF65-F5344CB8AC3E}">
        <p14:creationId xmlns:p14="http://schemas.microsoft.com/office/powerpoint/2010/main" val="9850105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31746" name="Picture 2" descr="ï   Evento = preparando-se para ir a uma festa.ï   AvaliaÃ§Ã£o Cognitiva = âNÃ£o vou saber o que dizer....â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0"/>
            <a:ext cx="916979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2870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34818" name="Picture 2" descr="ï   PENSAMENTOS AUTOMÃTICOS:    SÃ£o cogniÃ§Ãµes que passam rapidamente por nossas mentes      quando estamos em meio a sit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564" y="-1"/>
            <a:ext cx="9163436" cy="687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183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35842" name="Picture 2" descr="ï   Um dos indÃ­cios mais importantes de que os pensamentos    automÃ¡ticos podem estar ocorrendo Ã© a presenÃ§a de    emoÃ§Ãµ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3953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36866" name="Picture 2" descr="ï   Pensamentos AutomÃ¡ticos podem ser:ï   Logicamente verdadeiros.ï   Uma percepÃ§Ã£o adequada da realidade da situaÃ§Ã£o.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880" y="11579"/>
            <a:ext cx="9159121" cy="686934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a:extLst>
              <a:ext uri="{FF2B5EF4-FFF2-40B4-BE49-F238E27FC236}">
                <a16:creationId xmlns:a16="http://schemas.microsoft.com/office/drawing/2014/main" id="{C1F3F206-7CE4-4140-83C7-5CE18ABE4F90}"/>
              </a:ext>
            </a:extLst>
          </p:cNvPr>
          <p:cNvPicPr>
            <a:picLocks noChangeAspect="1"/>
          </p:cNvPicPr>
          <p:nvPr/>
        </p:nvPicPr>
        <p:blipFill>
          <a:blip r:embed="rId3"/>
          <a:stretch>
            <a:fillRect/>
          </a:stretch>
        </p:blipFill>
        <p:spPr>
          <a:xfrm>
            <a:off x="1528762" y="23812"/>
            <a:ext cx="9134475" cy="6810375"/>
          </a:xfrm>
          <a:prstGeom prst="rect">
            <a:avLst/>
          </a:prstGeom>
        </p:spPr>
      </p:pic>
      <p:sp>
        <p:nvSpPr>
          <p:cNvPr id="5" name="CaixaDeTexto 4">
            <a:extLst>
              <a:ext uri="{FF2B5EF4-FFF2-40B4-BE49-F238E27FC236}">
                <a16:creationId xmlns:a16="http://schemas.microsoft.com/office/drawing/2014/main" id="{71475FFA-3F52-45B8-942C-E81EC5B2D924}"/>
              </a:ext>
            </a:extLst>
          </p:cNvPr>
          <p:cNvSpPr txBox="1"/>
          <p:nvPr/>
        </p:nvSpPr>
        <p:spPr>
          <a:xfrm>
            <a:off x="10016197" y="3699803"/>
            <a:ext cx="295421" cy="400110"/>
          </a:xfrm>
          <a:prstGeom prst="rect">
            <a:avLst/>
          </a:prstGeom>
          <a:noFill/>
        </p:spPr>
        <p:txBody>
          <a:bodyPr wrap="square" rtlCol="0">
            <a:spAutoFit/>
          </a:bodyPr>
          <a:lstStyle/>
          <a:p>
            <a:r>
              <a:rPr lang="pt-BR" sz="2000" b="1" dirty="0"/>
              <a:t>-</a:t>
            </a:r>
          </a:p>
        </p:txBody>
      </p:sp>
    </p:spTree>
    <p:extLst>
      <p:ext uri="{BB962C8B-B14F-4D97-AF65-F5344CB8AC3E}">
        <p14:creationId xmlns:p14="http://schemas.microsoft.com/office/powerpoint/2010/main" val="15431708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37890" name="Picture 2" descr="ï   SÃ£o influenciados por uma                infinidade   de    experiÃªncias de vida, incluindo:ï   Os ensinamentos e os 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6276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8B3E67-E52F-4DF8-AE1C-3939DE245952}"/>
              </a:ext>
            </a:extLst>
          </p:cNvPr>
          <p:cNvSpPr>
            <a:spLocks noGrp="1"/>
          </p:cNvSpPr>
          <p:nvPr>
            <p:ph type="title"/>
          </p:nvPr>
        </p:nvSpPr>
        <p:spPr>
          <a:xfrm>
            <a:off x="1295401" y="517898"/>
            <a:ext cx="9601196" cy="1303867"/>
          </a:xfrm>
          <a:solidFill>
            <a:schemeClr val="tx1"/>
          </a:solidFill>
        </p:spPr>
        <p:txBody>
          <a:bodyPr/>
          <a:lstStyle/>
          <a:p>
            <a:r>
              <a:rPr lang="pt-BR" b="1" dirty="0">
                <a:solidFill>
                  <a:srgbClr val="FFFF00"/>
                </a:solidFill>
              </a:rPr>
              <a:t>FÓRMULA A-B-C</a:t>
            </a:r>
          </a:p>
        </p:txBody>
      </p:sp>
      <p:sp>
        <p:nvSpPr>
          <p:cNvPr id="3" name="Espaço Reservado para Conteúdo 2">
            <a:extLst>
              <a:ext uri="{FF2B5EF4-FFF2-40B4-BE49-F238E27FC236}">
                <a16:creationId xmlns:a16="http://schemas.microsoft.com/office/drawing/2014/main" id="{E3006541-F61F-48A4-AF60-48D664856665}"/>
              </a:ext>
            </a:extLst>
          </p:cNvPr>
          <p:cNvSpPr>
            <a:spLocks noGrp="1"/>
          </p:cNvSpPr>
          <p:nvPr>
            <p:ph idx="1"/>
          </p:nvPr>
        </p:nvSpPr>
        <p:spPr>
          <a:xfrm>
            <a:off x="478302" y="1821765"/>
            <a:ext cx="11240086" cy="4518337"/>
          </a:xfrm>
        </p:spPr>
        <p:txBody>
          <a:bodyPr>
            <a:normAutofit fontScale="92500" lnSpcReduction="10000"/>
          </a:bodyPr>
          <a:lstStyle/>
          <a:p>
            <a:r>
              <a:rPr lang="pt-BR" sz="3600" b="1" dirty="0">
                <a:solidFill>
                  <a:srgbClr val="0070C0"/>
                </a:solidFill>
              </a:rPr>
              <a:t>A - Situação Ativadora – </a:t>
            </a:r>
            <a:r>
              <a:rPr lang="pt-BR" sz="3600" dirty="0"/>
              <a:t>representa o evento causador: a situação na qual você se encontra. Pode ser um gatilho ambiental, um estimulo, qualquer coisa que dê início a um processo de reação.</a:t>
            </a:r>
          </a:p>
          <a:p>
            <a:r>
              <a:rPr lang="pt-BR" sz="3600" b="1" dirty="0">
                <a:solidFill>
                  <a:srgbClr val="7030A0"/>
                </a:solidFill>
              </a:rPr>
              <a:t>B - Crenças/Pensamentos – </a:t>
            </a:r>
            <a:r>
              <a:rPr lang="pt-BR" sz="3600" dirty="0"/>
              <a:t>representa cognições, crenças e atitudes. É a forma como nós interpretamos/ julgamos/concluímos sobre “A”. É a maneira como o nosso cérebro processa a informação bruta vinda de “A” e a organiza em padrões, esquemas, temáticas e histórias.</a:t>
            </a:r>
          </a:p>
        </p:txBody>
      </p:sp>
    </p:spTree>
    <p:extLst>
      <p:ext uri="{BB962C8B-B14F-4D97-AF65-F5344CB8AC3E}">
        <p14:creationId xmlns:p14="http://schemas.microsoft.com/office/powerpoint/2010/main" val="18485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EB78B43-5950-4192-9838-A6E3A3060EF8}"/>
              </a:ext>
            </a:extLst>
          </p:cNvPr>
          <p:cNvSpPr>
            <a:spLocks noGrp="1"/>
          </p:cNvSpPr>
          <p:nvPr>
            <p:ph idx="1"/>
          </p:nvPr>
        </p:nvSpPr>
        <p:spPr>
          <a:xfrm>
            <a:off x="548640" y="478301"/>
            <a:ext cx="11043138" cy="5866227"/>
          </a:xfrm>
        </p:spPr>
        <p:txBody>
          <a:bodyPr>
            <a:normAutofit lnSpcReduction="10000"/>
          </a:bodyPr>
          <a:lstStyle/>
          <a:p>
            <a:r>
              <a:rPr lang="pt-BR" sz="3600" b="1" dirty="0">
                <a:solidFill>
                  <a:srgbClr val="FF0000"/>
                </a:solidFill>
              </a:rPr>
              <a:t>C - Consequências – </a:t>
            </a:r>
            <a:r>
              <a:rPr lang="pt-BR" sz="3600" dirty="0"/>
              <a:t>representa tanto as suas emoções, suas reações fisiológicas, como o seu comportamento.</a:t>
            </a:r>
            <a:br>
              <a:rPr lang="pt-BR" sz="3600" dirty="0"/>
            </a:br>
            <a:endParaRPr lang="pt-BR" sz="3600" dirty="0"/>
          </a:p>
          <a:p>
            <a:r>
              <a:rPr lang="pt-BR" sz="3600" dirty="0"/>
              <a:t>Exemplo:</a:t>
            </a:r>
          </a:p>
          <a:p>
            <a:r>
              <a:rPr lang="pt-BR" sz="3600" b="1" dirty="0">
                <a:solidFill>
                  <a:srgbClr val="0070C0"/>
                </a:solidFill>
              </a:rPr>
              <a:t>A →</a:t>
            </a:r>
            <a:r>
              <a:rPr lang="pt-BR" sz="3600" dirty="0"/>
              <a:t> Você está em uma festa e alguém lhe apresenta Alex.</a:t>
            </a:r>
          </a:p>
          <a:p>
            <a:r>
              <a:rPr lang="pt-BR" sz="3600" dirty="0"/>
              <a:t>Quando vocês conversam brevemente Alex nunca olha para você, ele direciona o olhar fixamente para um ponto imaginário qualquer sobre o seu ombro. Diante deste “A” analisaremos 3 possibilidades de “</a:t>
            </a:r>
            <a:r>
              <a:rPr lang="pt-BR" sz="3600" dirty="0" err="1"/>
              <a:t>Bs</a:t>
            </a:r>
            <a:r>
              <a:rPr lang="pt-BR" sz="3600" dirty="0"/>
              <a:t>” que gerarão 3 “</a:t>
            </a:r>
            <a:r>
              <a:rPr lang="pt-BR" sz="3600" dirty="0" err="1"/>
              <a:t>Cs</a:t>
            </a:r>
            <a:r>
              <a:rPr lang="pt-BR" sz="3600" dirty="0"/>
              <a:t>” diferentes.</a:t>
            </a:r>
          </a:p>
        </p:txBody>
      </p:sp>
    </p:spTree>
    <p:extLst>
      <p:ext uri="{BB962C8B-B14F-4D97-AF65-F5344CB8AC3E}">
        <p14:creationId xmlns:p14="http://schemas.microsoft.com/office/powerpoint/2010/main" val="424964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4103123-183B-4187-8C0F-58203840A285}"/>
              </a:ext>
            </a:extLst>
          </p:cNvPr>
          <p:cNvSpPr>
            <a:spLocks noGrp="1"/>
          </p:cNvSpPr>
          <p:nvPr>
            <p:ph idx="1"/>
          </p:nvPr>
        </p:nvSpPr>
        <p:spPr>
          <a:xfrm>
            <a:off x="590842" y="520505"/>
            <a:ext cx="11029071" cy="5725550"/>
          </a:xfrm>
        </p:spPr>
        <p:txBody>
          <a:bodyPr>
            <a:normAutofit/>
          </a:bodyPr>
          <a:lstStyle/>
          <a:p>
            <a:r>
              <a:rPr lang="pt-BR" sz="3600" b="1" dirty="0">
                <a:solidFill>
                  <a:srgbClr val="7030A0"/>
                </a:solidFill>
                <a:effectLst>
                  <a:outerShdw blurRad="38100" dist="38100" dir="2700000" algn="tl">
                    <a:srgbClr val="000000">
                      <a:alpha val="43137"/>
                    </a:srgbClr>
                  </a:outerShdw>
                </a:effectLst>
              </a:rPr>
              <a:t>1. B1→</a:t>
            </a:r>
            <a:r>
              <a:rPr lang="pt-BR" sz="3600" dirty="0"/>
              <a:t>Alex é mal educado. Ele está me insultando, ignorando-me desta forma.</a:t>
            </a:r>
            <a:br>
              <a:rPr lang="pt-BR" sz="3600" dirty="0"/>
            </a:br>
            <a:r>
              <a:rPr lang="pt-BR" sz="3600" b="1" dirty="0">
                <a:solidFill>
                  <a:srgbClr val="FF0000"/>
                </a:solidFill>
              </a:rPr>
              <a:t>C1→</a:t>
            </a:r>
            <a:r>
              <a:rPr lang="pt-BR" sz="3600" dirty="0"/>
              <a:t> Sentimento de irritação e comportamento ríspido com Alex.</a:t>
            </a:r>
            <a:br>
              <a:rPr lang="pt-BR" sz="3600" dirty="0"/>
            </a:br>
            <a:r>
              <a:rPr lang="pt-BR" sz="3600" b="1" dirty="0">
                <a:solidFill>
                  <a:srgbClr val="7030A0"/>
                </a:solidFill>
                <a:effectLst>
                  <a:outerShdw blurRad="38100" dist="38100" dir="2700000" algn="tl">
                    <a:srgbClr val="000000">
                      <a:alpha val="43137"/>
                    </a:srgbClr>
                  </a:outerShdw>
                </a:effectLst>
              </a:rPr>
              <a:t>2. B2 → </a:t>
            </a:r>
            <a:r>
              <a:rPr lang="pt-BR" sz="3600" dirty="0"/>
              <a:t>Alex não me acha interessante. Todos me acham chato.</a:t>
            </a:r>
            <a:br>
              <a:rPr lang="pt-BR" sz="3600" dirty="0"/>
            </a:br>
            <a:r>
              <a:rPr lang="pt-BR" sz="3600" b="1" dirty="0">
                <a:solidFill>
                  <a:srgbClr val="FF0000"/>
                </a:solidFill>
              </a:rPr>
              <a:t>C2 →</a:t>
            </a:r>
            <a:r>
              <a:rPr lang="pt-BR" sz="3600" dirty="0"/>
              <a:t> Sentimento de tristeza e comportamento de esquiva para tentar sair daquela situação.</a:t>
            </a:r>
            <a:br>
              <a:rPr lang="pt-BR" sz="3600" dirty="0"/>
            </a:br>
            <a:r>
              <a:rPr lang="pt-BR" sz="3600" b="1" dirty="0">
                <a:solidFill>
                  <a:srgbClr val="7030A0"/>
                </a:solidFill>
                <a:effectLst>
                  <a:outerShdw blurRad="38100" dist="38100" dir="2700000" algn="tl">
                    <a:srgbClr val="000000">
                      <a:alpha val="43137"/>
                    </a:srgbClr>
                  </a:outerShdw>
                </a:effectLst>
              </a:rPr>
              <a:t>3. B3→ </a:t>
            </a:r>
            <a:r>
              <a:rPr lang="pt-BR" sz="3600" dirty="0"/>
              <a:t>Alex parece tímido. Provavelmente ele se sente constrangido em olhar para mim.</a:t>
            </a:r>
          </a:p>
        </p:txBody>
      </p:sp>
    </p:spTree>
    <p:extLst>
      <p:ext uri="{BB962C8B-B14F-4D97-AF65-F5344CB8AC3E}">
        <p14:creationId xmlns:p14="http://schemas.microsoft.com/office/powerpoint/2010/main" val="57326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956EF04-1839-4EA2-A751-DAE76428A323}"/>
              </a:ext>
            </a:extLst>
          </p:cNvPr>
          <p:cNvSpPr>
            <a:spLocks noGrp="1"/>
          </p:cNvSpPr>
          <p:nvPr>
            <p:ph idx="1"/>
          </p:nvPr>
        </p:nvSpPr>
        <p:spPr>
          <a:xfrm>
            <a:off x="492370" y="520505"/>
            <a:ext cx="11183816" cy="5824024"/>
          </a:xfrm>
        </p:spPr>
        <p:txBody>
          <a:bodyPr>
            <a:noAutofit/>
          </a:bodyPr>
          <a:lstStyle/>
          <a:p>
            <a:r>
              <a:rPr lang="pt-BR" sz="3600" b="1" dirty="0">
                <a:solidFill>
                  <a:srgbClr val="FF0000"/>
                </a:solidFill>
              </a:rPr>
              <a:t>C3 →</a:t>
            </a:r>
            <a:r>
              <a:rPr lang="pt-BR" sz="3600" dirty="0"/>
              <a:t> Sentimento de afeto empático e comportamento de facilitar a conversa para que Alex possa sentir-se mais a vontade.</a:t>
            </a:r>
          </a:p>
          <a:p>
            <a:r>
              <a:rPr lang="pt-BR" sz="3600" dirty="0"/>
              <a:t>A maioria da vezes a vida nos oferece o </a:t>
            </a:r>
            <a:r>
              <a:rPr lang="pt-BR" sz="3600" b="1" dirty="0">
                <a:solidFill>
                  <a:srgbClr val="0070C0"/>
                </a:solidFill>
              </a:rPr>
              <a:t>“A” (Evento, situação)</a:t>
            </a:r>
            <a:r>
              <a:rPr lang="pt-BR" sz="3600" dirty="0"/>
              <a:t> e diante disso existem inúmeras opções de </a:t>
            </a:r>
            <a:r>
              <a:rPr lang="pt-BR" sz="3600" b="1" dirty="0">
                <a:solidFill>
                  <a:srgbClr val="7030A0"/>
                </a:solidFill>
                <a:effectLst>
                  <a:outerShdw blurRad="38100" dist="38100" dir="2700000" algn="tl">
                    <a:srgbClr val="000000">
                      <a:alpha val="43137"/>
                    </a:srgbClr>
                  </a:outerShdw>
                </a:effectLst>
              </a:rPr>
              <a:t>“</a:t>
            </a:r>
            <a:r>
              <a:rPr lang="pt-BR" sz="3600" b="1" dirty="0" err="1">
                <a:solidFill>
                  <a:srgbClr val="7030A0"/>
                </a:solidFill>
                <a:effectLst>
                  <a:outerShdw blurRad="38100" dist="38100" dir="2700000" algn="tl">
                    <a:srgbClr val="000000">
                      <a:alpha val="43137"/>
                    </a:srgbClr>
                  </a:outerShdw>
                </a:effectLst>
              </a:rPr>
              <a:t>Bs</a:t>
            </a:r>
            <a:r>
              <a:rPr lang="pt-BR" sz="3600" b="1" dirty="0">
                <a:solidFill>
                  <a:srgbClr val="7030A0"/>
                </a:solidFill>
                <a:effectLst>
                  <a:outerShdw blurRad="38100" dist="38100" dir="2700000" algn="tl">
                    <a:srgbClr val="000000">
                      <a:alpha val="43137"/>
                    </a:srgbClr>
                  </a:outerShdw>
                </a:effectLst>
              </a:rPr>
              <a:t>” (Crenças/Pensamentos) </a:t>
            </a:r>
            <a:r>
              <a:rPr lang="pt-BR" sz="3600" dirty="0"/>
              <a:t>que gerarão inúmeros </a:t>
            </a:r>
            <a:r>
              <a:rPr lang="pt-BR" sz="3600" b="1" dirty="0">
                <a:solidFill>
                  <a:srgbClr val="FF0000"/>
                </a:solidFill>
              </a:rPr>
              <a:t>“</a:t>
            </a:r>
            <a:r>
              <a:rPr lang="pt-BR" sz="3600" b="1" dirty="0" err="1">
                <a:solidFill>
                  <a:srgbClr val="FF0000"/>
                </a:solidFill>
              </a:rPr>
              <a:t>Cs</a:t>
            </a:r>
            <a:r>
              <a:rPr lang="pt-BR" sz="3600" b="1" dirty="0">
                <a:solidFill>
                  <a:srgbClr val="FF0000"/>
                </a:solidFill>
              </a:rPr>
              <a:t>” (Consequências).</a:t>
            </a:r>
            <a:r>
              <a:rPr lang="pt-BR" sz="3600" dirty="0"/>
              <a:t> O processo terapêutico é, em parte, treinar o paciente para identificar e compreender os seus “</a:t>
            </a:r>
            <a:r>
              <a:rPr lang="pt-BR" sz="3600" dirty="0" err="1"/>
              <a:t>Bs</a:t>
            </a:r>
            <a:r>
              <a:rPr lang="pt-BR" sz="3600" dirty="0"/>
              <a:t>” de modo que eles se tornem cada vez mais racionais e flexíveis diante da realidade. </a:t>
            </a:r>
            <a:br>
              <a:rPr lang="pt-BR" sz="3600" dirty="0"/>
            </a:br>
            <a:endParaRPr lang="pt-BR" sz="3600" dirty="0"/>
          </a:p>
          <a:p>
            <a:endParaRPr lang="pt-BR" sz="3600" dirty="0"/>
          </a:p>
        </p:txBody>
      </p:sp>
    </p:spTree>
    <p:extLst>
      <p:ext uri="{BB962C8B-B14F-4D97-AF65-F5344CB8AC3E}">
        <p14:creationId xmlns:p14="http://schemas.microsoft.com/office/powerpoint/2010/main" val="386237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lnSpcReduction="10000"/>
          </a:bodyPr>
          <a:lstStyle/>
          <a:p>
            <a:r>
              <a:rPr lang="pt-BR" sz="3600" b="1" dirty="0"/>
              <a:t>Distorções Cognitivas, exemplos: </a:t>
            </a:r>
          </a:p>
          <a:p>
            <a:r>
              <a:rPr lang="pt-BR" sz="3600" b="1" dirty="0">
                <a:solidFill>
                  <a:srgbClr val="0070C0"/>
                </a:solidFill>
              </a:rPr>
              <a:t>Inferência Arbitrária – </a:t>
            </a:r>
            <a:r>
              <a:rPr lang="pt-BR" sz="3600" dirty="0"/>
              <a:t>concluir ao contrário do que apontam as evidências; </a:t>
            </a:r>
          </a:p>
          <a:p>
            <a:r>
              <a:rPr lang="pt-BR" sz="3600" b="1" dirty="0">
                <a:solidFill>
                  <a:srgbClr val="FF0000"/>
                </a:solidFill>
              </a:rPr>
              <a:t>Abstração Seletiva (Filtro Mental) – </a:t>
            </a:r>
            <a:r>
              <a:rPr lang="pt-BR" sz="3600" dirty="0"/>
              <a:t>concluir baseando-se apenas em uma pequena parte de dados; </a:t>
            </a:r>
          </a:p>
          <a:p>
            <a:r>
              <a:rPr lang="pt-BR" sz="3600" b="1" dirty="0">
                <a:solidFill>
                  <a:srgbClr val="00B050"/>
                </a:solidFill>
              </a:rPr>
              <a:t>Magnificação ou Minimização – </a:t>
            </a:r>
            <a:r>
              <a:rPr lang="pt-BR" sz="3600" dirty="0"/>
              <a:t>avaliar distorcidamente a importância relativa dos eventos, para mais ou para menos;</a:t>
            </a:r>
          </a:p>
          <a:p>
            <a:r>
              <a:rPr lang="pt-BR" sz="3600" b="1" dirty="0">
                <a:solidFill>
                  <a:srgbClr val="002060"/>
                </a:solidFill>
              </a:rPr>
              <a:t>Personalização – </a:t>
            </a:r>
            <a:r>
              <a:rPr lang="pt-BR" sz="3600" dirty="0"/>
              <a:t>relacionar eventos externos a própria pessoa quando não há indícios para tanto; </a:t>
            </a:r>
          </a:p>
        </p:txBody>
      </p:sp>
    </p:spTree>
    <p:extLst>
      <p:ext uri="{BB962C8B-B14F-4D97-AF65-F5344CB8AC3E}">
        <p14:creationId xmlns:p14="http://schemas.microsoft.com/office/powerpoint/2010/main" val="257874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b="1" dirty="0">
                <a:solidFill>
                  <a:srgbClr val="C00000"/>
                </a:solidFill>
              </a:rPr>
              <a:t>Pensamento Dicotômico – </a:t>
            </a:r>
            <a:r>
              <a:rPr lang="pt-BR" sz="3600" dirty="0"/>
              <a:t>classificar as pessoas ou a si mesmo em categorias rígidas e estanques; </a:t>
            </a:r>
          </a:p>
          <a:p>
            <a:r>
              <a:rPr lang="pt-BR" sz="3600" b="1" dirty="0">
                <a:solidFill>
                  <a:srgbClr val="002060"/>
                </a:solidFill>
              </a:rPr>
              <a:t>Pensamento Catastrófico – </a:t>
            </a:r>
            <a:r>
              <a:rPr lang="pt-BR" sz="3600" dirty="0"/>
              <a:t>previsão de um pior desfecho possível, sem levar em conta as alternativas.</a:t>
            </a:r>
          </a:p>
          <a:p>
            <a:endParaRPr lang="pt-BR" sz="3600" dirty="0"/>
          </a:p>
        </p:txBody>
      </p:sp>
    </p:spTree>
    <p:extLst>
      <p:ext uri="{BB962C8B-B14F-4D97-AF65-F5344CB8AC3E}">
        <p14:creationId xmlns:p14="http://schemas.microsoft.com/office/powerpoint/2010/main" val="198987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b="1" dirty="0">
                <a:solidFill>
                  <a:srgbClr val="C00000"/>
                </a:solidFill>
              </a:rPr>
              <a:t>Na TCC os terapeutas: </a:t>
            </a:r>
          </a:p>
          <a:p>
            <a:r>
              <a:rPr lang="pt-BR" sz="3600" dirty="0"/>
              <a:t>Encorajam o reconhecimento e a identificação de pensamentos patológicos em dois níveis de processamento de informações relativamente autônomos: </a:t>
            </a:r>
          </a:p>
          <a:p>
            <a:r>
              <a:rPr lang="pt-BR" sz="3600" b="1" dirty="0">
                <a:solidFill>
                  <a:srgbClr val="002060"/>
                </a:solidFill>
              </a:rPr>
              <a:t>Pensamentos automáticos e </a:t>
            </a:r>
            <a:r>
              <a:rPr lang="pt-BR" sz="3600" b="1" dirty="0">
                <a:solidFill>
                  <a:schemeClr val="accent2">
                    <a:lumMod val="50000"/>
                  </a:schemeClr>
                </a:solidFill>
              </a:rPr>
              <a:t>Crenças centrais. </a:t>
            </a:r>
          </a:p>
          <a:p>
            <a:r>
              <a:rPr lang="pt-BR" sz="3600" dirty="0"/>
              <a:t>Ensinam os pacientes a utilizar técnicas para “pensar sobre o pensamento” a fim de atingir a meta de trazer as cognições autônomas à atenção e ao controle consciente.</a:t>
            </a:r>
          </a:p>
        </p:txBody>
      </p:sp>
    </p:spTree>
    <p:extLst>
      <p:ext uri="{BB962C8B-B14F-4D97-AF65-F5344CB8AC3E}">
        <p14:creationId xmlns:p14="http://schemas.microsoft.com/office/powerpoint/2010/main" val="250272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b="1" dirty="0">
                <a:solidFill>
                  <a:srgbClr val="002060"/>
                </a:solidFill>
              </a:rPr>
              <a:t>FASES DA PSICOTERAPIA</a:t>
            </a:r>
          </a:p>
          <a:p>
            <a:r>
              <a:rPr lang="pt-BR" sz="3600" b="1" dirty="0">
                <a:solidFill>
                  <a:srgbClr val="C00000"/>
                </a:solidFill>
              </a:rPr>
              <a:t>Primeira Fase </a:t>
            </a:r>
            <a:r>
              <a:rPr lang="pt-BR" sz="3600" dirty="0"/>
              <a:t>– enfatiza-se a definição da estratégia de intervenção, ou seja, a conceitualização cognitiva do paciente e de seus problemas, a definição das metas terapêuticas e do planejamento do processo de intervenção; </a:t>
            </a:r>
            <a:r>
              <a:rPr lang="pt-BR" sz="3600" b="1" dirty="0">
                <a:solidFill>
                  <a:srgbClr val="C00000"/>
                </a:solidFill>
              </a:rPr>
              <a:t>Segunda Fase </a:t>
            </a:r>
            <a:r>
              <a:rPr lang="pt-BR" sz="3600" dirty="0"/>
              <a:t>– o terapeuta objetiva a normalização das emoções do paciente para promover a motivação do paciente para o trabalho terapêutico e sua vinculação ao processo. </a:t>
            </a:r>
          </a:p>
        </p:txBody>
      </p:sp>
    </p:spTree>
    <p:extLst>
      <p:ext uri="{BB962C8B-B14F-4D97-AF65-F5344CB8AC3E}">
        <p14:creationId xmlns:p14="http://schemas.microsoft.com/office/powerpoint/2010/main" val="295240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b="1" dirty="0">
                <a:solidFill>
                  <a:srgbClr val="7030A0"/>
                </a:solidFill>
              </a:rPr>
              <a:t>Terceira Fase – </a:t>
            </a:r>
            <a:r>
              <a:rPr lang="pt-BR" sz="3600" dirty="0"/>
              <a:t>o terapeuta enfatiza a intervenção em nível estrutural, ou seja, o desafio das crenças e esquemas disfuncionais, objetivando promover a reestruturação cognitiva. </a:t>
            </a:r>
          </a:p>
          <a:p>
            <a:r>
              <a:rPr lang="pt-BR" sz="3600" b="1" dirty="0">
                <a:solidFill>
                  <a:srgbClr val="0070C0"/>
                </a:solidFill>
              </a:rPr>
              <a:t>Quarta Fase – </a:t>
            </a:r>
            <a:r>
              <a:rPr lang="pt-BR" sz="3600" dirty="0"/>
              <a:t>onde promove-se, através de várias técnicas, a assimilação e generalização dos ganhos terapêuticos, bem como a prevenção de recaídas;</a:t>
            </a:r>
          </a:p>
        </p:txBody>
      </p:sp>
    </p:spTree>
    <p:extLst>
      <p:ext uri="{BB962C8B-B14F-4D97-AF65-F5344CB8AC3E}">
        <p14:creationId xmlns:p14="http://schemas.microsoft.com/office/powerpoint/2010/main" val="247121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b="1" dirty="0">
                <a:solidFill>
                  <a:srgbClr val="FF0000"/>
                </a:solidFill>
                <a:effectLst>
                  <a:outerShdw blurRad="38100" dist="38100" dir="2700000" algn="tl">
                    <a:srgbClr val="000000">
                      <a:alpha val="43137"/>
                    </a:srgbClr>
                  </a:outerShdw>
                </a:effectLst>
              </a:rPr>
              <a:t>Término:</a:t>
            </a:r>
          </a:p>
          <a:p>
            <a:r>
              <a:rPr lang="pt-BR" sz="3600" dirty="0"/>
              <a:t>A terapia em seu formato semanal deve ser encerrada quando a maioria dos sintomas tiver sua intensidade reduzida significativamente, causando interferência mínima na rotina de vida do paciente. Nessa fase, faz-se a revisão das técnicas aprendidas e orienta-se para a prática contínua das mesmas, visando-se assim, a manutenção da melhora clínica.</a:t>
            </a:r>
          </a:p>
        </p:txBody>
      </p:sp>
    </p:spTree>
    <p:extLst>
      <p:ext uri="{BB962C8B-B14F-4D97-AF65-F5344CB8AC3E}">
        <p14:creationId xmlns:p14="http://schemas.microsoft.com/office/powerpoint/2010/main" val="230875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Deve-se também atentar para a recaídas e seus potenciais desencadeantes. </a:t>
            </a:r>
          </a:p>
          <a:p>
            <a:r>
              <a:rPr lang="pt-BR" sz="3600" dirty="0"/>
              <a:t>Finalmente, as consultas podem ser espaçadas ao longo de um período, até a alta propriamente dita.</a:t>
            </a:r>
          </a:p>
        </p:txBody>
      </p:sp>
    </p:spTree>
    <p:extLst>
      <p:ext uri="{BB962C8B-B14F-4D97-AF65-F5344CB8AC3E}">
        <p14:creationId xmlns:p14="http://schemas.microsoft.com/office/powerpoint/2010/main" val="34548906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b="1" dirty="0">
                <a:solidFill>
                  <a:srgbClr val="002060"/>
                </a:solidFill>
              </a:rPr>
              <a:t>Reestruturação Cognitiva: </a:t>
            </a:r>
          </a:p>
          <a:p>
            <a:r>
              <a:rPr lang="pt-BR" sz="3600" dirty="0"/>
              <a:t> Inicia-se pela identificação e pelo registro de pensamentos automáticos e crenças disfuncionais. Subsequentemente, é feita uma análise dos “erros de lógica” inerentes às interpretações catastróficas. Para isso, é importante que o paciente considere tais pensamentos como meras hipóteses, e não como fatos. A forma mais usual de corrigir esses erros de lógica é o chamado questionamento socrático.</a:t>
            </a:r>
          </a:p>
        </p:txBody>
      </p:sp>
    </p:spTree>
    <p:extLst>
      <p:ext uri="{BB962C8B-B14F-4D97-AF65-F5344CB8AC3E}">
        <p14:creationId xmlns:p14="http://schemas.microsoft.com/office/powerpoint/2010/main" val="164576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10C0248-5EBC-4470-9C5B-DDF80080A474}"/>
              </a:ext>
            </a:extLst>
          </p:cNvPr>
          <p:cNvSpPr>
            <a:spLocks noGrp="1"/>
          </p:cNvSpPr>
          <p:nvPr>
            <p:ph idx="1"/>
          </p:nvPr>
        </p:nvSpPr>
        <p:spPr>
          <a:xfrm>
            <a:off x="596348" y="503583"/>
            <a:ext cx="11078817" cy="5817704"/>
          </a:xfrm>
        </p:spPr>
        <p:txBody>
          <a:bodyPr>
            <a:normAutofit/>
          </a:bodyPr>
          <a:lstStyle/>
          <a:p>
            <a:r>
              <a:rPr lang="pt-BR" sz="3600" dirty="0"/>
              <a:t>Nessa técnica, o paciente, juntamente com o terapeuta, faz um exame das evidências que apoiam o seu pensamento e das evidências que são contrárias, a fim de descobrir formas alternativas de interpretar suas sensações físicas.</a:t>
            </a:r>
          </a:p>
          <a:p>
            <a:r>
              <a:rPr lang="pt-BR" sz="3600" dirty="0"/>
              <a:t>Após a análise das probabilidades, elaboram-se novas alternativas, que são chamadas de “lembretes” (por exemplo: “estou tendo um descontrole emocional causado por mim mesmo”).</a:t>
            </a:r>
          </a:p>
        </p:txBody>
      </p:sp>
    </p:spTree>
    <p:extLst>
      <p:ext uri="{BB962C8B-B14F-4D97-AF65-F5344CB8AC3E}">
        <p14:creationId xmlns:p14="http://schemas.microsoft.com/office/powerpoint/2010/main" val="55387920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ânico">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Organic</Template>
  <TotalTime>948</TotalTime>
  <Words>2369</Words>
  <Application>Microsoft Office PowerPoint</Application>
  <PresentationFormat>Widescreen</PresentationFormat>
  <Paragraphs>107</Paragraphs>
  <Slides>60</Slides>
  <Notes>0</Notes>
  <HiddenSlides>0</HiddenSlides>
  <MMClips>1</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60</vt:i4>
      </vt:variant>
    </vt:vector>
  </HeadingPairs>
  <TitlesOfParts>
    <vt:vector size="64" baseType="lpstr">
      <vt:lpstr>Arial</vt:lpstr>
      <vt:lpstr>Bradley Hand ITC</vt:lpstr>
      <vt:lpstr>Garamond</vt:lpstr>
      <vt:lpstr>Orgânico</vt:lpstr>
      <vt:lpstr>SEMINÁRIO TCC E INT. EMOCIONAL</vt:lpstr>
      <vt:lpstr>Terapia Cognitivo Comportamental </vt:lpstr>
      <vt:lpstr>Apresentação do PowerPoint</vt:lpstr>
      <vt:lpstr>O QUE É?</vt:lpstr>
      <vt:lpstr>Visão negativa de si mesmo,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FÓRMULA A-B-C</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SEMINÁRIO TCC E INT. EMOCIONAL</dc:title>
  <dc:creator>Pedro</dc:creator>
  <cp:lastModifiedBy>Pedro</cp:lastModifiedBy>
  <cp:revision>35</cp:revision>
  <dcterms:created xsi:type="dcterms:W3CDTF">2019-07-11T12:20:28Z</dcterms:created>
  <dcterms:modified xsi:type="dcterms:W3CDTF">2019-07-15T19:59:43Z</dcterms:modified>
</cp:coreProperties>
</file>