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4"/>
  </p:notesMasterIdLst>
  <p:sldIdLst>
    <p:sldId id="256" r:id="rId2"/>
    <p:sldId id="297" r:id="rId3"/>
    <p:sldId id="307" r:id="rId4"/>
    <p:sldId id="335" r:id="rId5"/>
    <p:sldId id="336" r:id="rId6"/>
    <p:sldId id="308" r:id="rId7"/>
    <p:sldId id="309" r:id="rId8"/>
    <p:sldId id="338" r:id="rId9"/>
    <p:sldId id="310" r:id="rId10"/>
    <p:sldId id="339" r:id="rId11"/>
    <p:sldId id="311" r:id="rId12"/>
    <p:sldId id="312" r:id="rId13"/>
    <p:sldId id="340" r:id="rId14"/>
    <p:sldId id="313" r:id="rId15"/>
    <p:sldId id="341" r:id="rId16"/>
    <p:sldId id="314" r:id="rId17"/>
    <p:sldId id="315" r:id="rId18"/>
    <p:sldId id="342" r:id="rId19"/>
    <p:sldId id="343" r:id="rId20"/>
    <p:sldId id="316" r:id="rId21"/>
    <p:sldId id="344" r:id="rId22"/>
    <p:sldId id="345" r:id="rId23"/>
    <p:sldId id="317" r:id="rId24"/>
    <p:sldId id="347" r:id="rId25"/>
    <p:sldId id="318" r:id="rId26"/>
    <p:sldId id="319" r:id="rId27"/>
    <p:sldId id="348" r:id="rId28"/>
    <p:sldId id="320" r:id="rId29"/>
    <p:sldId id="349" r:id="rId30"/>
    <p:sldId id="321" r:id="rId31"/>
    <p:sldId id="322" r:id="rId32"/>
    <p:sldId id="323" r:id="rId33"/>
    <p:sldId id="324" r:id="rId34"/>
    <p:sldId id="350" r:id="rId35"/>
    <p:sldId id="325" r:id="rId36"/>
    <p:sldId id="326" r:id="rId37"/>
    <p:sldId id="351" r:id="rId38"/>
    <p:sldId id="352" r:id="rId39"/>
    <p:sldId id="353" r:id="rId40"/>
    <p:sldId id="354" r:id="rId41"/>
    <p:sldId id="327" r:id="rId42"/>
    <p:sldId id="355" r:id="rId43"/>
    <p:sldId id="328" r:id="rId44"/>
    <p:sldId id="329" r:id="rId45"/>
    <p:sldId id="356" r:id="rId46"/>
    <p:sldId id="330" r:id="rId47"/>
    <p:sldId id="357" r:id="rId48"/>
    <p:sldId id="358" r:id="rId49"/>
    <p:sldId id="331" r:id="rId50"/>
    <p:sldId id="332" r:id="rId51"/>
    <p:sldId id="333" r:id="rId52"/>
    <p:sldId id="334" r:id="rId5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600" autoAdjust="0"/>
  </p:normalViewPr>
  <p:slideViewPr>
    <p:cSldViewPr snapToGrid="0">
      <p:cViewPr varScale="1">
        <p:scale>
          <a:sx n="66" d="100"/>
          <a:sy n="66" d="100"/>
        </p:scale>
        <p:origin x="-876"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0945D5-AC9F-4557-B8F3-C41A8C319E66}" type="datetimeFigureOut">
              <a:rPr lang="pt-BR" smtClean="0"/>
              <a:t>17/03/2018</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814FCD-3F47-4A8B-A21A-CB50F74029E9}" type="slidenum">
              <a:rPr lang="pt-BR" smtClean="0"/>
              <a:t>‹nº›</a:t>
            </a:fld>
            <a:endParaRPr lang="pt-BR"/>
          </a:p>
        </p:txBody>
      </p:sp>
    </p:spTree>
    <p:extLst>
      <p:ext uri="{BB962C8B-B14F-4D97-AF65-F5344CB8AC3E}">
        <p14:creationId xmlns:p14="http://schemas.microsoft.com/office/powerpoint/2010/main" val="1919881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pt-BR" smtClean="0"/>
              <a:t>Clique para editar o título mestre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t>17/03/2018</a:t>
            </a:fld>
            <a:endParaRPr lang="pt-BR"/>
          </a:p>
        </p:txBody>
      </p:sp>
      <p:sp>
        <p:nvSpPr>
          <p:cNvPr id="5" name="Footer Placeholder 4"/>
          <p:cNvSpPr>
            <a:spLocks noGrp="1"/>
          </p:cNvSpPr>
          <p:nvPr>
            <p:ph type="ftr" sz="quarter" idx="11"/>
          </p:nvPr>
        </p:nvSpPr>
        <p:spPr/>
        <p:txBody>
          <a:bodyPr/>
          <a:lstStyle/>
          <a:p>
            <a:endParaRPr lang="pt-B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2320259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pt-BR" smtClean="0"/>
              <a:t>Clique para editar o título mestre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t>17/03/2018</a:t>
            </a:fld>
            <a:endParaRPr lang="pt-BR"/>
          </a:p>
        </p:txBody>
      </p:sp>
      <p:sp>
        <p:nvSpPr>
          <p:cNvPr id="5" name="Footer Placeholder 4"/>
          <p:cNvSpPr>
            <a:spLocks noGrp="1"/>
          </p:cNvSpPr>
          <p:nvPr>
            <p:ph type="ftr" sz="quarter" idx="11"/>
          </p:nvPr>
        </p:nvSpPr>
        <p:spPr/>
        <p:txBody>
          <a:bodyPr/>
          <a:lstStyle/>
          <a:p>
            <a:endParaRPr lang="pt-B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2418626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3D8A5EEE-03BA-45C2-B58D-3D3BB8F99265}" type="datetimeFigureOut">
              <a:rPr lang="pt-BR" smtClean="0"/>
              <a:t>17/03/2018</a:t>
            </a:fld>
            <a:endParaRPr lang="pt-BR"/>
          </a:p>
        </p:txBody>
      </p:sp>
      <p:sp>
        <p:nvSpPr>
          <p:cNvPr id="5" name="Footer Placeholder 4"/>
          <p:cNvSpPr>
            <a:spLocks noGrp="1"/>
          </p:cNvSpPr>
          <p:nvPr>
            <p:ph type="ftr" sz="quarter" idx="11"/>
          </p:nvPr>
        </p:nvSpPr>
        <p:spPr/>
        <p:txBody>
          <a:bodyPr/>
          <a:lstStyle/>
          <a:p>
            <a:endParaRPr lang="pt-B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4143839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3D8A5EEE-03BA-45C2-B58D-3D3BB8F99265}" type="datetimeFigureOut">
              <a:rPr lang="pt-BR" smtClean="0"/>
              <a:t>17/03/2018</a:t>
            </a:fld>
            <a:endParaRPr lang="pt-BR"/>
          </a:p>
        </p:txBody>
      </p:sp>
      <p:sp>
        <p:nvSpPr>
          <p:cNvPr id="6" name="Footer Placeholder 5"/>
          <p:cNvSpPr>
            <a:spLocks noGrp="1"/>
          </p:cNvSpPr>
          <p:nvPr>
            <p:ph type="ftr" sz="quarter" idx="11"/>
          </p:nvPr>
        </p:nvSpPr>
        <p:spPr/>
        <p:txBody>
          <a:bodyPr/>
          <a:lstStyle/>
          <a:p>
            <a:endParaRPr lang="pt-B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3013682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3D8A5EEE-03BA-45C2-B58D-3D3BB8F99265}" type="datetimeFigureOut">
              <a:rPr lang="pt-BR" smtClean="0"/>
              <a:t>17/03/2018</a:t>
            </a:fld>
            <a:endParaRPr lang="pt-BR"/>
          </a:p>
        </p:txBody>
      </p:sp>
      <p:sp>
        <p:nvSpPr>
          <p:cNvPr id="8" name="Footer Placeholder 7"/>
          <p:cNvSpPr>
            <a:spLocks noGrp="1"/>
          </p:cNvSpPr>
          <p:nvPr>
            <p:ph type="ftr" sz="quarter" idx="11"/>
          </p:nvPr>
        </p:nvSpPr>
        <p:spPr/>
        <p:txBody>
          <a:bodyPr/>
          <a:lstStyle/>
          <a:p>
            <a:endParaRPr lang="pt-B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14287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3D8A5EEE-03BA-45C2-B58D-3D3BB8F99265}" type="datetimeFigureOut">
              <a:rPr lang="pt-BR" smtClean="0"/>
              <a:t>17/03/2018</a:t>
            </a:fld>
            <a:endParaRPr lang="pt-BR"/>
          </a:p>
        </p:txBody>
      </p:sp>
      <p:sp>
        <p:nvSpPr>
          <p:cNvPr id="4" name="Footer Placeholder 3"/>
          <p:cNvSpPr>
            <a:spLocks noGrp="1"/>
          </p:cNvSpPr>
          <p:nvPr>
            <p:ph type="ftr" sz="quarter" idx="11"/>
          </p:nvPr>
        </p:nvSpPr>
        <p:spPr/>
        <p:txBody>
          <a:bodyPr/>
          <a:lstStyle/>
          <a:p>
            <a:endParaRPr lang="pt-B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644840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8A5EEE-03BA-45C2-B58D-3D3BB8F99265}" type="datetimeFigureOut">
              <a:rPr lang="pt-BR" smtClean="0"/>
              <a:t>17/03/2018</a:t>
            </a:fld>
            <a:endParaRPr lang="pt-BR"/>
          </a:p>
        </p:txBody>
      </p:sp>
      <p:sp>
        <p:nvSpPr>
          <p:cNvPr id="3" name="Footer Placeholder 2"/>
          <p:cNvSpPr>
            <a:spLocks noGrp="1"/>
          </p:cNvSpPr>
          <p:nvPr>
            <p:ph type="ftr" sz="quarter" idx="11"/>
          </p:nvPr>
        </p:nvSpPr>
        <p:spPr/>
        <p:txBody>
          <a:bodyPr/>
          <a:lstStyle/>
          <a:p>
            <a:endParaRPr lang="pt-B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2581847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pt-BR" smtClean="0"/>
              <a:t>Clique para editar o título mestre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t>17/03/2018</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1837225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t>17/03/2018</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381968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3D8A5EEE-03BA-45C2-B58D-3D3BB8F99265}" type="datetimeFigureOut">
              <a:rPr lang="pt-BR" smtClean="0"/>
              <a:t>17/03/2018</a:t>
            </a:fld>
            <a:endParaRPr lang="pt-BR"/>
          </a:p>
        </p:txBody>
      </p:sp>
      <p:sp>
        <p:nvSpPr>
          <p:cNvPr id="5" name="Footer Placeholder 4"/>
          <p:cNvSpPr>
            <a:spLocks noGrp="1"/>
          </p:cNvSpPr>
          <p:nvPr>
            <p:ph type="ftr" sz="quarter" idx="11"/>
          </p:nvPr>
        </p:nvSpPr>
        <p:spPr/>
        <p:txBody>
          <a:bodyPr/>
          <a:lstStyle/>
          <a:p>
            <a:endParaRPr lang="pt-B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3303618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t-BR" smtClean="0"/>
              <a:t>Clique para editar o título mestre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3D8A5EEE-03BA-45C2-B58D-3D3BB8F99265}" type="datetimeFigureOut">
              <a:rPr lang="pt-BR" smtClean="0"/>
              <a:t>17/03/2018</a:t>
            </a:fld>
            <a:endParaRPr lang="pt-BR"/>
          </a:p>
        </p:txBody>
      </p:sp>
      <p:sp>
        <p:nvSpPr>
          <p:cNvPr id="5" name="Footer Placeholder 4"/>
          <p:cNvSpPr>
            <a:spLocks noGrp="1"/>
          </p:cNvSpPr>
          <p:nvPr>
            <p:ph type="ftr" sz="quarter" idx="11"/>
          </p:nvPr>
        </p:nvSpPr>
        <p:spPr/>
        <p:txBody>
          <a:bodyPr/>
          <a:lstStyle/>
          <a:p>
            <a:endParaRPr lang="pt-B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73208E2-F928-4FDB-9885-2D164F48FA9E}" type="slidenum">
              <a:rPr lang="pt-BR" smtClean="0"/>
              <a:t>‹nº›</a:t>
            </a:fld>
            <a:endParaRPr lang="pt-B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50712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pt-BR" smtClean="0"/>
              <a:t>Clique para editar o título mestre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t>17/03/2018</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12540063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t>17/03/2018</a:t>
            </a:fld>
            <a:endParaRPr lang="pt-BR"/>
          </a:p>
        </p:txBody>
      </p:sp>
      <p:sp>
        <p:nvSpPr>
          <p:cNvPr id="6" name="Footer Placeholder 5"/>
          <p:cNvSpPr>
            <a:spLocks noGrp="1"/>
          </p:cNvSpPr>
          <p:nvPr>
            <p:ph type="ftr" sz="quarter" idx="11"/>
          </p:nvPr>
        </p:nvSpPr>
        <p:spPr/>
        <p:txBody>
          <a:bodyPr/>
          <a:lstStyle/>
          <a:p>
            <a:endParaRPr lang="pt-B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73208E2-F928-4FDB-9885-2D164F48FA9E}" type="slidenum">
              <a:rPr lang="pt-BR" smtClean="0"/>
              <a:t>‹nº›</a:t>
            </a:fld>
            <a:endParaRPr lang="pt-B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7810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t>17/03/2018</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775323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t>17/03/2018</a:t>
            </a:fld>
            <a:endParaRPr lang="pt-BR"/>
          </a:p>
        </p:txBody>
      </p:sp>
      <p:sp>
        <p:nvSpPr>
          <p:cNvPr id="5" name="Footer Placeholder 4"/>
          <p:cNvSpPr>
            <a:spLocks noGrp="1"/>
          </p:cNvSpPr>
          <p:nvPr>
            <p:ph type="ftr" sz="quarter" idx="11"/>
          </p:nvPr>
        </p:nvSpPr>
        <p:spPr/>
        <p:txBody>
          <a:bodyPr/>
          <a:lstStyle/>
          <a:p>
            <a:endParaRPr lang="pt-B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3351903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t>17/03/2018</a:t>
            </a:fld>
            <a:endParaRPr lang="pt-BR"/>
          </a:p>
        </p:txBody>
      </p:sp>
      <p:sp>
        <p:nvSpPr>
          <p:cNvPr id="5" name="Footer Placeholder 4"/>
          <p:cNvSpPr>
            <a:spLocks noGrp="1"/>
          </p:cNvSpPr>
          <p:nvPr>
            <p:ph type="ftr" sz="quarter" idx="11"/>
          </p:nvPr>
        </p:nvSpPr>
        <p:spPr/>
        <p:txBody>
          <a:bodyPr/>
          <a:lstStyle/>
          <a:p>
            <a:endParaRPr lang="pt-B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1662866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D8A5EEE-03BA-45C2-B58D-3D3BB8F99265}" type="datetimeFigureOut">
              <a:rPr lang="pt-BR" smtClean="0"/>
              <a:t>17/03/2018</a:t>
            </a:fld>
            <a:endParaRPr lang="pt-B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pt-B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73208E2-F928-4FDB-9885-2D164F48FA9E}" type="slidenum">
              <a:rPr lang="pt-BR" smtClean="0"/>
              <a:t>‹nº›</a:t>
            </a:fld>
            <a:endParaRPr lang="pt-BR"/>
          </a:p>
        </p:txBody>
      </p:sp>
    </p:spTree>
    <p:extLst>
      <p:ext uri="{BB962C8B-B14F-4D97-AF65-F5344CB8AC3E}">
        <p14:creationId xmlns:p14="http://schemas.microsoft.com/office/powerpoint/2010/main" val="334146814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bibliotecabiblica.blogspot.com/2009/08/panorama-do-antigo-testamento.html"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sr.wikipedia.org/wiki/%D0%92%D0%B5%D0%BB%D0%B8%D0%BA%D0%B8_%D0%B7%D0%B8%D0%B3%D1%83%D1%80%D0%B0%D1%82_%D0%A3%D1%80%D0%B0" TargetMode="External"/><Relationship Id="rId3" Type="http://schemas.openxmlformats.org/officeDocument/2006/relationships/hyperlink" Target="https://sr.wikipedia.org/wiki/%D0%95%D1%83%D1%84%D1%80%D0%B0%D1%82" TargetMode="External"/><Relationship Id="rId7" Type="http://schemas.openxmlformats.org/officeDocument/2006/relationships/hyperlink" Target="https://sr.wikipedia.org/wiki/%D0%90%D1%80%D1%85%D0%B5%D0%BE%D0%BB%D0%BE%D1%88%D0%BA%D0%BE_%D0%BD%D0%B0%D0%BB%D0%B0%D0%B7%D0%B8%D1%88%D1%82%D0%B5" TargetMode="External"/><Relationship Id="rId12" Type="http://schemas.openxmlformats.org/officeDocument/2006/relationships/hyperlink" Target="https://sr.wikipedia.org/wiki/Malter" TargetMode="External"/><Relationship Id="rId2" Type="http://schemas.openxmlformats.org/officeDocument/2006/relationships/hyperlink" Target="https://sr.wikipedia.org/wiki/%D0%9C%D0%B5%D1%81%D0%BE%D0%BF%D0%BE%D1%82%D0%B0%D0%BC%D0%B8%D1%98%D0%B0" TargetMode="External"/><Relationship Id="rId1" Type="http://schemas.openxmlformats.org/officeDocument/2006/relationships/slideLayout" Target="../slideLayouts/slideLayout2.xml"/><Relationship Id="rId6" Type="http://schemas.openxmlformats.org/officeDocument/2006/relationships/hyperlink" Target="https://sr.wikipedia.org/wiki/%D0%98%D1%80%D0%B0%D0%BA" TargetMode="External"/><Relationship Id="rId11" Type="http://schemas.openxmlformats.org/officeDocument/2006/relationships/hyperlink" Target="https://sr.wikipedia.org/wiki/Bitumen" TargetMode="External"/><Relationship Id="rId5" Type="http://schemas.openxmlformats.org/officeDocument/2006/relationships/hyperlink" Target="https://sr.wikipedia.org/wiki/%D0%9F%D0%B5%D1%80%D1%81%D0%B8%D1%98%D1%81%D0%BA%D0%B8_%D0%B7%D0%B0%D0%BB%D0%B8%D0%B2" TargetMode="External"/><Relationship Id="rId10" Type="http://schemas.openxmlformats.org/officeDocument/2006/relationships/hyperlink" Target="https://sr.wikipedia.org/wiki/Mesopotamska_mitologija" TargetMode="External"/><Relationship Id="rId4" Type="http://schemas.openxmlformats.org/officeDocument/2006/relationships/hyperlink" Target="https://sr.wikipedia.org/wiki/%D0%A2%D0%B8%D0%B3%D0%B0%D1%80_(%D1%80%D0%B5%D0%BA%D0%B0)" TargetMode="External"/><Relationship Id="rId9" Type="http://schemas.openxmlformats.org/officeDocument/2006/relationships/hyperlink" Target="https://sr.wikipedia.org/wiki/%D0%9C%D0%B5%D1%81%D0%B5%D1%86"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74171" y="0"/>
            <a:ext cx="12017829" cy="1175657"/>
          </a:xfrm>
          <a:solidFill>
            <a:srgbClr val="FFC000"/>
          </a:solidFill>
        </p:spPr>
        <p:txBody>
          <a:bodyPr>
            <a:normAutofit fontScale="90000"/>
          </a:bodyPr>
          <a:lstStyle/>
          <a:p>
            <a:r>
              <a:rPr lang="pt-BR" b="1" dirty="0" smtClean="0">
                <a:hlinkClick r:id="rId2"/>
              </a:rPr>
              <a:t/>
            </a:r>
            <a:br>
              <a:rPr lang="pt-BR" b="1" dirty="0" smtClean="0">
                <a:hlinkClick r:id="rId2"/>
              </a:rPr>
            </a:br>
            <a:r>
              <a:rPr lang="pt-BR" b="1" dirty="0">
                <a:hlinkClick r:id="rId2"/>
              </a:rPr>
              <a:t/>
            </a:r>
            <a:br>
              <a:rPr lang="pt-BR" b="1" dirty="0">
                <a:hlinkClick r:id="rId2"/>
              </a:rPr>
            </a:br>
            <a:r>
              <a:rPr lang="pt-BR" b="1" dirty="0" smtClean="0">
                <a:hlinkClick r:id="rId2"/>
              </a:rPr>
              <a:t/>
            </a:r>
            <a:br>
              <a:rPr lang="pt-BR" b="1" dirty="0" smtClean="0">
                <a:hlinkClick r:id="rId2"/>
              </a:rPr>
            </a:br>
            <a:r>
              <a:rPr lang="pt-BR" b="1" dirty="0">
                <a:hlinkClick r:id="rId2"/>
              </a:rPr>
              <a:t/>
            </a:r>
            <a:br>
              <a:rPr lang="pt-BR" b="1" dirty="0">
                <a:hlinkClick r:id="rId2"/>
              </a:rPr>
            </a:br>
            <a:r>
              <a:rPr lang="pt-BR" b="1" dirty="0" smtClean="0">
                <a:hlinkClick r:id="rId2"/>
              </a:rPr>
              <a:t/>
            </a:r>
            <a:br>
              <a:rPr lang="pt-BR" b="1" dirty="0" smtClean="0">
                <a:hlinkClick r:id="rId2"/>
              </a:rPr>
            </a:br>
            <a:r>
              <a:rPr lang="pt-BR" b="1" dirty="0">
                <a:hlinkClick r:id="rId2"/>
              </a:rPr>
              <a:t/>
            </a:r>
            <a:br>
              <a:rPr lang="pt-BR" b="1" dirty="0">
                <a:hlinkClick r:id="rId2"/>
              </a:rPr>
            </a:br>
            <a:r>
              <a:rPr lang="pt-BR" b="1" dirty="0" smtClean="0"/>
              <a:t> PANORAMA DO ANTIGO TESTAMENTO</a:t>
            </a:r>
            <a:endParaRPr lang="pt-BR" dirty="0"/>
          </a:p>
        </p:txBody>
      </p:sp>
      <p:sp>
        <p:nvSpPr>
          <p:cNvPr id="3" name="Subtítulo 2"/>
          <p:cNvSpPr>
            <a:spLocks noGrp="1"/>
          </p:cNvSpPr>
          <p:nvPr>
            <p:ph type="subTitle" idx="1"/>
          </p:nvPr>
        </p:nvSpPr>
        <p:spPr>
          <a:xfrm>
            <a:off x="1727200" y="2554514"/>
            <a:ext cx="10464799" cy="4303486"/>
          </a:xfrm>
        </p:spPr>
        <p:txBody>
          <a:bodyPr>
            <a:normAutofit/>
          </a:bodyPr>
          <a:lstStyle/>
          <a:p>
            <a:r>
              <a:rPr lang="pt-BR" sz="3600" b="1" dirty="0" smtClean="0">
                <a:solidFill>
                  <a:srgbClr val="002060"/>
                </a:solidFill>
              </a:rPr>
              <a:t>Análise completa do livro de Gênesis – O livro que narra o princípio da criação.</a:t>
            </a:r>
            <a:endParaRPr lang="pt-BR" sz="3600" b="1" dirty="0">
              <a:solidFill>
                <a:srgbClr val="002060"/>
              </a:solidFill>
            </a:endParaRPr>
          </a:p>
        </p:txBody>
      </p:sp>
    </p:spTree>
    <p:extLst>
      <p:ext uri="{BB962C8B-B14F-4D97-AF65-F5344CB8AC3E}">
        <p14:creationId xmlns:p14="http://schemas.microsoft.com/office/powerpoint/2010/main" val="12118508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a:bodyPr>
          <a:lstStyle/>
          <a:p>
            <a:r>
              <a:rPr lang="pt-BR" sz="3200" dirty="0"/>
              <a:t>A criação dos céus e da terra, e a preparação da terra para habitação humana (1:1-2:25) </a:t>
            </a:r>
          </a:p>
          <a:p>
            <a:r>
              <a:rPr lang="pt-BR" sz="3200" dirty="0"/>
              <a:t>Gênesis começa com impressionante simplicidade: “No princípio Deus criou os céus e a terra.” Significativamente, esta sentença inicial identifica a Deus como sendo o Criador e sua criação material como sendo os céus e a terra. Com palavras majestosas e bem-escolhidas, o primeiro capítulo passa a fazer um relato geral sobre a obra criativa no tocante à terra. Isto se realiza em seis períodos, chamados de dias, cada qual começando com noitinha, quando a obra criativa daquele período é indefinida, </a:t>
            </a:r>
          </a:p>
        </p:txBody>
      </p:sp>
    </p:spTree>
    <p:extLst>
      <p:ext uri="{BB962C8B-B14F-4D97-AF65-F5344CB8AC3E}">
        <p14:creationId xmlns:p14="http://schemas.microsoft.com/office/powerpoint/2010/main" val="11189180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78857" y="0"/>
            <a:ext cx="10813143" cy="6858000"/>
          </a:xfrm>
        </p:spPr>
        <p:txBody>
          <a:bodyPr>
            <a:normAutofit/>
          </a:bodyPr>
          <a:lstStyle/>
          <a:p>
            <a:r>
              <a:rPr lang="pt-BR" sz="3200" dirty="0"/>
              <a:t>e terminando no brilho da manhã, quando a glória da obra criativa torna-se claramente manifesta. Em “dias” sucessivos aparecem a luz, a expansão da atmosfera, a terra seca e a vegetação, os luzeiros para separar o dia e a noite, os peixes e as aves, os animais terrestres e, por fim, o homem. Deus dá a conhecer aqui a sua lei que governa as espécies, a barreira intransponível que impossibilita uma espécie evoluir em outra. Tendo feito o homem à Sua própria imagem, Deus anuncia seu propósito triplo para com o homem na terra</a:t>
            </a:r>
            <a:r>
              <a:rPr lang="pt-BR" sz="3200" dirty="0" smtClean="0"/>
              <a:t>: </a:t>
            </a:r>
            <a:r>
              <a:rPr lang="pt-BR" sz="3200" dirty="0"/>
              <a:t>enchê-la de uma prole justa, subjugá-la e ter em sujeição a criação animal. </a:t>
            </a:r>
          </a:p>
        </p:txBody>
      </p:sp>
    </p:spTree>
    <p:extLst>
      <p:ext uri="{BB962C8B-B14F-4D97-AF65-F5344CB8AC3E}">
        <p14:creationId xmlns:p14="http://schemas.microsoft.com/office/powerpoint/2010/main" val="41251779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026" name="Picture 2" descr="Resultado de imagem para a obra da criaçã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10457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2052" name="Picture 4" descr="Resultado de imagem para a obra da criação de De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57601"/>
            <a:ext cx="4151086" cy="320671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sultado de imagem para a obra da criação de De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1085" y="3416264"/>
            <a:ext cx="3120571" cy="34480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esultado de imagem para a obra da criação de Deu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
            <a:ext cx="55880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sultado de imagem para a obra da criação de Deu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1657" y="3446891"/>
            <a:ext cx="4920344" cy="348094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Resultado de imagem para a obra da criação de Deu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8000" y="1"/>
            <a:ext cx="6604001"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4765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a:bodyPr>
          <a:lstStyle/>
          <a:p>
            <a:r>
              <a:rPr lang="pt-BR" sz="3200" dirty="0" smtClean="0"/>
              <a:t>O </a:t>
            </a:r>
            <a:r>
              <a:rPr lang="pt-BR" sz="3200" dirty="0"/>
              <a:t>sétimo “dia” é abençoado e declarado sagrado por </a:t>
            </a:r>
            <a:r>
              <a:rPr lang="pt-BR" sz="3200" dirty="0" err="1"/>
              <a:t>Yahweh</a:t>
            </a:r>
            <a:r>
              <a:rPr lang="pt-BR" sz="3200" dirty="0"/>
              <a:t>, que passa então a ‘descansar de todas as suas obras que tem feito’. A seguir o relato fornece uma vista de perto, ou ampliada, da obra criativa de Deus relativa ao homem. Descreve o jardim do Éden e sua localização, declara a lei de Deus sobre a árvore proibida, fala sobre Adão dar nome aos animais e daí a respeito de </a:t>
            </a:r>
            <a:r>
              <a:rPr lang="pt-BR" sz="3200" dirty="0" err="1"/>
              <a:t>Yahweh</a:t>
            </a:r>
            <a:r>
              <a:rPr lang="pt-BR" sz="3200" dirty="0"/>
              <a:t> providenciar o primeiro casamento, formando uma esposa do próprio corpo de Adão e trazendo-a a este</a:t>
            </a:r>
            <a:r>
              <a:rPr lang="pt-BR" sz="3200" dirty="0" smtClean="0"/>
              <a:t>.</a:t>
            </a:r>
            <a:endParaRPr lang="pt-BR" sz="3200" dirty="0"/>
          </a:p>
        </p:txBody>
      </p:sp>
    </p:spTree>
    <p:extLst>
      <p:ext uri="{BB962C8B-B14F-4D97-AF65-F5344CB8AC3E}">
        <p14:creationId xmlns:p14="http://schemas.microsoft.com/office/powerpoint/2010/main" val="41251779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a:bodyPr>
          <a:lstStyle/>
          <a:p>
            <a:r>
              <a:rPr lang="pt-BR" sz="3200" dirty="0"/>
              <a:t>O pecado e a morte entram no mundo; predito o “descendente” (semente) como libertador (3:1-5:5)</a:t>
            </a:r>
          </a:p>
          <a:p>
            <a:r>
              <a:rPr lang="pt-BR" sz="3200" dirty="0"/>
              <a:t>A mulher come do fruto proibido e persuade seu marido a unir-se a ela em rebelião e, assim, o Éden fica profanado pela desobediência. Deus imediatamente indica o meio pelo qual seu propósito será realizado: “E </a:t>
            </a:r>
            <a:r>
              <a:rPr lang="pt-BR" sz="3200" dirty="0" err="1"/>
              <a:t>Yahweh</a:t>
            </a:r>
            <a:r>
              <a:rPr lang="pt-BR" sz="3200" dirty="0"/>
              <a:t> Deus passou a dizer à serpente </a:t>
            </a:r>
            <a:r>
              <a:rPr lang="pt-BR" sz="3200" dirty="0" smtClean="0"/>
              <a:t>(Satanás</a:t>
            </a:r>
            <a:r>
              <a:rPr lang="pt-BR" sz="3200" dirty="0"/>
              <a:t>, o instigador invisível da </a:t>
            </a:r>
            <a:r>
              <a:rPr lang="pt-BR" sz="3200" dirty="0" smtClean="0"/>
              <a:t>rebelião): </a:t>
            </a:r>
            <a:r>
              <a:rPr lang="pt-BR" sz="3200" dirty="0"/>
              <a:t>‘ . . . E porei inimizade entre ti e a mulher, e entre o teu descendente [literalmente: semente] e o seu descendente. Ele te machucará a cabeça e tu lhe machucarás o calcanhar.’” </a:t>
            </a:r>
            <a:r>
              <a:rPr lang="pt-BR" sz="3200" dirty="0" smtClean="0"/>
              <a:t>(Gn. 3:14</a:t>
            </a:r>
            <a:r>
              <a:rPr lang="pt-BR" sz="3200" dirty="0"/>
              <a:t>, 15)</a:t>
            </a:r>
          </a:p>
        </p:txBody>
      </p:sp>
    </p:spTree>
    <p:extLst>
      <p:ext uri="{BB962C8B-B14F-4D97-AF65-F5344CB8AC3E}">
        <p14:creationId xmlns:p14="http://schemas.microsoft.com/office/powerpoint/2010/main" val="41251779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47106" name="Picture 2" descr="http://www.igrejaevangelicashekinah.com.br/site/images/stories/maa.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Tree>
    <p:extLst>
      <p:ext uri="{BB962C8B-B14F-4D97-AF65-F5344CB8AC3E}">
        <p14:creationId xmlns:p14="http://schemas.microsoft.com/office/powerpoint/2010/main" val="9702232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lnSpcReduction="10000"/>
          </a:bodyPr>
          <a:lstStyle/>
          <a:p>
            <a:r>
              <a:rPr lang="pt-BR" sz="3200" dirty="0"/>
              <a:t>O homem é expulso do jardim, passando a viver em dor e labuta suada entre espinhos e abrolhos. Por fim, tem de morrer e retornar ao solo do qual fora tirado. Só a sua prole pode ter esperança na Semente prometida.</a:t>
            </a:r>
            <a:br>
              <a:rPr lang="pt-BR" sz="3200" dirty="0"/>
            </a:br>
            <a:r>
              <a:rPr lang="pt-BR" sz="3200" dirty="0"/>
              <a:t/>
            </a:r>
            <a:br>
              <a:rPr lang="pt-BR" sz="3200" dirty="0"/>
            </a:br>
            <a:r>
              <a:rPr lang="pt-BR" sz="3200" dirty="0"/>
              <a:t>As devastações do pecado continuam fora do Éden. Caim, o primeiro filho varão nascido, torna-se o assassino de seu irmão Abel, fiel servo de Deus. O Senhor expulsa Caim para a terra de Node, onde ele produz uma geração que mais tarde é exterminada pelo Dilúvio. Adão tem então mais um filho, Sete, que se torna pai de </a:t>
            </a:r>
            <a:r>
              <a:rPr lang="pt-BR" sz="3200" dirty="0" err="1"/>
              <a:t>Enos</a:t>
            </a:r>
            <a:r>
              <a:rPr lang="pt-BR" sz="3200" dirty="0"/>
              <a:t>; nessa época, os homens começam a invocar o nome de </a:t>
            </a:r>
            <a:r>
              <a:rPr lang="pt-BR" sz="3200" dirty="0" err="1"/>
              <a:t>Yahweh</a:t>
            </a:r>
            <a:r>
              <a:rPr lang="pt-BR" sz="3200" dirty="0"/>
              <a:t>. </a:t>
            </a:r>
          </a:p>
        </p:txBody>
      </p:sp>
    </p:spTree>
    <p:extLst>
      <p:ext uri="{BB962C8B-B14F-4D97-AF65-F5344CB8AC3E}">
        <p14:creationId xmlns:p14="http://schemas.microsoft.com/office/powerpoint/2010/main" val="41251779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3074" name="Picture 2" descr="Imagem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sultado de imagem para caim mata Ab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7998" y="-1"/>
            <a:ext cx="5370285" cy="322217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m relacionad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7999" y="3222170"/>
            <a:ext cx="5370284" cy="3635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9328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fontScale="92500"/>
          </a:bodyPr>
          <a:lstStyle/>
          <a:p>
            <a:r>
              <a:rPr lang="pt-BR" sz="3200" dirty="0"/>
              <a:t>Adão morre aos 930 anos de idade.</a:t>
            </a:r>
            <a:br>
              <a:rPr lang="pt-BR" sz="3200" dirty="0"/>
            </a:br>
            <a:r>
              <a:rPr lang="pt-BR" sz="3200" dirty="0"/>
              <a:t/>
            </a:r>
            <a:br>
              <a:rPr lang="pt-BR" sz="3200" dirty="0"/>
            </a:br>
            <a:r>
              <a:rPr lang="pt-BR" sz="3200" dirty="0"/>
              <a:t>Homens e anjos iníquos arruínam a terra; Deus traz o Dilúvio (5:6-11:9)</a:t>
            </a:r>
          </a:p>
          <a:p>
            <a:r>
              <a:rPr lang="pt-BR" sz="3200" dirty="0"/>
              <a:t>Dá-se aqui a genealogia através de Sete. Entre estes descendentes de Sete destacam-se Enoque, que santifica o nome de </a:t>
            </a:r>
            <a:r>
              <a:rPr lang="pt-BR" sz="3200" dirty="0" err="1"/>
              <a:t>Yahweh</a:t>
            </a:r>
            <a:r>
              <a:rPr lang="pt-BR" sz="3200" dirty="0"/>
              <a:t> “andando com o verdadeiro Deus”. (5:22) O próximo homem de fé notável é o bisneto de Enoque, Noé, que nasceu 1.056 anos depois da criação de Adão. Nessa época, ocorre algo que aumenta a violência na terra. Anjos de Deus abandonam sua habitação celestial para induzirem os </a:t>
            </a:r>
            <a:r>
              <a:rPr lang="pt-BR" sz="3200" dirty="0" smtClean="0"/>
              <a:t>“filhos </a:t>
            </a:r>
            <a:r>
              <a:rPr lang="pt-BR" sz="3200" dirty="0"/>
              <a:t>de </a:t>
            </a:r>
            <a:r>
              <a:rPr lang="pt-BR" sz="3200" dirty="0" smtClean="0"/>
              <a:t>Deus” </a:t>
            </a:r>
            <a:r>
              <a:rPr lang="pt-BR" sz="3200" dirty="0"/>
              <a:t>(Geração de Enoque) a se casarem com as lindas filhas dos </a:t>
            </a:r>
            <a:r>
              <a:rPr lang="pt-BR" sz="3200" dirty="0" smtClean="0"/>
              <a:t>homens</a:t>
            </a:r>
            <a:r>
              <a:rPr lang="pt-BR" sz="3200" dirty="0"/>
              <a:t> </a:t>
            </a:r>
            <a:r>
              <a:rPr lang="pt-BR" sz="3200" dirty="0" smtClean="0"/>
              <a:t>(Caim).</a:t>
            </a:r>
            <a:endParaRPr lang="pt-BR" sz="3200" dirty="0"/>
          </a:p>
        </p:txBody>
      </p:sp>
    </p:spTree>
    <p:extLst>
      <p:ext uri="{BB962C8B-B14F-4D97-AF65-F5344CB8AC3E}">
        <p14:creationId xmlns:p14="http://schemas.microsoft.com/office/powerpoint/2010/main" val="41251779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lnSpcReduction="10000"/>
          </a:bodyPr>
          <a:lstStyle/>
          <a:p>
            <a:r>
              <a:rPr lang="pt-BR" sz="3200" dirty="0"/>
              <a:t>Essa coabitação não autorizada produz uma raça híbrida de gigantes conhecidos por </a:t>
            </a:r>
            <a:r>
              <a:rPr lang="pt-BR" sz="3200" dirty="0" err="1"/>
              <a:t>nefilins</a:t>
            </a:r>
            <a:r>
              <a:rPr lang="pt-BR" sz="3200" dirty="0"/>
              <a:t> (que significa “Derrubadores”), que fazem um nome, não para Deus, mas para si mesmos. Portanto, </a:t>
            </a:r>
            <a:r>
              <a:rPr lang="pt-BR" sz="3200" dirty="0" err="1"/>
              <a:t>Yahweh</a:t>
            </a:r>
            <a:r>
              <a:rPr lang="pt-BR" sz="3200" dirty="0"/>
              <a:t> anuncia a Noé que eliminará os homens e os animais por causa da contínua maldade da humanidade. Só Noé acha favor diante de </a:t>
            </a:r>
            <a:r>
              <a:rPr lang="pt-BR" sz="3200" dirty="0" err="1"/>
              <a:t>Yahweh</a:t>
            </a:r>
            <a:r>
              <a:rPr lang="pt-BR" sz="3200" dirty="0"/>
              <a:t>.</a:t>
            </a:r>
            <a:br>
              <a:rPr lang="pt-BR" sz="3200" dirty="0"/>
            </a:br>
            <a:r>
              <a:rPr lang="pt-BR" sz="3200" dirty="0" smtClean="0"/>
              <a:t>Noé </a:t>
            </a:r>
            <a:r>
              <a:rPr lang="pt-BR" sz="3200" dirty="0"/>
              <a:t>torna-se pai de Sem, </a:t>
            </a:r>
            <a:r>
              <a:rPr lang="pt-BR" sz="3200" dirty="0" err="1" smtClean="0"/>
              <a:t>Cam</a:t>
            </a:r>
            <a:r>
              <a:rPr lang="pt-BR" sz="3200" dirty="0" smtClean="0"/>
              <a:t> </a:t>
            </a:r>
            <a:r>
              <a:rPr lang="pt-BR" sz="3200" dirty="0"/>
              <a:t>e </a:t>
            </a:r>
            <a:r>
              <a:rPr lang="pt-BR" sz="3200" dirty="0" err="1"/>
              <a:t>Jafé</a:t>
            </a:r>
            <a:r>
              <a:rPr lang="pt-BR" sz="3200" dirty="0"/>
              <a:t>. Ao passo que a violência e a ruína persistem na terra, </a:t>
            </a:r>
            <a:r>
              <a:rPr lang="pt-BR" sz="3200" dirty="0" err="1"/>
              <a:t>Yahweh</a:t>
            </a:r>
            <a:r>
              <a:rPr lang="pt-BR" sz="3200" dirty="0"/>
              <a:t> revela a Noé que está prestes a santificar o Seu nome mediante um grande dilúvio e manda que Noé construa uma arca de preservação, dando-lhe planos pormenorizados da construção. </a:t>
            </a:r>
          </a:p>
        </p:txBody>
      </p:sp>
    </p:spTree>
    <p:extLst>
      <p:ext uri="{BB962C8B-B14F-4D97-AF65-F5344CB8AC3E}">
        <p14:creationId xmlns:p14="http://schemas.microsoft.com/office/powerpoint/2010/main" val="41251779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4098" name="Picture 2" descr="Resultado de imagem para a arca de noé"/>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21376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10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lnSpcReduction="10000"/>
          </a:bodyPr>
          <a:lstStyle/>
          <a:p>
            <a:r>
              <a:rPr lang="pt-BR" sz="3200" dirty="0"/>
              <a:t>Noé obedece prontamente, reúne dentro da arca a sua família de oito pessoas, juntamente com animais e aves; daí, no 600.° ano de sua vida (2370 AEC), começa o Dilúvio. O aguaceiro continua por 40 dias, sendo que mesmo os altos montes ficam cobertos por até 15 côvados (quase 7 metros) de água. Depois de um ano, quando Noé finalmente pode conduzir sua família para fora da arca, seu primeiro ato é oferecer um grande sacrifício de agradecimento a </a:t>
            </a:r>
            <a:r>
              <a:rPr lang="pt-BR" sz="3200" dirty="0" err="1"/>
              <a:t>Yahweh</a:t>
            </a:r>
            <a:r>
              <a:rPr lang="pt-BR" sz="3200" dirty="0"/>
              <a:t>.</a:t>
            </a:r>
            <a:br>
              <a:rPr lang="pt-BR" sz="3200" dirty="0"/>
            </a:br>
            <a:r>
              <a:rPr lang="pt-BR" sz="3200" dirty="0"/>
              <a:t/>
            </a:r>
            <a:br>
              <a:rPr lang="pt-BR" sz="3200" dirty="0"/>
            </a:br>
            <a:r>
              <a:rPr lang="pt-BR" sz="3200" dirty="0" err="1"/>
              <a:t>Yahweh</a:t>
            </a:r>
            <a:r>
              <a:rPr lang="pt-BR" sz="3200" dirty="0"/>
              <a:t> então profere uma bênção sobre Noé e sua família e ordena-lhes que encham a terra com sua descendência. </a:t>
            </a:r>
          </a:p>
        </p:txBody>
      </p:sp>
    </p:spTree>
    <p:extLst>
      <p:ext uri="{BB962C8B-B14F-4D97-AF65-F5344CB8AC3E}">
        <p14:creationId xmlns:p14="http://schemas.microsoft.com/office/powerpoint/2010/main" val="41251779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5122" name="Picture 2" descr="Resultado de imagem para noé sai da arca e oferece sacrific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1396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a:bodyPr>
          <a:lstStyle/>
          <a:p>
            <a:r>
              <a:rPr lang="pt-BR" sz="3200" dirty="0"/>
              <a:t>O decreto de Deus permite comerem carne, mas exige abstinência do sangue, que é a alma, ou vida, da carne, e exige a execução de homicidas. O pacto de Deus de nunca mais trazer um dilúvio sobre a terra é confirmado com o aparecimento do arco-íris no céu. Mais tarde, Cã mostra desrespeito pelo profeta de </a:t>
            </a:r>
            <a:r>
              <a:rPr lang="pt-BR" sz="3200" dirty="0" err="1"/>
              <a:t>Yahweh</a:t>
            </a:r>
            <a:r>
              <a:rPr lang="pt-BR" sz="3200" dirty="0"/>
              <a:t>, Noé. Este, ao ficar sabendo disso, amaldiçoa a Canaã, filho de </a:t>
            </a:r>
            <a:r>
              <a:rPr lang="pt-BR" sz="3200" dirty="0" err="1" smtClean="0"/>
              <a:t>Cam</a:t>
            </a:r>
            <a:r>
              <a:rPr lang="pt-BR" sz="3200" dirty="0" smtClean="0"/>
              <a:t>, </a:t>
            </a:r>
            <a:r>
              <a:rPr lang="pt-BR" sz="3200" dirty="0"/>
              <a:t>mas acrescenta uma bênção que mostra que Sem será especialmente favorecido e que </a:t>
            </a:r>
            <a:r>
              <a:rPr lang="pt-BR" sz="3200" dirty="0" err="1"/>
              <a:t>Jafé</a:t>
            </a:r>
            <a:r>
              <a:rPr lang="pt-BR" sz="3200" dirty="0"/>
              <a:t> também será abençoado. Noé morre aos 950 anos de idade.</a:t>
            </a:r>
            <a:br>
              <a:rPr lang="pt-BR" sz="3200" dirty="0"/>
            </a:br>
            <a:endParaRPr lang="pt-BR" sz="3200" dirty="0"/>
          </a:p>
        </p:txBody>
      </p:sp>
    </p:spTree>
    <p:extLst>
      <p:ext uri="{BB962C8B-B14F-4D97-AF65-F5344CB8AC3E}">
        <p14:creationId xmlns:p14="http://schemas.microsoft.com/office/powerpoint/2010/main" val="41251779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35314" y="0"/>
            <a:ext cx="10856686" cy="6858000"/>
          </a:xfrm>
        </p:spPr>
        <p:txBody>
          <a:bodyPr>
            <a:normAutofit fontScale="92500"/>
          </a:bodyPr>
          <a:lstStyle/>
          <a:p>
            <a:r>
              <a:rPr lang="pt-BR" sz="3200" dirty="0"/>
              <a:t>Os três filhos de Noé executam a ordem de Deus de multiplicar-se, produzindo 70 famílias, os progenitores da atual raça humana. </a:t>
            </a:r>
            <a:r>
              <a:rPr lang="pt-BR" sz="3200" dirty="0" err="1"/>
              <a:t>Ninrode</a:t>
            </a:r>
            <a:r>
              <a:rPr lang="pt-BR" sz="3200" dirty="0"/>
              <a:t>, neto de </a:t>
            </a:r>
            <a:r>
              <a:rPr lang="pt-BR" sz="3200" dirty="0" err="1" smtClean="0"/>
              <a:t>Cam</a:t>
            </a:r>
            <a:r>
              <a:rPr lang="pt-BR" sz="3200" dirty="0" smtClean="0"/>
              <a:t>, </a:t>
            </a:r>
            <a:r>
              <a:rPr lang="pt-BR" sz="3200" dirty="0"/>
              <a:t>não é incluído nesta relação, evidentemente porque torna-se “poderoso caçador em oposição a </a:t>
            </a:r>
            <a:r>
              <a:rPr lang="pt-BR" sz="3200" dirty="0" err="1"/>
              <a:t>Yahweh</a:t>
            </a:r>
            <a:r>
              <a:rPr lang="pt-BR" sz="3200" dirty="0"/>
              <a:t>”. (10:9) Ele funda um reino e começa a edificar cidades. Nessa época, toda a terra fala uma só língua. Os homens, em vez de se espalharem sobre a terra, para a povoarem e a cultivarem, decidem construir uma cidade e uma torre com o cume nos céus, para fazerem um nome célebre para si mesmos. No entanto, </a:t>
            </a:r>
            <a:r>
              <a:rPr lang="pt-BR" sz="3200" dirty="0" err="1"/>
              <a:t>Yahweh</a:t>
            </a:r>
            <a:r>
              <a:rPr lang="pt-BR" sz="3200" dirty="0"/>
              <a:t> frustra a intenção deles confundindo-lhes a língua e, assim, os espalha. A cidade é chamada de Babel (que significa “Confusão</a:t>
            </a:r>
            <a:r>
              <a:rPr lang="pt-BR" sz="3200" dirty="0" smtClean="0"/>
              <a:t>”).</a:t>
            </a:r>
            <a:endParaRPr lang="pt-BR" sz="3200" dirty="0"/>
          </a:p>
        </p:txBody>
      </p:sp>
    </p:spTree>
    <p:extLst>
      <p:ext uri="{BB962C8B-B14F-4D97-AF65-F5344CB8AC3E}">
        <p14:creationId xmlns:p14="http://schemas.microsoft.com/office/powerpoint/2010/main" val="2848705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6146" name="Picture 2" descr="Resultado de imagem para torre de bab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26422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Resultado de imagem para torre de bab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7143" y="-15360"/>
            <a:ext cx="4934857" cy="6873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0339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7170" name="Picture 2" descr="Resultado de imagem para torre de bab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121"/>
            <a:ext cx="12192000" cy="6910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0369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fontScale="92500" lnSpcReduction="10000"/>
          </a:bodyPr>
          <a:lstStyle/>
          <a:p>
            <a:r>
              <a:rPr lang="pt-BR" sz="3200" b="1" dirty="0">
                <a:solidFill>
                  <a:srgbClr val="002060"/>
                </a:solidFill>
              </a:rPr>
              <a:t>Os tratos de Deus com Abraão (11:10-25:26)</a:t>
            </a:r>
          </a:p>
          <a:p>
            <a:r>
              <a:rPr lang="pt-BR" sz="3200" dirty="0"/>
              <a:t>Traça-se a importante linhagem de descendentes de Sem até o filho de </a:t>
            </a:r>
            <a:r>
              <a:rPr lang="pt-BR" sz="3200" dirty="0" err="1"/>
              <a:t>Tera</a:t>
            </a:r>
            <a:r>
              <a:rPr lang="pt-BR" sz="3200" dirty="0"/>
              <a:t>, Abrão, fornecendo-se também os elos cronológicos. </a:t>
            </a:r>
            <a:r>
              <a:rPr lang="pt-BR" sz="3200" dirty="0" err="1"/>
              <a:t>Tera</a:t>
            </a:r>
            <a:r>
              <a:rPr lang="pt-BR" sz="3200" dirty="0"/>
              <a:t> decide sair de </a:t>
            </a:r>
            <a:r>
              <a:rPr lang="pt-BR" sz="3200" dirty="0" err="1"/>
              <a:t>Ur</a:t>
            </a:r>
            <a:r>
              <a:rPr lang="pt-BR" sz="3200" dirty="0"/>
              <a:t> com toda a sua família para ir à Canaã, talvez já seguindo uma direção de Deus, porém, nas imediações de Nínive ele encontra a cidade de </a:t>
            </a:r>
            <a:r>
              <a:rPr lang="pt-BR" sz="3200" dirty="0" err="1"/>
              <a:t>Harã</a:t>
            </a:r>
            <a:r>
              <a:rPr lang="pt-BR" sz="3200" dirty="0"/>
              <a:t> e resolve ficar por ali. Alguns anos mais tarde, Abrão exerce fé em Deus. Aos 75 anos de idade, ele parte da cidade de </a:t>
            </a:r>
            <a:r>
              <a:rPr lang="pt-BR" sz="3200" dirty="0" err="1"/>
              <a:t>Harã</a:t>
            </a:r>
            <a:r>
              <a:rPr lang="pt-BR" sz="3200" dirty="0"/>
              <a:t> ouvindo a </a:t>
            </a:r>
            <a:r>
              <a:rPr lang="pt-BR" sz="3200" dirty="0" err="1"/>
              <a:t>vozs</a:t>
            </a:r>
            <a:r>
              <a:rPr lang="pt-BR" sz="3200" dirty="0"/>
              <a:t> de Deus, cruza o Eufrates a caminho da terra de Canaã, invocando o nome de </a:t>
            </a:r>
            <a:r>
              <a:rPr lang="pt-BR" sz="3200" dirty="0" err="1"/>
              <a:t>Yahweh</a:t>
            </a:r>
            <a:r>
              <a:rPr lang="pt-BR" sz="3200" dirty="0"/>
              <a:t>. Por causa de sua fé e obediência, chega a ser chamado de “amigo (apreciador) de </a:t>
            </a:r>
            <a:r>
              <a:rPr lang="pt-BR" sz="3200" dirty="0" err="1"/>
              <a:t>Yahweh</a:t>
            </a:r>
            <a:r>
              <a:rPr lang="pt-BR" sz="3200" dirty="0"/>
              <a:t>”, e Deus faz seu pacto com ele. (</a:t>
            </a:r>
            <a:r>
              <a:rPr lang="pt-BR" sz="3200" dirty="0" err="1"/>
              <a:t>Tg</a:t>
            </a:r>
            <a:r>
              <a:rPr lang="pt-BR" sz="3200" dirty="0"/>
              <a:t>. 2:23; 2 Cr. 20:7; </a:t>
            </a:r>
            <a:r>
              <a:rPr lang="pt-BR" sz="3200" dirty="0" err="1"/>
              <a:t>Is</a:t>
            </a:r>
            <a:r>
              <a:rPr lang="pt-BR" sz="3200" dirty="0"/>
              <a:t>. 41:8)</a:t>
            </a:r>
          </a:p>
        </p:txBody>
      </p:sp>
    </p:spTree>
    <p:extLst>
      <p:ext uri="{BB962C8B-B14F-4D97-AF65-F5344CB8AC3E}">
        <p14:creationId xmlns:p14="http://schemas.microsoft.com/office/powerpoint/2010/main" val="2848705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88686"/>
            <a:ext cx="10653486" cy="6669314"/>
          </a:xfrm>
        </p:spPr>
        <p:txBody>
          <a:bodyPr>
            <a:normAutofit fontScale="92500" lnSpcReduction="20000"/>
          </a:bodyPr>
          <a:lstStyle/>
          <a:p>
            <a:r>
              <a:rPr lang="pt-BR" sz="3200" b="1" i="1" dirty="0" err="1"/>
              <a:t>Ur</a:t>
            </a:r>
            <a:r>
              <a:rPr lang="pt-BR" sz="3200" i="1" dirty="0"/>
              <a:t> era uma cidade antiga no sul da </a:t>
            </a:r>
            <a:r>
              <a:rPr lang="pt-BR" sz="3200" i="1" dirty="0">
                <a:hlinkClick r:id="rId2" tooltip="Mesopotâmia"/>
              </a:rPr>
              <a:t>Mesopotâmia</a:t>
            </a:r>
            <a:r>
              <a:rPr lang="pt-BR" sz="3200" i="1" dirty="0"/>
              <a:t> , localizada perto da foz do </a:t>
            </a:r>
            <a:r>
              <a:rPr lang="pt-BR" sz="3200" i="1" dirty="0">
                <a:hlinkClick r:id="rId3" tooltip="Eufrat"/>
              </a:rPr>
              <a:t>Eufrates</a:t>
            </a:r>
            <a:r>
              <a:rPr lang="pt-BR" sz="3200" i="1" dirty="0"/>
              <a:t> e </a:t>
            </a:r>
            <a:r>
              <a:rPr lang="pt-BR" sz="3200" i="1" dirty="0" err="1">
                <a:hlinkClick r:id="rId4" tooltip="Tigar (rio)"/>
              </a:rPr>
              <a:t>Tigar</a:t>
            </a:r>
            <a:r>
              <a:rPr lang="pt-BR" sz="3200" i="1" dirty="0"/>
              <a:t> no </a:t>
            </a:r>
            <a:r>
              <a:rPr lang="pt-BR" sz="3200" i="1" dirty="0">
                <a:hlinkClick r:id="rId5" tooltip="Golfo Pérsico"/>
              </a:rPr>
              <a:t>Golfo Pérsico</a:t>
            </a:r>
            <a:r>
              <a:rPr lang="pt-BR" sz="3200" i="1" dirty="0"/>
              <a:t>. É considerada uma das primeiras civilizações conhecidas da história antiga do mundo. Devido à retirada do mar, os restos arqueológicos desta cidade estão agora bem localizados no interior do território do atual estado do </a:t>
            </a:r>
            <a:r>
              <a:rPr lang="pt-BR" sz="3200" i="1" dirty="0">
                <a:hlinkClick r:id="rId6" tooltip="Iraque"/>
              </a:rPr>
              <a:t>Iraque</a:t>
            </a:r>
            <a:r>
              <a:rPr lang="pt-BR" sz="3200" i="1" dirty="0"/>
              <a:t> , ao sul de </a:t>
            </a:r>
            <a:r>
              <a:rPr lang="pt-BR" sz="3200" i="1" dirty="0" err="1"/>
              <a:t>Eufrat</a:t>
            </a:r>
            <a:r>
              <a:rPr lang="pt-BR" sz="3200" i="1" dirty="0"/>
              <a:t>, na margem direita.</a:t>
            </a:r>
          </a:p>
          <a:p>
            <a:r>
              <a:rPr lang="pt-BR" sz="3200" i="1" dirty="0">
                <a:hlinkClick r:id="rId7" tooltip="Sítio arqueológico"/>
              </a:rPr>
              <a:t>O sítio arqueológico</a:t>
            </a:r>
            <a:r>
              <a:rPr lang="pt-BR" sz="3200" i="1" dirty="0"/>
              <a:t> é caracterizado por um </a:t>
            </a:r>
            <a:r>
              <a:rPr lang="pt-BR" sz="3200" i="1" dirty="0" err="1">
                <a:hlinkClick r:id="rId8" tooltip="Um grande relógio de zigurat"/>
              </a:rPr>
              <a:t>zigurat</a:t>
            </a:r>
            <a:r>
              <a:rPr lang="pt-BR" sz="3200" i="1" dirty="0"/>
              <a:t> que ainda está bastante preservado e permanece no assentamento. É o templo de Nana, o deus da </a:t>
            </a:r>
            <a:r>
              <a:rPr lang="pt-BR" sz="3200" i="1" dirty="0">
                <a:hlinkClick r:id="rId9" tooltip="Mês"/>
              </a:rPr>
              <a:t>lua</a:t>
            </a:r>
            <a:r>
              <a:rPr lang="pt-BR" sz="3200" i="1" dirty="0"/>
              <a:t> na </a:t>
            </a:r>
            <a:r>
              <a:rPr lang="pt-BR" sz="3200" i="1" dirty="0">
                <a:hlinkClick r:id="rId10" tooltip="Mitologia da Mesopotâmia"/>
              </a:rPr>
              <a:t>mitologia suméria</a:t>
            </a:r>
            <a:r>
              <a:rPr lang="pt-BR" sz="3200" i="1" dirty="0"/>
              <a:t> . É construído em dois níveis e tijolo. No nível inferior, os tijolos são unidos pelo </a:t>
            </a:r>
            <a:r>
              <a:rPr lang="pt-BR" sz="3200" i="1" dirty="0">
                <a:hlinkClick r:id="rId11" tooltip="Betume"/>
              </a:rPr>
              <a:t>betume</a:t>
            </a:r>
            <a:r>
              <a:rPr lang="pt-BR" sz="3200" i="1" dirty="0"/>
              <a:t> , e a camada superior está conectada </a:t>
            </a:r>
            <a:r>
              <a:rPr lang="pt-BR" sz="3200" i="1" dirty="0">
                <a:hlinkClick r:id="rId12" tooltip="Argamassa"/>
              </a:rPr>
              <a:t>com argamassa</a:t>
            </a:r>
            <a:r>
              <a:rPr lang="pt-BR" sz="3200" i="1" dirty="0"/>
              <a:t> . O nome </a:t>
            </a:r>
            <a:r>
              <a:rPr lang="pt-BR" sz="3200" i="1" dirty="0" err="1" smtClean="0"/>
              <a:t>Sumerio</a:t>
            </a:r>
            <a:r>
              <a:rPr lang="pt-BR" sz="3200" i="1" dirty="0" smtClean="0"/>
              <a:t> </a:t>
            </a:r>
            <a:r>
              <a:rPr lang="pt-BR" sz="3200" i="1" dirty="0"/>
              <a:t>desta cidade é </a:t>
            </a:r>
            <a:r>
              <a:rPr lang="pt-BR" sz="3200" i="1" dirty="0" err="1"/>
              <a:t>Urim</a:t>
            </a:r>
            <a:r>
              <a:rPr lang="pt-BR" sz="3200" i="1" dirty="0"/>
              <a:t>.</a:t>
            </a:r>
          </a:p>
          <a:p>
            <a:endParaRPr lang="pt-BR" sz="3200" dirty="0"/>
          </a:p>
        </p:txBody>
      </p:sp>
    </p:spTree>
    <p:extLst>
      <p:ext uri="{BB962C8B-B14F-4D97-AF65-F5344CB8AC3E}">
        <p14:creationId xmlns:p14="http://schemas.microsoft.com/office/powerpoint/2010/main" val="2019063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8194" name="Picture 2" descr="https://upload.wikimedia.org/wikipedia/commons/thumb/f/f7/Ur-Nassiriyah.jpg/800px-Ur-Nassiriy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501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a:bodyPr>
          <a:lstStyle/>
          <a:p>
            <a:r>
              <a:rPr lang="pt-BR" sz="3200" dirty="0"/>
              <a:t>Deus protege a Abrão e sua esposa durante uma breve estada no Egito. De volta a Canaã, Abrão mostra sua generosidade e pacificidade, permitindo que seu sobrinho e Ló selecione a melhor parte da terra. Mais tarde, socorre a Ló das mãos de quatro reis que o capturaram. Daí, retornando da luta, Abrão encontra </a:t>
            </a:r>
            <a:r>
              <a:rPr lang="pt-BR" sz="3200" dirty="0" err="1"/>
              <a:t>Melquisedeque</a:t>
            </a:r>
            <a:r>
              <a:rPr lang="pt-BR" sz="3200" dirty="0"/>
              <a:t>, rei de </a:t>
            </a:r>
            <a:r>
              <a:rPr lang="pt-BR" sz="3200" dirty="0" err="1"/>
              <a:t>Salém</a:t>
            </a:r>
            <a:r>
              <a:rPr lang="pt-BR" sz="3200" dirty="0"/>
              <a:t>, que, como sacerdote de Deus, abençoa a Abrão, e Abrão lhe dá os dízimos.</a:t>
            </a:r>
            <a:br>
              <a:rPr lang="pt-BR" sz="3200" dirty="0"/>
            </a:br>
            <a:endParaRPr lang="pt-BR" sz="3200" dirty="0"/>
          </a:p>
        </p:txBody>
      </p:sp>
    </p:spTree>
    <p:extLst>
      <p:ext uri="{BB962C8B-B14F-4D97-AF65-F5344CB8AC3E}">
        <p14:creationId xmlns:p14="http://schemas.microsoft.com/office/powerpoint/2010/main" val="2848705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4" name="Picture 8" descr="Resultado de imagem para jornada de Abraã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9864"/>
            <a:ext cx="12191998" cy="6887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48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49829" y="0"/>
            <a:ext cx="10842171" cy="6858000"/>
          </a:xfrm>
        </p:spPr>
        <p:txBody>
          <a:bodyPr>
            <a:normAutofit lnSpcReduction="10000"/>
          </a:bodyPr>
          <a:lstStyle/>
          <a:p>
            <a:r>
              <a:rPr lang="pt-BR" sz="3200" dirty="0"/>
              <a:t>Mais tarde Deus aparece a Abrão, anunciando ser Ele o seu escudo e amplia sua promessa pactuada revelando que numericamente a semente de Abrão tornar-se-á como as estrelas do céu. Abrão é informado de que sua semente sofrerá aflição por 400 anos, mas será libertada por Deus, com julgamento contra a nação causadora da aflição. Quando Abrão atinge 85 anos, sua esposa Sarai, ainda sem filhos, lhe dá Agar, sua serva egípcia, para que ele tenha um filho por meio dela. Nasce Ismael, que é considerado o possível herdeiro. Mas, as intenções de </a:t>
            </a:r>
            <a:r>
              <a:rPr lang="pt-BR" sz="3200" dirty="0" err="1"/>
              <a:t>Yahweh</a:t>
            </a:r>
            <a:r>
              <a:rPr lang="pt-BR" sz="3200" dirty="0"/>
              <a:t> são outras. Quando Abrão atinge 99 anos, </a:t>
            </a:r>
            <a:r>
              <a:rPr lang="pt-BR" sz="3200" dirty="0" err="1"/>
              <a:t>Yahweh</a:t>
            </a:r>
            <a:r>
              <a:rPr lang="pt-BR" sz="3200" dirty="0"/>
              <a:t> troca-lhe o nome para Abraão, e o de Sarai para Sara, e promete que Sara dará à luz um filho. </a:t>
            </a:r>
          </a:p>
        </p:txBody>
      </p:sp>
    </p:spTree>
    <p:extLst>
      <p:ext uri="{BB962C8B-B14F-4D97-AF65-F5344CB8AC3E}">
        <p14:creationId xmlns:p14="http://schemas.microsoft.com/office/powerpoint/2010/main" val="2848705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lnSpcReduction="10000"/>
          </a:bodyPr>
          <a:lstStyle/>
          <a:p>
            <a:r>
              <a:rPr lang="pt-BR" sz="3200" dirty="0"/>
              <a:t>Dá-se o pacto da circuncisão a Abraão, e ele imediatamente circuncida os de sua casa.</a:t>
            </a:r>
          </a:p>
          <a:p>
            <a:r>
              <a:rPr lang="pt-BR" sz="3200" dirty="0"/>
              <a:t>A seguir, Deus anuncia a seu amigo Abraão a sua determinação de destruir Sodoma e Gomorra, por causa do grande pecado delas. Os anjos de </a:t>
            </a:r>
            <a:r>
              <a:rPr lang="pt-BR" sz="3200" dirty="0" err="1"/>
              <a:t>Yahweh</a:t>
            </a:r>
            <a:r>
              <a:rPr lang="pt-BR" sz="3200" dirty="0"/>
              <a:t> avisam a Ló e ajudam-no a fugir de Sodoma, junto com a esposa e duas filhas. A esposa, porém, demorando-se ao olhar com anelo para as coisas deixadas atrás, transforma-se em coluna de sal. As filhas de Ló, para terem descendência, embriagam o pai com vinho e, mediante relação sexual com ele, dão à luz dois filhos, que se tornam os pais das nações de </a:t>
            </a:r>
            <a:r>
              <a:rPr lang="pt-BR" sz="3200" dirty="0" err="1"/>
              <a:t>Moabe</a:t>
            </a:r>
            <a:r>
              <a:rPr lang="pt-BR" sz="3200" dirty="0"/>
              <a:t> e de </a:t>
            </a:r>
            <a:r>
              <a:rPr lang="pt-BR" sz="3200" dirty="0" err="1"/>
              <a:t>Amom</a:t>
            </a:r>
            <a:r>
              <a:rPr lang="pt-BR" sz="3200" dirty="0" smtClean="0"/>
              <a:t>.</a:t>
            </a:r>
            <a:endParaRPr lang="pt-BR" sz="3200" dirty="0"/>
          </a:p>
        </p:txBody>
      </p:sp>
    </p:spTree>
    <p:extLst>
      <p:ext uri="{BB962C8B-B14F-4D97-AF65-F5344CB8AC3E}">
        <p14:creationId xmlns:p14="http://schemas.microsoft.com/office/powerpoint/2010/main" val="2848705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0242" name="Picture 2" descr="Imagem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44087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fontScale="92500" lnSpcReduction="10000"/>
          </a:bodyPr>
          <a:lstStyle/>
          <a:p>
            <a:r>
              <a:rPr lang="pt-BR" sz="3200" dirty="0"/>
              <a:t>Deus protege a Sara de ser contaminada por </a:t>
            </a:r>
            <a:r>
              <a:rPr lang="pt-BR" sz="3200" dirty="0" err="1"/>
              <a:t>Abimeleque</a:t>
            </a:r>
            <a:r>
              <a:rPr lang="pt-BR" sz="3200" dirty="0"/>
              <a:t>, dos filisteus. Nasce o herdeiro prometido, Isaque, quando Abraão tem 100 anos e Sara cerca de 90. Uns cinco anos depois, Ismael, de 19 anos, zomba de Isaque, o herdeiro, resultando em Agar e Ismael serem despedidos, com a aprovação de Deus. Alguns anos depois, Deus prova a Abraão, mandando que sacrifique seu filho Isaque num dos montes de Moriá. A grande fé de Abraão em </a:t>
            </a:r>
            <a:r>
              <a:rPr lang="pt-BR" sz="3200" dirty="0" err="1"/>
              <a:t>Yahweh</a:t>
            </a:r>
            <a:r>
              <a:rPr lang="pt-BR" sz="3200" dirty="0"/>
              <a:t> não vacila. Ele tenta oferecer seu filho e herdeiro, mas </a:t>
            </a:r>
            <a:r>
              <a:rPr lang="pt-BR" sz="3200" dirty="0" err="1"/>
              <a:t>Yahweh</a:t>
            </a:r>
            <a:r>
              <a:rPr lang="pt-BR" sz="3200" dirty="0"/>
              <a:t> o detém, suprindo-lhe um carneiro como sacrifício substituto. </a:t>
            </a:r>
            <a:r>
              <a:rPr lang="pt-BR" sz="3200" dirty="0" err="1"/>
              <a:t>Yahweh</a:t>
            </a:r>
            <a:r>
              <a:rPr lang="pt-BR" sz="3200" dirty="0"/>
              <a:t> mais uma vez confirma sua promessa a Abraão, dizendo que multiplicará a semente de Abraão como as estrelas do céu e os grãos de areia da praia. </a:t>
            </a:r>
          </a:p>
        </p:txBody>
      </p:sp>
    </p:spTree>
    <p:extLst>
      <p:ext uri="{BB962C8B-B14F-4D97-AF65-F5344CB8AC3E}">
        <p14:creationId xmlns:p14="http://schemas.microsoft.com/office/powerpoint/2010/main" val="2848705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026" name="Picture 2" descr="Resultado de imagem para Abraão sacrificando Isaq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675086" cy="34534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ultado de imagem para Abraão sacrificando Isaq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5086" y="3453492"/>
            <a:ext cx="6516913" cy="340450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sultado de imagem para Abraão sacrificando Isaq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5086" y="0"/>
            <a:ext cx="6516914" cy="345349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esultado de imagem para Abraão sacrificando Isaqu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53492"/>
            <a:ext cx="5675086" cy="3467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35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lnSpcReduction="10000"/>
          </a:bodyPr>
          <a:lstStyle/>
          <a:p>
            <a:r>
              <a:rPr lang="pt-BR" sz="3200" dirty="0"/>
              <a:t>Revela que essa semente tomará posse do portão de seus inimigos, e que todas as nações da terra certamente serão abençoadas por meio da Semente.</a:t>
            </a:r>
            <a:br>
              <a:rPr lang="pt-BR" sz="3200" dirty="0"/>
            </a:br>
            <a:r>
              <a:rPr lang="pt-BR" sz="3200" dirty="0"/>
              <a:t/>
            </a:r>
            <a:br>
              <a:rPr lang="pt-BR" sz="3200" dirty="0"/>
            </a:br>
            <a:r>
              <a:rPr lang="pt-BR" sz="3200" dirty="0"/>
              <a:t>Sara morre aos 127 anos de idade e é sepultada num campo que Abraão compra dos filhos de </a:t>
            </a:r>
            <a:r>
              <a:rPr lang="pt-BR" sz="3200" dirty="0" err="1"/>
              <a:t>Hete</a:t>
            </a:r>
            <a:r>
              <a:rPr lang="pt-BR" sz="3200" dirty="0"/>
              <a:t>. Abraão envia então o principal servo de sua casa para obter uma esposa para Isaque, do país de seus parentes. </a:t>
            </a:r>
            <a:r>
              <a:rPr lang="pt-BR" sz="3200" dirty="0" err="1"/>
              <a:t>Yahweh</a:t>
            </a:r>
            <a:r>
              <a:rPr lang="pt-BR" sz="3200" dirty="0"/>
              <a:t> conduz o servo à família de </a:t>
            </a:r>
            <a:r>
              <a:rPr lang="pt-BR" sz="3200" dirty="0" err="1"/>
              <a:t>Betuel</a:t>
            </a:r>
            <a:r>
              <a:rPr lang="pt-BR" sz="3200" dirty="0"/>
              <a:t>, filho de </a:t>
            </a:r>
            <a:r>
              <a:rPr lang="pt-BR" sz="3200" dirty="0" err="1"/>
              <a:t>Naor</a:t>
            </a:r>
            <a:r>
              <a:rPr lang="pt-BR" sz="3200" dirty="0"/>
              <a:t>, e fazem-se planos para que Rebeca retorne com ele. Rebeca vai de bom grado, com a bênção de sua família, e torna-se esposa de Isaque. Abraão, por sua vez, toma outra esposa, </a:t>
            </a:r>
            <a:r>
              <a:rPr lang="pt-BR" sz="3200" dirty="0" err="1"/>
              <a:t>Quetura</a:t>
            </a:r>
            <a:r>
              <a:rPr lang="pt-BR" sz="3200" dirty="0"/>
              <a:t>, que lhe dá à luz seis filhos. </a:t>
            </a:r>
          </a:p>
        </p:txBody>
      </p:sp>
    </p:spTree>
    <p:extLst>
      <p:ext uri="{BB962C8B-B14F-4D97-AF65-F5344CB8AC3E}">
        <p14:creationId xmlns:p14="http://schemas.microsoft.com/office/powerpoint/2010/main" val="2848705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a:bodyPr>
          <a:lstStyle/>
          <a:p>
            <a:r>
              <a:rPr lang="pt-BR" sz="3200" dirty="0"/>
              <a:t>Contudo, ele dá-lhes presentes e os despede, fazendo de Isaque seu único herdeiro. Daí, aos 175 anos, Abraão morre.</a:t>
            </a:r>
            <a:br>
              <a:rPr lang="pt-BR" sz="3200" dirty="0"/>
            </a:br>
            <a:r>
              <a:rPr lang="pt-BR" sz="3200" dirty="0"/>
              <a:t/>
            </a:r>
            <a:br>
              <a:rPr lang="pt-BR" sz="3200" dirty="0"/>
            </a:br>
            <a:r>
              <a:rPr lang="pt-BR" sz="3200" dirty="0"/>
              <a:t>Conforme </a:t>
            </a:r>
            <a:r>
              <a:rPr lang="pt-BR" sz="3200" dirty="0" err="1"/>
              <a:t>Yahweh</a:t>
            </a:r>
            <a:r>
              <a:rPr lang="pt-BR" sz="3200" dirty="0"/>
              <a:t> predissera, o irmão consanguíneo de Isaque, Ismael, torna-se pai duma grande nação, fundada sobre seus 12 filhos maiorais, os árabes. Por 20 anos Rebeca é estéril, mas Isaque roga continuamente a </a:t>
            </a:r>
            <a:r>
              <a:rPr lang="pt-BR" sz="3200" dirty="0" err="1"/>
              <a:t>Yahweh</a:t>
            </a:r>
            <a:r>
              <a:rPr lang="pt-BR" sz="3200" dirty="0"/>
              <a:t>, e ela dá à luz gêmeos, Esaú e Jacó, a respeito de quem </a:t>
            </a:r>
            <a:r>
              <a:rPr lang="pt-BR" sz="3200" dirty="0" err="1"/>
              <a:t>Yahweh</a:t>
            </a:r>
            <a:r>
              <a:rPr lang="pt-BR" sz="3200" dirty="0"/>
              <a:t> lhe dissera que o mais velho serviria ao mais novo. Isaque tem então 60 anos de idade</a:t>
            </a:r>
            <a:r>
              <a:rPr lang="pt-BR" sz="3200" dirty="0" smtClean="0"/>
              <a:t>.</a:t>
            </a:r>
            <a:endParaRPr lang="pt-BR" sz="3200" dirty="0"/>
          </a:p>
        </p:txBody>
      </p:sp>
    </p:spTree>
    <p:extLst>
      <p:ext uri="{BB962C8B-B14F-4D97-AF65-F5344CB8AC3E}">
        <p14:creationId xmlns:p14="http://schemas.microsoft.com/office/powerpoint/2010/main" val="2848705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fontScale="92500" lnSpcReduction="10000"/>
          </a:bodyPr>
          <a:lstStyle/>
          <a:p>
            <a:r>
              <a:rPr lang="pt-BR" sz="3200" b="1" dirty="0">
                <a:solidFill>
                  <a:srgbClr val="002060"/>
                </a:solidFill>
              </a:rPr>
              <a:t>Jacó e seus 12 filhos (25:27-37:1)</a:t>
            </a:r>
          </a:p>
          <a:p>
            <a:r>
              <a:rPr lang="pt-BR" sz="3200" dirty="0"/>
              <a:t>Esaú torna-se entusiasta da caça. Deixando de ter apreço pelo pacto feito com Abraão, ele volta da caçada certo dia e vende seu direito de primogenitura a Jacó por um mero bocado de cozido. Além disso, casa-se com duas mulheres hititas (e mais tarde com uma ismaelita), que se tornam uma fonte de amargura para os pais dele. Ajudado por sua mãe, Jacó se disfarça, fazendo-se passar por Esaú, a fim de receber a bênção de primogênito. Esaú, que não havia revelado a Isaque que vendera o direito de primogenitura, planeja então matar Jacó ao saber o que este fizera, de modo que Rebeca aconselha Jacó a fugir para </a:t>
            </a:r>
            <a:r>
              <a:rPr lang="pt-BR" sz="3200" dirty="0" err="1"/>
              <a:t>Harã</a:t>
            </a:r>
            <a:r>
              <a:rPr lang="pt-BR" sz="3200" dirty="0"/>
              <a:t>, para o irmão dela, Labão. </a:t>
            </a:r>
          </a:p>
        </p:txBody>
      </p:sp>
    </p:spTree>
    <p:extLst>
      <p:ext uri="{BB962C8B-B14F-4D97-AF65-F5344CB8AC3E}">
        <p14:creationId xmlns:p14="http://schemas.microsoft.com/office/powerpoint/2010/main" val="2848705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fontScale="92500" lnSpcReduction="10000"/>
          </a:bodyPr>
          <a:lstStyle/>
          <a:p>
            <a:r>
              <a:rPr lang="pt-BR" sz="3200" dirty="0"/>
              <a:t>Antes de Jacó partir, Isaque o abençoa mais uma vez e instrui-o a não tomar esposa pagã, mas sim a alguém da família de sua mãe. Em Betel, a caminho de </a:t>
            </a:r>
            <a:r>
              <a:rPr lang="pt-BR" sz="3200" dirty="0" err="1"/>
              <a:t>Harã</a:t>
            </a:r>
            <a:r>
              <a:rPr lang="pt-BR" sz="3200" dirty="0"/>
              <a:t>, </a:t>
            </a:r>
            <a:r>
              <a:rPr lang="pt-BR" sz="3200" dirty="0" err="1"/>
              <a:t>Yahweh</a:t>
            </a:r>
            <a:r>
              <a:rPr lang="pt-BR" sz="3200" dirty="0"/>
              <a:t> lhe aparece num sonho, reanima-o e </a:t>
            </a:r>
            <a:r>
              <a:rPr lang="pt-BR" sz="3200" dirty="0" err="1"/>
              <a:t>confirma-lhe</a:t>
            </a:r>
            <a:r>
              <a:rPr lang="pt-BR" sz="3200" dirty="0"/>
              <a:t> a promessa pactuada feita em relação a ele.</a:t>
            </a:r>
            <a:br>
              <a:rPr lang="pt-BR" sz="3200" dirty="0"/>
            </a:br>
            <a:r>
              <a:rPr lang="pt-BR" sz="3200" dirty="0"/>
              <a:t/>
            </a:r>
            <a:br>
              <a:rPr lang="pt-BR" sz="3200" dirty="0"/>
            </a:br>
            <a:r>
              <a:rPr lang="pt-BR" sz="3200" dirty="0"/>
              <a:t>Em </a:t>
            </a:r>
            <a:r>
              <a:rPr lang="pt-BR" sz="3200" dirty="0" err="1"/>
              <a:t>Harã</a:t>
            </a:r>
            <a:r>
              <a:rPr lang="pt-BR" sz="3200" dirty="0"/>
              <a:t>, Jacó trabalha para Labão, casa-se com as duas filhas deste, Léia e Raquel. Embora este casamento polígamo lhe seja causado por meio dum truque de Labão, Deus abençoa-o, dando a Jacó 12 filhos e uma filha mediante as esposas e as duas servas delas, </a:t>
            </a:r>
            <a:r>
              <a:rPr lang="pt-BR" sz="3200" dirty="0" err="1"/>
              <a:t>Zilpa</a:t>
            </a:r>
            <a:r>
              <a:rPr lang="pt-BR" sz="3200" dirty="0"/>
              <a:t> e </a:t>
            </a:r>
            <a:r>
              <a:rPr lang="pt-BR" sz="3200" dirty="0" err="1"/>
              <a:t>Bila</a:t>
            </a:r>
            <a:r>
              <a:rPr lang="pt-BR" sz="3200" dirty="0"/>
              <a:t>. Deus cuida que os rebanhos de Jacó aumentem grandemente, e daí instrui-o a retornar para a terra de seus antepassados. </a:t>
            </a:r>
          </a:p>
        </p:txBody>
      </p:sp>
    </p:spTree>
    <p:extLst>
      <p:ext uri="{BB962C8B-B14F-4D97-AF65-F5344CB8AC3E}">
        <p14:creationId xmlns:p14="http://schemas.microsoft.com/office/powerpoint/2010/main" val="2848705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a:xfrm>
            <a:off x="0" y="0"/>
            <a:ext cx="12192000" cy="6858000"/>
          </a:xfrm>
          <a:solidFill>
            <a:schemeClr val="tx1"/>
          </a:solidFill>
        </p:spPr>
        <p:txBody>
          <a:bodyPr/>
          <a:lstStyle/>
          <a:p>
            <a:endParaRPr lang="pt-BR" dirty="0"/>
          </a:p>
        </p:txBody>
      </p:sp>
      <p:pic>
        <p:nvPicPr>
          <p:cNvPr id="2050" name="Picture 2" descr="Resultado de imagem para o sonho de Jacó no caminho de Harã"/>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3086" y="0"/>
            <a:ext cx="9985828" cy="6885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9831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lnSpcReduction="10000"/>
          </a:bodyPr>
          <a:lstStyle/>
          <a:p>
            <a:r>
              <a:rPr lang="pt-BR" sz="3200" dirty="0"/>
              <a:t>É perseguido por Labão, mas eles fazem um pacto no lugar chamado </a:t>
            </a:r>
            <a:r>
              <a:rPr lang="pt-BR" sz="3200" dirty="0" err="1"/>
              <a:t>Galeede</a:t>
            </a:r>
            <a:r>
              <a:rPr lang="pt-BR" sz="3200" dirty="0"/>
              <a:t> e A Torre de Vigia (hebraico, </a:t>
            </a:r>
            <a:r>
              <a:rPr lang="pt-BR" sz="3200" dirty="0" err="1"/>
              <a:t>hamMitspáh</a:t>
            </a:r>
            <a:r>
              <a:rPr lang="pt-BR" sz="3200" dirty="0"/>
              <a:t>). Prosseguindo a sua jornada, os anjos reanimam a Jacó e ele luta durante a noite com um anjo, que, por fim, abençoa-o e muda-lhe o nome de Jacó para Israel. Jacó providencia pacificamente um encontro com Esaú e viaja para </a:t>
            </a:r>
            <a:r>
              <a:rPr lang="pt-BR" sz="3200" dirty="0" err="1"/>
              <a:t>Siquém</a:t>
            </a:r>
            <a:r>
              <a:rPr lang="pt-BR" sz="3200" dirty="0"/>
              <a:t>. Ali, sua filha Diná é violentada pelo filho do chefe </a:t>
            </a:r>
            <a:r>
              <a:rPr lang="pt-BR" sz="3200" dirty="0" err="1"/>
              <a:t>heveu</a:t>
            </a:r>
            <a:r>
              <a:rPr lang="pt-BR" sz="3200" dirty="0"/>
              <a:t>. Os irmãos dela, Simeão e Levi, vingam-se, matando os homens de </a:t>
            </a:r>
            <a:r>
              <a:rPr lang="pt-BR" sz="3200" dirty="0" err="1"/>
              <a:t>Siquém</a:t>
            </a:r>
            <a:r>
              <a:rPr lang="pt-BR" sz="3200" dirty="0"/>
              <a:t>. Isto desagrada a Jacó, pois dá a ele, representante de </a:t>
            </a:r>
            <a:r>
              <a:rPr lang="pt-BR" sz="3200" dirty="0" err="1"/>
              <a:t>Yahweh</a:t>
            </a:r>
            <a:r>
              <a:rPr lang="pt-BR" sz="3200" dirty="0"/>
              <a:t>, má fama no país. Deus lhe diz para ir a Betel para erigir ali um altar. </a:t>
            </a:r>
          </a:p>
        </p:txBody>
      </p:sp>
    </p:spTree>
    <p:extLst>
      <p:ext uri="{BB962C8B-B14F-4D97-AF65-F5344CB8AC3E}">
        <p14:creationId xmlns:p14="http://schemas.microsoft.com/office/powerpoint/2010/main" val="2848705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lnSpcReduction="10000"/>
          </a:bodyPr>
          <a:lstStyle/>
          <a:p>
            <a:r>
              <a:rPr lang="pt-BR" sz="3200" dirty="0"/>
              <a:t>Na penosa viagem saindo de Betel, Raquel morre ao dar à luz para Jacó seu 12.° filho, Benjamim. Rubem violenta a serva de Raquel, </a:t>
            </a:r>
            <a:r>
              <a:rPr lang="pt-BR" sz="3200" dirty="0" err="1"/>
              <a:t>Bila</a:t>
            </a:r>
            <a:r>
              <a:rPr lang="pt-BR" sz="3200" dirty="0"/>
              <a:t>, mãe de dois filhos de Jacó e, por isso, perde o direito de primogenitura. Pouco depois, Isaque morre aos 180 anos de idade, e Esaú e Jacó o sepultam.</a:t>
            </a:r>
            <a:br>
              <a:rPr lang="pt-BR" sz="3200" dirty="0"/>
            </a:br>
            <a:r>
              <a:rPr lang="pt-BR" sz="3200" dirty="0"/>
              <a:t/>
            </a:r>
            <a:br>
              <a:rPr lang="pt-BR" sz="3200" dirty="0"/>
            </a:br>
            <a:r>
              <a:rPr lang="pt-BR" sz="3200" dirty="0"/>
              <a:t>Esaú e sua família mudam-se para a região montanhosa de </a:t>
            </a:r>
            <a:r>
              <a:rPr lang="pt-BR" sz="3200" dirty="0" err="1"/>
              <a:t>Seir</a:t>
            </a:r>
            <a:r>
              <a:rPr lang="pt-BR" sz="3200" dirty="0"/>
              <a:t>, posteriormente chamada de </a:t>
            </a:r>
            <a:r>
              <a:rPr lang="pt-BR" sz="3200" dirty="0" err="1"/>
              <a:t>Edom</a:t>
            </a:r>
            <a:r>
              <a:rPr lang="pt-BR" sz="3200" dirty="0"/>
              <a:t> e a grande riqueza acumulada de Esaú e de Jacó impede-os de continuarem a morar juntos. Fornece-se a lista da descendência de Esaú, bem como a dos xeques e dos reis de </a:t>
            </a:r>
            <a:r>
              <a:rPr lang="pt-BR" sz="3200" dirty="0" err="1"/>
              <a:t>Edom</a:t>
            </a:r>
            <a:r>
              <a:rPr lang="pt-BR" sz="3200" dirty="0"/>
              <a:t>. Jacó continua a morar em Canaã.</a:t>
            </a:r>
            <a:br>
              <a:rPr lang="pt-BR" sz="3200" dirty="0"/>
            </a:br>
            <a:endParaRPr lang="pt-BR" sz="3200" dirty="0"/>
          </a:p>
        </p:txBody>
      </p:sp>
    </p:spTree>
    <p:extLst>
      <p:ext uri="{BB962C8B-B14F-4D97-AF65-F5344CB8AC3E}">
        <p14:creationId xmlns:p14="http://schemas.microsoft.com/office/powerpoint/2010/main" val="2848705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3074" name="Picture 2" descr="Resultado de imagem para antiga Edom em Isra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818741" cy="361405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m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3428999"/>
            <a:ext cx="4818741" cy="342900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Resultado de imagem para antiga Edom em Israel - Petr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246" y="0"/>
            <a:ext cx="7404754" cy="6862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82915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4098" name="Picture 2" descr="Resultado de imagem para antiga Edom em Israel - Pet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21961"/>
            <a:ext cx="12192000" cy="7679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62731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5124" name="Picture 4" descr="Imagem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54957"/>
            <a:ext cx="12192000" cy="857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31832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6146" name="Picture 2" descr="Resultado de imagem para antiga Edom em Israel - Pet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14777" cy="3429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Resultado de imagem para antiga Edom em Israel - Pet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4777" y="0"/>
            <a:ext cx="6077223" cy="3429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m relacionad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86001"/>
            <a:ext cx="12192000" cy="914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4241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407886" y="0"/>
            <a:ext cx="10784114" cy="6858000"/>
          </a:xfrm>
        </p:spPr>
        <p:txBody>
          <a:bodyPr>
            <a:normAutofit fontScale="92500" lnSpcReduction="10000"/>
          </a:bodyPr>
          <a:lstStyle/>
          <a:p>
            <a:r>
              <a:rPr lang="pt-BR" sz="3200" b="1" dirty="0">
                <a:solidFill>
                  <a:srgbClr val="002060"/>
                </a:solidFill>
              </a:rPr>
              <a:t>Para o Egito a fim de preservar a vida (37:2-50:26)</a:t>
            </a:r>
          </a:p>
          <a:p>
            <a:r>
              <a:rPr lang="pt-BR" sz="3200" dirty="0"/>
              <a:t>Devido ao favor de </a:t>
            </a:r>
            <a:r>
              <a:rPr lang="pt-BR" sz="3200" dirty="0" err="1"/>
              <a:t>Yahweh</a:t>
            </a:r>
            <a:r>
              <a:rPr lang="pt-BR" sz="3200" dirty="0"/>
              <a:t> e a certos sonhos que ele faz que José tenha, os seus irmãos mais velhos chegam a odiá-lo. Tramam matá-lo, mas, em vez disso, vendem-no a certos mercadores ismaelitas de passagem. Mergulhando a roupa listrada de José no sangue dum bode, apresentam-na a Jacó como prova de que o jovem de 17 anos fora morto por uma fera. José é levado para o Egito e vendido a </a:t>
            </a:r>
            <a:r>
              <a:rPr lang="pt-BR" sz="3200" dirty="0" err="1"/>
              <a:t>Potifar</a:t>
            </a:r>
            <a:r>
              <a:rPr lang="pt-BR" sz="3200" dirty="0"/>
              <a:t>, chefe da guarda de Faraó.</a:t>
            </a:r>
            <a:br>
              <a:rPr lang="pt-BR" sz="3200" dirty="0"/>
            </a:br>
            <a:r>
              <a:rPr lang="pt-BR" sz="3200" dirty="0"/>
              <a:t/>
            </a:r>
            <a:br>
              <a:rPr lang="pt-BR" sz="3200" dirty="0"/>
            </a:br>
            <a:r>
              <a:rPr lang="pt-BR" sz="3200" dirty="0"/>
              <a:t>O capítulo 38 faz uma breve interrupção para relatar o nascimento de Peres, filho de </a:t>
            </a:r>
            <a:r>
              <a:rPr lang="pt-BR" sz="3200" dirty="0" err="1"/>
              <a:t>Tamar</a:t>
            </a:r>
            <a:r>
              <a:rPr lang="pt-BR" sz="3200" dirty="0"/>
              <a:t>, que, por estratégia, faz com que Judá, seu sogro, realize o casamento que deveria ser realizado pelo filho dele com ela.</a:t>
            </a:r>
          </a:p>
        </p:txBody>
      </p:sp>
    </p:spTree>
    <p:extLst>
      <p:ext uri="{BB962C8B-B14F-4D97-AF65-F5344CB8AC3E}">
        <p14:creationId xmlns:p14="http://schemas.microsoft.com/office/powerpoint/2010/main" val="313405414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7170" name="Picture 2" descr="Imagem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76800" cy="343814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Resultado de imagem para os sonhos de José"/>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48024"/>
            <a:ext cx="4857750" cy="3609976"/>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Resultado de imagem para os sonhos de Jos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0" y="0"/>
            <a:ext cx="732342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55779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lnSpcReduction="10000"/>
          </a:bodyPr>
          <a:lstStyle/>
          <a:p>
            <a:r>
              <a:rPr lang="pt-BR" sz="3200" dirty="0"/>
              <a:t>Este relato frisa mais uma vez o extremo cuidado com que as Escrituras registram cada ocorrência que conduz à produção da Semente da promessa. O filho de Judá, Peres, torna-se um dos antepassados de Jesus. — Luc. 3:23, 33.</a:t>
            </a:r>
            <a:br>
              <a:rPr lang="pt-BR" sz="3200" dirty="0"/>
            </a:br>
            <a:r>
              <a:rPr lang="pt-BR" sz="3200" dirty="0"/>
              <a:t/>
            </a:r>
            <a:br>
              <a:rPr lang="pt-BR" sz="3200" dirty="0"/>
            </a:br>
            <a:r>
              <a:rPr lang="pt-BR" sz="3200" dirty="0"/>
              <a:t>No ínterim, </a:t>
            </a:r>
            <a:r>
              <a:rPr lang="pt-BR" sz="3200" dirty="0" err="1"/>
              <a:t>Yahweh</a:t>
            </a:r>
            <a:r>
              <a:rPr lang="pt-BR" sz="3200" dirty="0"/>
              <a:t> abençoa José no Egito, e José torna-se grande na casa de </a:t>
            </a:r>
            <a:r>
              <a:rPr lang="pt-BR" sz="3200" dirty="0" err="1"/>
              <a:t>Potifar</a:t>
            </a:r>
            <a:r>
              <a:rPr lang="pt-BR" sz="3200" dirty="0"/>
              <a:t>. Contudo, as dificuldades o perseguem quando se recusa a vituperar o nome de Deus, não consentindo em fornicar com a esposa de </a:t>
            </a:r>
            <a:r>
              <a:rPr lang="pt-BR" sz="3200" dirty="0" err="1"/>
              <a:t>Potifar</a:t>
            </a:r>
            <a:r>
              <a:rPr lang="pt-BR" sz="3200" dirty="0"/>
              <a:t>, e ele é falsamente acusado e lançado na prisão. Ali é usado por </a:t>
            </a:r>
            <a:r>
              <a:rPr lang="pt-BR" sz="3200" dirty="0" err="1"/>
              <a:t>Yahweh</a:t>
            </a:r>
            <a:r>
              <a:rPr lang="pt-BR" sz="3200" dirty="0"/>
              <a:t> na interpretação dos sonhos de dois companheiros de prisão, o copeiro e o padeiro de Faraó. </a:t>
            </a:r>
          </a:p>
        </p:txBody>
      </p:sp>
    </p:spTree>
    <p:extLst>
      <p:ext uri="{BB962C8B-B14F-4D97-AF65-F5344CB8AC3E}">
        <p14:creationId xmlns:p14="http://schemas.microsoft.com/office/powerpoint/2010/main" val="31340541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20800" y="0"/>
            <a:ext cx="10871200" cy="6858000"/>
          </a:xfrm>
        </p:spPr>
        <p:txBody>
          <a:bodyPr>
            <a:normAutofit lnSpcReduction="10000"/>
          </a:bodyPr>
          <a:lstStyle/>
          <a:p>
            <a:r>
              <a:rPr lang="pt-BR" sz="3200" dirty="0"/>
              <a:t>Mais tarde, quando Faraó tem um sonho que o deixa muito preocupado, a habilidade de José lhe é trazida à atenção, de modo que é imediatamente levado da masmorra na prisão à presença de Faraó. Dando o crédito a Deus, José interpreta o sonho predizendo sete anos de fartura a serem seguidos de sete anos de fome. Faraó reconhece “o espírito de Deus” sobre José, e nomeia-o primeiro-ministro para cuidar da situação. (Gên. 41:38) José, agora com 30 anos de idade, administra sabiamente, armazenando alimentos durante os sete anos de fartura. Daí, durante a fome mundial que se segue, ele vende os cereais aos povos do Egito e de outras nações </a:t>
            </a:r>
            <a:r>
              <a:rPr lang="pt-BR" sz="3200" dirty="0"/>
              <a:t>que vêm ao Egito em busca de alimento</a:t>
            </a:r>
            <a:r>
              <a:rPr lang="pt-BR" sz="3200" dirty="0" smtClean="0"/>
              <a:t>.</a:t>
            </a:r>
            <a:endParaRPr lang="pt-BR" sz="3200" dirty="0"/>
          </a:p>
          <a:p>
            <a:pPr marL="0" indent="0">
              <a:buNone/>
            </a:pPr>
            <a:endParaRPr lang="pt-BR" sz="3200" dirty="0"/>
          </a:p>
        </p:txBody>
      </p:sp>
    </p:spTree>
    <p:extLst>
      <p:ext uri="{BB962C8B-B14F-4D97-AF65-F5344CB8AC3E}">
        <p14:creationId xmlns:p14="http://schemas.microsoft.com/office/powerpoint/2010/main" val="313405414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8194" name="Picture 2" descr="Resultado de imagem para os sonhos de Faraó"/>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24575" cy="454342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Resultado de imagem para os sonhos de Faraó"/>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574" y="0"/>
            <a:ext cx="6057901" cy="4543426"/>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Resultado de imagem para os sonhos de Faraó"/>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43426"/>
            <a:ext cx="6429375" cy="2314574"/>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Imagem relacionad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4574" y="4543426"/>
            <a:ext cx="6057674" cy="2314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5240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lnSpcReduction="10000"/>
          </a:bodyPr>
          <a:lstStyle/>
          <a:p>
            <a:r>
              <a:rPr lang="pt-BR" sz="3200" dirty="0" smtClean="0"/>
              <a:t>Com </a:t>
            </a:r>
            <a:r>
              <a:rPr lang="pt-BR" sz="3200" dirty="0"/>
              <a:t>o tempo, Jacó envia seus dez filhos mais velhos ao Egito em busca de cereais. José reconhece-os, mas eles não. Retendo a Simeão como refém, José exige que tragam seu irmão mais jovem na próxima viagem em busca de cereais. Quando os nove filhos retornam com Benjamim, José se revela, expressa seu perdão aos dez culpados e os instrui a trazerem Jacó e a se mudarem para o Egito, para o bem deles durante a fome. </a:t>
            </a:r>
            <a:r>
              <a:rPr lang="pt-BR" sz="3200" dirty="0" err="1"/>
              <a:t>Concordemente</a:t>
            </a:r>
            <a:r>
              <a:rPr lang="pt-BR" sz="3200" dirty="0"/>
              <a:t>, Jacó, junto com 66 </a:t>
            </a:r>
            <a:r>
              <a:rPr lang="pt-BR" sz="3200" dirty="0" smtClean="0"/>
              <a:t>descendentes (70 almas), </a:t>
            </a:r>
            <a:r>
              <a:rPr lang="pt-BR" sz="3200" dirty="0"/>
              <a:t>muda-se para o Egito. Faraó dá-lhes a melhor terra, a terra de </a:t>
            </a:r>
            <a:r>
              <a:rPr lang="pt-BR" sz="3200" dirty="0" err="1"/>
              <a:t>Gósen</a:t>
            </a:r>
            <a:r>
              <a:rPr lang="pt-BR" sz="3200" dirty="0"/>
              <a:t>, para ali residirem.</a:t>
            </a:r>
            <a:br>
              <a:rPr lang="pt-BR" sz="3200" dirty="0"/>
            </a:br>
            <a:endParaRPr lang="pt-BR" sz="3200" dirty="0"/>
          </a:p>
        </p:txBody>
      </p:sp>
    </p:spTree>
    <p:extLst>
      <p:ext uri="{BB962C8B-B14F-4D97-AF65-F5344CB8AC3E}">
        <p14:creationId xmlns:p14="http://schemas.microsoft.com/office/powerpoint/2010/main" val="31340541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9218" name="Picture 2" descr="Resultado de imagem para a terra de Gós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70857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esultado de imagem para a terra de Gó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8418" y="0"/>
            <a:ext cx="90569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85960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1266" name="Picture 2" descr="Resultado de imagem para os irmãos de José no Egi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98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66301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lnSpcReduction="10000"/>
          </a:bodyPr>
          <a:lstStyle/>
          <a:p>
            <a:r>
              <a:rPr lang="pt-BR" sz="3200" dirty="0"/>
              <a:t>Quando Jacó se aproxima da morte, abençoa a Efraim e a </a:t>
            </a:r>
            <a:r>
              <a:rPr lang="pt-BR" sz="3200" dirty="0" err="1"/>
              <a:t>Manassés</a:t>
            </a:r>
            <a:r>
              <a:rPr lang="pt-BR" sz="3200" dirty="0"/>
              <a:t>, os filhos de José, e daí chama junto de si a seus próprios 12 filhos para lhes dizer o que lhes sucederá “na parte final dos dias”. (49:1) Ele dá então, em pormenores, uma série de profecias, todas elas tendo tido desde então um cumprimento notável. Ele prediz que o cetro do domínio permanecerá na tribo de Judá até a vinda de </a:t>
            </a:r>
            <a:r>
              <a:rPr lang="pt-BR" sz="3200" dirty="0" err="1"/>
              <a:t>Siló</a:t>
            </a:r>
            <a:r>
              <a:rPr lang="pt-BR" sz="3200" dirty="0"/>
              <a:t> (que significa “Aquele de Quem É”; Aquele a Quem Pertence”), a prometida Semente. Depois de assim abençoar os cabeças das 12 tribos, e de dar ordens sobre seu próprio enterro futuro na Terra da Promessa, Jacó morre à idade de 147 anos.</a:t>
            </a:r>
          </a:p>
        </p:txBody>
      </p:sp>
    </p:spTree>
    <p:extLst>
      <p:ext uri="{BB962C8B-B14F-4D97-AF65-F5344CB8AC3E}">
        <p14:creationId xmlns:p14="http://schemas.microsoft.com/office/powerpoint/2010/main" val="31340541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a:bodyPr>
          <a:lstStyle/>
          <a:p>
            <a:r>
              <a:rPr lang="pt-BR" sz="3200" dirty="0"/>
              <a:t>José continua a cuidar de seus irmãos e da família deles até à sua própria morte, à idade de 110 anos, tempo em que expressa sua fé no sentido de que Deus levará outra vez Israel para sua terra, e pede que também seus ossos sejam levados para aquela Terra da Promessa.</a:t>
            </a:r>
          </a:p>
          <a:p>
            <a:endParaRPr lang="pt-BR" sz="3200" dirty="0"/>
          </a:p>
        </p:txBody>
      </p:sp>
    </p:spTree>
    <p:extLst>
      <p:ext uri="{BB962C8B-B14F-4D97-AF65-F5344CB8AC3E}">
        <p14:creationId xmlns:p14="http://schemas.microsoft.com/office/powerpoint/2010/main" val="31340541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a:bodyPr>
          <a:lstStyle/>
          <a:p>
            <a:endParaRPr lang="pt-BR" sz="3200" dirty="0"/>
          </a:p>
        </p:txBody>
      </p:sp>
    </p:spTree>
    <p:extLst>
      <p:ext uri="{BB962C8B-B14F-4D97-AF65-F5344CB8AC3E}">
        <p14:creationId xmlns:p14="http://schemas.microsoft.com/office/powerpoint/2010/main" val="313405414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38514" y="116114"/>
            <a:ext cx="10653486" cy="6741886"/>
          </a:xfrm>
        </p:spPr>
        <p:txBody>
          <a:bodyPr>
            <a:normAutofit/>
          </a:bodyPr>
          <a:lstStyle/>
          <a:p>
            <a:endParaRPr lang="pt-BR" sz="3200" dirty="0"/>
          </a:p>
        </p:txBody>
      </p:sp>
    </p:spTree>
    <p:extLst>
      <p:ext uri="{BB962C8B-B14F-4D97-AF65-F5344CB8AC3E}">
        <p14:creationId xmlns:p14="http://schemas.microsoft.com/office/powerpoint/2010/main" val="3134054146"/>
      </p:ext>
    </p:extLst>
  </p:cSld>
  <p:clrMapOvr>
    <a:masterClrMapping/>
  </p:clrMapOvr>
  <p:timing>
    <p:tnLst>
      <p:par>
        <p:cTn id="1" dur="indefinite" restart="never" nodeType="tmRoot"/>
      </p:par>
    </p:tnLst>
  </p:timing>
</p:sld>
</file>

<file path=ppt/theme/theme1.xml><?xml version="1.0" encoding="utf-8"?>
<a:theme xmlns:a="http://schemas.openxmlformats.org/drawingml/2006/main" name="Cacho">
  <a:themeElements>
    <a:clrScheme name="Cach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Cacho">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ch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1638</TotalTime>
  <Words>2548</Words>
  <Application>Microsoft Office PowerPoint</Application>
  <PresentationFormat>Personalizar</PresentationFormat>
  <Paragraphs>38</Paragraphs>
  <Slides>52</Slides>
  <Notes>0</Notes>
  <HiddenSlides>0</HiddenSlides>
  <MMClips>0</MMClips>
  <ScaleCrop>false</ScaleCrop>
  <HeadingPairs>
    <vt:vector size="4" baseType="variant">
      <vt:variant>
        <vt:lpstr>Tema</vt:lpstr>
      </vt:variant>
      <vt:variant>
        <vt:i4>1</vt:i4>
      </vt:variant>
      <vt:variant>
        <vt:lpstr>Títulos de slides</vt:lpstr>
      </vt:variant>
      <vt:variant>
        <vt:i4>52</vt:i4>
      </vt:variant>
    </vt:vector>
  </HeadingPairs>
  <TitlesOfParts>
    <vt:vector size="53" baseType="lpstr">
      <vt:lpstr>Cacho</vt:lpstr>
      <vt:lpstr>       PANORAMA DO ANTIGO TESTAMENTO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Cetapes</dc:title>
  <dc:creator>FERNANDES</dc:creator>
  <cp:lastModifiedBy>a</cp:lastModifiedBy>
  <cp:revision>228</cp:revision>
  <dcterms:created xsi:type="dcterms:W3CDTF">2013-10-14T12:32:34Z</dcterms:created>
  <dcterms:modified xsi:type="dcterms:W3CDTF">2018-03-17T14:06:44Z</dcterms:modified>
</cp:coreProperties>
</file>