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8" r:id="rId2"/>
    <p:sldId id="256" r:id="rId3"/>
    <p:sldId id="257" r:id="rId4"/>
    <p:sldId id="280" r:id="rId5"/>
    <p:sldId id="258" r:id="rId6"/>
    <p:sldId id="281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309" r:id="rId29"/>
    <p:sldId id="288" r:id="rId30"/>
    <p:sldId id="289" r:id="rId31"/>
    <p:sldId id="290" r:id="rId32"/>
    <p:sldId id="282" r:id="rId33"/>
    <p:sldId id="283" r:id="rId34"/>
    <p:sldId id="284" r:id="rId35"/>
    <p:sldId id="285" r:id="rId36"/>
    <p:sldId id="286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8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20" name="Espaço Reservado para Rodap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Retâ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Retâ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9" name="Fluxograma: Proces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uxograma: Proces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zz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sc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CB1FB2A-4F7A-4711-B4D8-092EF516DBEC}" type="datetimeFigureOut">
              <a:rPr lang="pt-BR" smtClean="0"/>
              <a:pPr/>
              <a:t>31/07/2017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0BB992E-2298-42E4-90D3-854A5F3FF75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" name="Retâ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1700808"/>
            <a:ext cx="8100392" cy="5157192"/>
          </a:xfrm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</a:rPr>
              <a:t>A DOUTRINA DA SALVAÇÃO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259632" y="116632"/>
            <a:ext cx="76363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SOTERIOLOGIA</a:t>
            </a:r>
            <a:endParaRPr lang="pt-BR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 descr="C:\Users\work\Documents\Cetapes\Psicanálise Clínica\LOGO CETAPES O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30368"/>
            <a:ext cx="2955478" cy="344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043608" y="323036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PROFESSOR: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9357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820472" cy="6597352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>
                <a:solidFill>
                  <a:srgbClr val="FF0000"/>
                </a:solidFill>
              </a:rPr>
              <a:t>Estudos de </a:t>
            </a:r>
            <a:r>
              <a:rPr lang="pt-BR" sz="3200" b="1" dirty="0" err="1" smtClean="0">
                <a:solidFill>
                  <a:srgbClr val="FF0000"/>
                </a:solidFill>
              </a:rPr>
              <a:t>Soteriologia</a:t>
            </a:r>
            <a:endParaRPr lang="pt-BR" sz="3200" b="1" dirty="0" smtClean="0">
              <a:solidFill>
                <a:srgbClr val="FF0000"/>
              </a:solidFill>
            </a:endParaRPr>
          </a:p>
          <a:p>
            <a:pPr algn="l"/>
            <a:r>
              <a:rPr lang="pt-BR" sz="3200" b="1" dirty="0" smtClean="0">
                <a:solidFill>
                  <a:schemeClr val="tx1"/>
                </a:solidFill>
              </a:rPr>
              <a:t>Definição </a:t>
            </a:r>
            <a:r>
              <a:rPr lang="pt-BR" sz="3200" b="1" dirty="0">
                <a:solidFill>
                  <a:schemeClr val="tx1"/>
                </a:solidFill>
              </a:rPr>
              <a:t>do termo.</a:t>
            </a:r>
            <a:endParaRPr lang="pt-BR" sz="3200" dirty="0">
              <a:solidFill>
                <a:schemeClr val="tx1"/>
              </a:solidFill>
            </a:endParaRPr>
          </a:p>
          <a:p>
            <a:pPr algn="l"/>
            <a:r>
              <a:rPr lang="pt-BR" sz="3200" dirty="0">
                <a:solidFill>
                  <a:schemeClr val="tx1"/>
                </a:solidFill>
              </a:rPr>
              <a:t>Em teologia nos costumamos usar termos técnicos, termos próprios da </a:t>
            </a:r>
            <a:r>
              <a:rPr lang="pt-BR" sz="3200" dirty="0" smtClean="0">
                <a:solidFill>
                  <a:schemeClr val="tx1"/>
                </a:solidFill>
              </a:rPr>
              <a:t>ciência teológica</a:t>
            </a:r>
            <a:r>
              <a:rPr lang="pt-BR" sz="3200" dirty="0">
                <a:solidFill>
                  <a:schemeClr val="tx1"/>
                </a:solidFill>
              </a:rPr>
              <a:t>, da mesma forma como a medicina usa palavras próprias dos </a:t>
            </a:r>
            <a:r>
              <a:rPr lang="pt-BR" sz="3200" dirty="0" smtClean="0">
                <a:solidFill>
                  <a:schemeClr val="tx1"/>
                </a:solidFill>
              </a:rPr>
              <a:t>estudos médicos</a:t>
            </a:r>
            <a:r>
              <a:rPr lang="pt-BR" sz="3200" dirty="0">
                <a:solidFill>
                  <a:schemeClr val="tx1"/>
                </a:solidFill>
              </a:rPr>
              <a:t>, como por exemplo: os médicos empregam a palavra “</a:t>
            </a:r>
            <a:r>
              <a:rPr lang="pt-BR" sz="3200" dirty="0" err="1">
                <a:solidFill>
                  <a:schemeClr val="tx1"/>
                </a:solidFill>
              </a:rPr>
              <a:t>cardia</a:t>
            </a:r>
            <a:r>
              <a:rPr lang="pt-BR" sz="3200" dirty="0">
                <a:solidFill>
                  <a:schemeClr val="tx1"/>
                </a:solidFill>
              </a:rPr>
              <a:t>” em lugar de “coração”, sendo que “cárdia” é uma definição grega para a palavra, daí deriva “cardiologista”, ataque “cardíaco” etc. Em teologia usamos a </a:t>
            </a:r>
            <a:r>
              <a:rPr lang="pt-BR" sz="3200" dirty="0" smtClean="0">
                <a:solidFill>
                  <a:schemeClr val="tx1"/>
                </a:solidFill>
              </a:rPr>
              <a:t>palavra </a:t>
            </a:r>
            <a:r>
              <a:rPr lang="pt-BR" sz="3200" b="1" i="1" dirty="0" err="1" smtClean="0">
                <a:solidFill>
                  <a:srgbClr val="002060"/>
                </a:solidFill>
              </a:rPr>
              <a:t>Soteriologia</a:t>
            </a:r>
            <a:endParaRPr lang="pt-BR" sz="3200" i="1" dirty="0" smtClean="0">
              <a:solidFill>
                <a:srgbClr val="002060"/>
              </a:solidFill>
            </a:endParaRPr>
          </a:p>
          <a:p>
            <a:pPr algn="l"/>
            <a:endParaRPr lang="pt-BR" sz="3200" dirty="0">
              <a:solidFill>
                <a:schemeClr val="tx1"/>
              </a:solidFill>
            </a:endParaRPr>
          </a:p>
          <a:p>
            <a:pPr algn="l"/>
            <a:endParaRPr lang="pt-B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 para definir tudo o que se relaciona com “salvação”, pois a palavra deriva de </a:t>
            </a:r>
            <a:r>
              <a:rPr lang="pt-BR" b="1" i="1" dirty="0" smtClean="0">
                <a:solidFill>
                  <a:srgbClr val="002060"/>
                </a:solidFill>
              </a:rPr>
              <a:t>SOTER</a:t>
            </a:r>
            <a:r>
              <a:rPr lang="pt-BR" dirty="0" smtClean="0">
                <a:solidFill>
                  <a:schemeClr val="tx1"/>
                </a:solidFill>
              </a:rPr>
              <a:t> que em grego significa: “salvação” “libertação” “preservação”. Note-se de início que uma palavra grega pode ter mais do que um significado. </a:t>
            </a:r>
            <a:r>
              <a:rPr lang="pt-BR" dirty="0" smtClean="0"/>
              <a:t>Para </a:t>
            </a:r>
            <a:r>
              <a:rPr lang="pt-BR" dirty="0"/>
              <a:t>se ter uma noção básica do uso da palavra: recomendamos a </a:t>
            </a:r>
            <a:r>
              <a:rPr lang="pt-BR" dirty="0" smtClean="0"/>
              <a:t>leitura obrigatória </a:t>
            </a:r>
            <a:r>
              <a:rPr lang="pt-BR" dirty="0"/>
              <a:t>dos seguintes textos:</a:t>
            </a:r>
          </a:p>
          <a:p>
            <a:r>
              <a:rPr lang="pt-BR" b="1" dirty="0" smtClean="0">
                <a:solidFill>
                  <a:srgbClr val="002060"/>
                </a:solidFill>
              </a:rPr>
              <a:t>Deus -</a:t>
            </a:r>
            <a:r>
              <a:rPr lang="pt-BR" b="1" dirty="0" smtClean="0"/>
              <a:t> </a:t>
            </a:r>
            <a:r>
              <a:rPr lang="pt-BR" dirty="0" smtClean="0"/>
              <a:t>como </a:t>
            </a:r>
            <a:r>
              <a:rPr lang="pt-BR" dirty="0"/>
              <a:t>sendo Salvador, Libertador </a:t>
            </a:r>
            <a:r>
              <a:rPr lang="pt-BR" dirty="0" smtClean="0"/>
              <a:t>e Preservador </a:t>
            </a:r>
            <a:r>
              <a:rPr lang="pt-BR" dirty="0"/>
              <a:t>– Lucas 1:47; 1 Timóteo 1:1; 2:3 e 4:10; Tito 1:3; 2:10 e 3:4; Judas25.</a:t>
            </a:r>
          </a:p>
          <a:p>
            <a:r>
              <a:rPr lang="pt-BR" b="1" dirty="0" smtClean="0">
                <a:solidFill>
                  <a:srgbClr val="002060"/>
                </a:solidFill>
              </a:rPr>
              <a:t>Jesus -</a:t>
            </a:r>
            <a:r>
              <a:rPr lang="pt-BR" b="1" dirty="0" smtClean="0"/>
              <a:t> </a:t>
            </a:r>
            <a:r>
              <a:rPr lang="pt-BR" dirty="0" smtClean="0"/>
              <a:t>como </a:t>
            </a:r>
            <a:r>
              <a:rPr lang="pt-BR" dirty="0"/>
              <a:t>sendo Salvador, Libertador e Preservador Lucas 2:11; João 4:42;Atos 5:31; 13:23; Efésios 5:23; </a:t>
            </a:r>
            <a:r>
              <a:rPr lang="pt-BR" dirty="0" err="1"/>
              <a:t>Filipenses</a:t>
            </a:r>
            <a:r>
              <a:rPr lang="pt-BR" dirty="0"/>
              <a:t> 3:20; </a:t>
            </a:r>
            <a:r>
              <a:rPr lang="pt-BR" dirty="0" smtClean="0"/>
              <a:t>Entre </a:t>
            </a:r>
            <a:r>
              <a:rPr lang="pt-BR" dirty="0"/>
              <a:t>muitos </a:t>
            </a:r>
            <a:r>
              <a:rPr lang="pt-BR" dirty="0" smtClean="0"/>
              <a:t>outros textos</a:t>
            </a:r>
            <a:r>
              <a:rPr lang="pt-BR" dirty="0"/>
              <a:t>.</a:t>
            </a:r>
          </a:p>
          <a:p>
            <a:endParaRPr lang="pt-BR" dirty="0" smtClean="0">
              <a:solidFill>
                <a:schemeClr val="tx1"/>
              </a:solidFill>
            </a:endParaRP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http://1.bp.blogspot.com/-T3kfALujVb0/TgdUCR3TK6I/AAAAAAAACvI/-AK0pLF7yLE/s1600/Pastor_D_barbosa_Soteriolog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62500" cy="3429000"/>
          </a:xfrm>
          <a:prstGeom prst="rect">
            <a:avLst/>
          </a:prstGeom>
          <a:noFill/>
        </p:spPr>
      </p:pic>
      <p:pic>
        <p:nvPicPr>
          <p:cNvPr id="1028" name="Picture 4" descr="http://4.bp.blogspot.com/_Z6-8zREzkks/SojGO-WSxPI/AAAAAAAAAy0/zABNA4TZu68/s400/a-cruz-e-milho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5" y="0"/>
            <a:ext cx="4467751" cy="3429000"/>
          </a:xfrm>
          <a:prstGeom prst="rect">
            <a:avLst/>
          </a:prstGeom>
          <a:noFill/>
        </p:spPr>
      </p:pic>
      <p:pic>
        <p:nvPicPr>
          <p:cNvPr id="1030" name="Picture 6" descr="http://1.bp.blogspot.com/_NfobuzNmJdo/TBFga4ECsFI/AAAAAAAABZ4/0vlkdGgVBlo/s1600/CRUCIFICANDO+A+SO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3149992" cy="3429001"/>
          </a:xfrm>
          <a:prstGeom prst="rect">
            <a:avLst/>
          </a:prstGeom>
          <a:noFill/>
        </p:spPr>
      </p:pic>
      <p:pic>
        <p:nvPicPr>
          <p:cNvPr id="1032" name="Picture 8" descr="http://3.bp.blogspot.com/_NfobuzNmJdo/TBFgoZqSsqI/AAAAAAAABaA/dAvv6DJ1cXE/s1600/Salvacao+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1" y="3429000"/>
            <a:ext cx="3024336" cy="3429000"/>
          </a:xfrm>
          <a:prstGeom prst="rect">
            <a:avLst/>
          </a:prstGeom>
          <a:noFill/>
        </p:spPr>
      </p:pic>
      <p:pic>
        <p:nvPicPr>
          <p:cNvPr id="1034" name="Picture 10" descr="http://2.bp.blogspot.com/__4a_7TfceDc/S-8D9589hZI/AAAAAAAAAE8/sTinSF6JE3o/s1600/jesus-na-cruz_pai-porque-me-abandonastes%5B1%5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3429000"/>
            <a:ext cx="3672408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Por que é necessário o estudo da </a:t>
            </a:r>
            <a:r>
              <a:rPr lang="pt-BR" dirty="0" err="1"/>
              <a:t>S</a:t>
            </a:r>
            <a:r>
              <a:rPr lang="pt-BR" dirty="0" err="1" smtClean="0"/>
              <a:t>oteriologia</a:t>
            </a:r>
            <a:r>
              <a:rPr lang="pt-BR" dirty="0"/>
              <a:t>? Por causa da existência do </a:t>
            </a:r>
            <a:r>
              <a:rPr lang="pt-BR" dirty="0" smtClean="0"/>
              <a:t>pecado (</a:t>
            </a:r>
            <a:r>
              <a:rPr lang="pt-BR" dirty="0"/>
              <a:t>Em grego</a:t>
            </a:r>
            <a:r>
              <a:rPr lang="pt-BR" dirty="0" smtClean="0"/>
              <a:t>: </a:t>
            </a:r>
            <a:r>
              <a:rPr lang="pt-BR" b="1" i="1" dirty="0" err="1" smtClean="0">
                <a:solidFill>
                  <a:srgbClr val="FF0000"/>
                </a:solidFill>
              </a:rPr>
              <a:t>hamartia</a:t>
            </a:r>
            <a:r>
              <a:rPr lang="pt-BR" b="1" i="1" dirty="0" smtClean="0">
                <a:solidFill>
                  <a:srgbClr val="FF0000"/>
                </a:solidFill>
              </a:rPr>
              <a:t>)</a:t>
            </a:r>
            <a:r>
              <a:rPr lang="pt-BR" dirty="0" smtClean="0"/>
              <a:t>, </a:t>
            </a:r>
            <a:r>
              <a:rPr lang="pt-BR" dirty="0"/>
              <a:t>portanto, </a:t>
            </a:r>
            <a:r>
              <a:rPr lang="pt-BR" b="1" i="1" dirty="0" err="1">
                <a:solidFill>
                  <a:srgbClr val="FF0000"/>
                </a:solidFill>
              </a:rPr>
              <a:t>hamartia</a:t>
            </a:r>
            <a:r>
              <a:rPr lang="pt-BR" dirty="0"/>
              <a:t> é o oposto a </a:t>
            </a:r>
            <a:r>
              <a:rPr lang="pt-BR" b="1" i="1" dirty="0" err="1">
                <a:solidFill>
                  <a:srgbClr val="002060"/>
                </a:solidFill>
              </a:rPr>
              <a:t>soter</a:t>
            </a:r>
            <a:r>
              <a:rPr lang="pt-BR" dirty="0"/>
              <a:t>, </a:t>
            </a:r>
            <a:r>
              <a:rPr lang="pt-BR" dirty="0" smtClean="0"/>
              <a:t>“o </a:t>
            </a:r>
            <a:r>
              <a:rPr lang="pt-BR" dirty="0"/>
              <a:t>pecado nos separa </a:t>
            </a:r>
            <a:r>
              <a:rPr lang="pt-BR" dirty="0" smtClean="0"/>
              <a:t>de </a:t>
            </a:r>
            <a:r>
              <a:rPr lang="pt-BR" b="1" dirty="0" smtClean="0">
                <a:solidFill>
                  <a:srgbClr val="002060"/>
                </a:solidFill>
              </a:rPr>
              <a:t>Deus</a:t>
            </a:r>
            <a:r>
              <a:rPr lang="pt-BR" dirty="0"/>
              <a:t>, o pecado desarraiga-nos do meio em que devemos viver. O pecado converte a luz em trevas, o </a:t>
            </a:r>
            <a:r>
              <a:rPr lang="pt-BR" dirty="0" smtClean="0"/>
              <a:t>gozo em </a:t>
            </a:r>
            <a:r>
              <a:rPr lang="pt-BR" dirty="0"/>
              <a:t>tristeza, o céu em inferno, e vida em morte. O pecado é o maior e mais terrível inimigo da alma humana.Ele destrói as promessas, mata as esperanças, dá-nos serpentes, em vez de peixes, pedra, em lugar de pão,tormento, em lugar de prazer. O pecado sempre destrói </a:t>
            </a:r>
            <a:r>
              <a:rPr lang="pt-BR" dirty="0" smtClean="0"/>
              <a:t>e </a:t>
            </a:r>
            <a:r>
              <a:rPr lang="pt-BR" dirty="0"/>
              <a:t>nunca edifica. Promete, mas nunca cumpre </a:t>
            </a:r>
            <a:r>
              <a:rPr lang="pt-BR" dirty="0" smtClean="0"/>
              <a:t>a promessa</a:t>
            </a:r>
            <a:r>
              <a:rPr lang="pt-BR" dirty="0"/>
              <a:t>. É como diz a Bíblia </a:t>
            </a:r>
            <a:r>
              <a:rPr lang="pt-BR" b="1" i="1" dirty="0">
                <a:solidFill>
                  <a:srgbClr val="0070C0"/>
                </a:solidFill>
              </a:rPr>
              <a:t>‘O salário do pecado é a </a:t>
            </a:r>
            <a:r>
              <a:rPr lang="pt-BR" b="1" i="1" dirty="0" smtClean="0">
                <a:solidFill>
                  <a:srgbClr val="0070C0"/>
                </a:solidFill>
              </a:rPr>
              <a:t>morte” </a:t>
            </a:r>
            <a:r>
              <a:rPr lang="pt-BR" b="1" i="1" dirty="0">
                <a:solidFill>
                  <a:srgbClr val="0070C0"/>
                </a:solidFill>
              </a:rPr>
              <a:t>– Romanos 6:23”.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8914" name="Picture 2" descr="http://3.bp.blogspot.com/-fzYcav7q8Ts/Tw259ColxII/AAAAAAAAAac/J-NaA6LL5Wg/s1600/O+peca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b="1" i="1" dirty="0" smtClean="0">
                <a:solidFill>
                  <a:srgbClr val="0070C0"/>
                </a:solidFill>
              </a:rPr>
              <a:t>Esboço de Teologia Sistemática</a:t>
            </a:r>
          </a:p>
          <a:p>
            <a:r>
              <a:rPr lang="pt-BR" dirty="0" smtClean="0"/>
              <a:t>, A. B. </a:t>
            </a:r>
            <a:r>
              <a:rPr lang="pt-BR" dirty="0" err="1" smtClean="0"/>
              <a:t>Lanston</a:t>
            </a:r>
            <a:r>
              <a:rPr lang="pt-BR" dirty="0" smtClean="0"/>
              <a:t>, Editora JUERP, página 151.Temos então que a causa para o estudo da </a:t>
            </a:r>
            <a:r>
              <a:rPr lang="pt-BR" dirty="0" err="1" smtClean="0"/>
              <a:t>soteriologia</a:t>
            </a:r>
            <a:r>
              <a:rPr lang="pt-BR" dirty="0" smtClean="0"/>
              <a:t> é a existência do pecado, se </a:t>
            </a:r>
            <a:r>
              <a:rPr lang="pt-BR" dirty="0"/>
              <a:t>não existisse esse mal universal, não haveria necessidade de salvação. </a:t>
            </a:r>
            <a:r>
              <a:rPr lang="pt-BR" dirty="0" smtClean="0"/>
              <a:t>Para compreender </a:t>
            </a:r>
            <a:r>
              <a:rPr lang="pt-BR" dirty="0"/>
              <a:t>em toda sua plenitude a Salvação provida por Deus, </a:t>
            </a:r>
            <a:r>
              <a:rPr lang="pt-BR" dirty="0" smtClean="0"/>
              <a:t>devemos entender </a:t>
            </a:r>
            <a:r>
              <a:rPr lang="pt-BR" dirty="0"/>
              <a:t>o que é </a:t>
            </a:r>
            <a:r>
              <a:rPr lang="pt-BR" dirty="0" smtClean="0"/>
              <a:t>o </a:t>
            </a:r>
            <a:r>
              <a:rPr lang="pt-BR" b="1" i="1" dirty="0" smtClean="0">
                <a:solidFill>
                  <a:srgbClr val="00B050"/>
                </a:solidFill>
              </a:rPr>
              <a:t>princípio fundamental </a:t>
            </a:r>
            <a:r>
              <a:rPr lang="pt-BR" dirty="0" smtClean="0"/>
              <a:t>do </a:t>
            </a:r>
            <a:r>
              <a:rPr lang="pt-BR" dirty="0"/>
              <a:t>pecado</a:t>
            </a:r>
            <a:r>
              <a:rPr lang="pt-BR" dirty="0" smtClean="0"/>
              <a:t>.</a:t>
            </a:r>
          </a:p>
          <a:p>
            <a:r>
              <a:rPr lang="pt-BR" b="1" dirty="0">
                <a:solidFill>
                  <a:srgbClr val="7030A0"/>
                </a:solidFill>
              </a:rPr>
              <a:t>O que entendemos por princípio fundamental?</a:t>
            </a:r>
          </a:p>
          <a:p>
            <a:r>
              <a:rPr lang="pt-BR" dirty="0"/>
              <a:t>Em teologia devemos </a:t>
            </a:r>
            <a:r>
              <a:rPr lang="pt-BR" dirty="0" smtClean="0"/>
              <a:t>sempre procurar </a:t>
            </a:r>
            <a:r>
              <a:rPr lang="pt-BR" dirty="0"/>
              <a:t>definir corretamente os termos empregados, saber o que estamos </a:t>
            </a:r>
            <a:r>
              <a:rPr lang="pt-BR" dirty="0" smtClean="0"/>
              <a:t>falando e </a:t>
            </a:r>
            <a:r>
              <a:rPr lang="pt-BR" dirty="0"/>
              <a:t>porquê. Cada conceito usado deve ser explicado, pois, a teologia </a:t>
            </a:r>
            <a:r>
              <a:rPr lang="pt-BR" dirty="0" smtClean="0"/>
              <a:t>é </a:t>
            </a:r>
            <a:r>
              <a:rPr lang="pt-BR" b="1" i="1" dirty="0" smtClean="0">
                <a:solidFill>
                  <a:srgbClr val="002060"/>
                </a:solidFill>
              </a:rPr>
              <a:t>conceitual</a:t>
            </a:r>
            <a:endParaRPr lang="pt-BR" i="1" dirty="0">
              <a:solidFill>
                <a:srgbClr val="002060"/>
              </a:solidFill>
            </a:endParaRPr>
          </a:p>
          <a:p>
            <a:pPr>
              <a:buNone/>
            </a:pPr>
            <a:endParaRPr lang="pt-BR" dirty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ou seja, define termos e conceitos de maneira correta e apropriada. </a:t>
            </a:r>
            <a:r>
              <a:rPr lang="pt-BR" dirty="0" smtClean="0"/>
              <a:t>Devemos entender </a:t>
            </a:r>
            <a:r>
              <a:rPr lang="pt-BR" dirty="0"/>
              <a:t>por princípio fundamental aquilo de onde se originou o conceito, </a:t>
            </a:r>
            <a:r>
              <a:rPr lang="pt-BR" dirty="0" smtClean="0"/>
              <a:t>por exemplo</a:t>
            </a:r>
            <a:r>
              <a:rPr lang="pt-BR" dirty="0"/>
              <a:t>: se nos estamos estudando sobre salvação, devemos primeiro, antes </a:t>
            </a:r>
            <a:r>
              <a:rPr lang="pt-BR" dirty="0" smtClean="0"/>
              <a:t>de tudo</a:t>
            </a:r>
            <a:r>
              <a:rPr lang="pt-BR" dirty="0"/>
              <a:t>, definir corretamente de onde se originou o pecado, a sua razão de ser. </a:t>
            </a:r>
            <a:r>
              <a:rPr lang="pt-BR" dirty="0" smtClean="0"/>
              <a:t>Temos que </a:t>
            </a:r>
            <a:r>
              <a:rPr lang="pt-BR" dirty="0"/>
              <a:t>descobrir a fonte de onde ele é oriundo, saber porque ele opera e porque </a:t>
            </a:r>
            <a:r>
              <a:rPr lang="pt-BR" dirty="0" smtClean="0"/>
              <a:t>existe na </a:t>
            </a:r>
            <a:r>
              <a:rPr lang="pt-BR" dirty="0"/>
              <a:t>vida do homem. Em termos gerais temos que compreender, entender e </a:t>
            </a:r>
            <a:r>
              <a:rPr lang="pt-BR" dirty="0" smtClean="0"/>
              <a:t>saber explicar </a:t>
            </a:r>
            <a:r>
              <a:rPr lang="pt-BR" dirty="0"/>
              <a:t>onde nasceu o pecado e porquê. Pois é do pecado que somos salvos. </a:t>
            </a:r>
            <a:r>
              <a:rPr lang="pt-BR" dirty="0" smtClean="0"/>
              <a:t>Na linha </a:t>
            </a:r>
            <a:r>
              <a:rPr lang="pt-BR" dirty="0"/>
              <a:t>de compreensão, entender o pecado será entender a razão para sua </a:t>
            </a:r>
            <a:r>
              <a:rPr lang="pt-BR" dirty="0" smtClean="0"/>
              <a:t>solução que </a:t>
            </a:r>
            <a:r>
              <a:rPr lang="pt-BR" dirty="0"/>
              <a:t>é: </a:t>
            </a:r>
            <a:r>
              <a:rPr lang="pt-BR" b="1" i="1" dirty="0">
                <a:solidFill>
                  <a:srgbClr val="002060"/>
                </a:solidFill>
              </a:rPr>
              <a:t>SOTER = salvação, libertação, preservação.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pt-BR" dirty="0"/>
              <a:t>A melhor definição bíblica para o pecado é: </a:t>
            </a:r>
            <a:r>
              <a:rPr lang="pt-BR" dirty="0" smtClean="0"/>
              <a:t>um </a:t>
            </a:r>
            <a:r>
              <a:rPr lang="pt-BR" b="1" dirty="0" smtClean="0">
                <a:solidFill>
                  <a:srgbClr val="FF0000"/>
                </a:solidFill>
              </a:rPr>
              <a:t>estado</a:t>
            </a:r>
            <a:r>
              <a:rPr lang="pt-BR" b="1" dirty="0" smtClean="0"/>
              <a:t> </a:t>
            </a:r>
            <a:r>
              <a:rPr lang="pt-BR" dirty="0" smtClean="0"/>
              <a:t>mau </a:t>
            </a:r>
            <a:r>
              <a:rPr lang="pt-BR" dirty="0"/>
              <a:t>da alma, em que </a:t>
            </a:r>
            <a:r>
              <a:rPr lang="pt-BR" dirty="0" smtClean="0"/>
              <a:t>esse estado </a:t>
            </a:r>
            <a:r>
              <a:rPr lang="pt-BR" dirty="0"/>
              <a:t>tem suas próprias manifestações que são </a:t>
            </a:r>
            <a:r>
              <a:rPr lang="pt-BR" b="1" dirty="0" smtClean="0">
                <a:solidFill>
                  <a:srgbClr val="FF0000"/>
                </a:solidFill>
              </a:rPr>
              <a:t>os atos pecaminosos</a:t>
            </a:r>
            <a:r>
              <a:rPr lang="pt-BR" b="1" dirty="0">
                <a:solidFill>
                  <a:srgbClr val="FF0000"/>
                </a:solidFill>
              </a:rPr>
              <a:t>. </a:t>
            </a:r>
            <a:r>
              <a:rPr lang="pt-BR" dirty="0" smtClean="0"/>
              <a:t>Entendendo por </a:t>
            </a:r>
            <a:r>
              <a:rPr lang="pt-BR" dirty="0"/>
              <a:t>estado uma posição definida, determinada, como quando falamos: qual é </a:t>
            </a:r>
            <a:r>
              <a:rPr lang="pt-BR" dirty="0" smtClean="0"/>
              <a:t>o </a:t>
            </a:r>
            <a:r>
              <a:rPr lang="pt-BR" b="1" dirty="0" smtClean="0">
                <a:solidFill>
                  <a:srgbClr val="002060"/>
                </a:solidFill>
              </a:rPr>
              <a:t>estado de </a:t>
            </a:r>
            <a:r>
              <a:rPr lang="pt-BR" b="1" dirty="0">
                <a:solidFill>
                  <a:srgbClr val="002060"/>
                </a:solidFill>
              </a:rPr>
              <a:t>saúde </a:t>
            </a:r>
            <a:r>
              <a:rPr lang="pt-BR" dirty="0"/>
              <a:t>do paciente? Assim, a alma que está em pecado está </a:t>
            </a:r>
            <a:r>
              <a:rPr lang="pt-BR" dirty="0" smtClean="0"/>
              <a:t>num </a:t>
            </a:r>
            <a:r>
              <a:rPr lang="pt-BR" b="1" dirty="0" smtClean="0">
                <a:solidFill>
                  <a:srgbClr val="00B050"/>
                </a:solidFill>
              </a:rPr>
              <a:t>estado </a:t>
            </a:r>
            <a:r>
              <a:rPr lang="pt-BR" b="1" dirty="0">
                <a:solidFill>
                  <a:srgbClr val="00B050"/>
                </a:solidFill>
              </a:rPr>
              <a:t> mau</a:t>
            </a:r>
            <a:r>
              <a:rPr lang="pt-BR" dirty="0"/>
              <a:t>, a alma está deteriorada e aviltada. Note-se que existem dois </a:t>
            </a:r>
            <a:r>
              <a:rPr lang="pt-BR" dirty="0" smtClean="0"/>
              <a:t>conceitos completamente </a:t>
            </a:r>
            <a:r>
              <a:rPr lang="pt-BR" dirty="0"/>
              <a:t>diferentes: </a:t>
            </a:r>
            <a:r>
              <a:rPr lang="pt-BR" b="1" dirty="0">
                <a:solidFill>
                  <a:srgbClr val="FF0000"/>
                </a:solidFill>
              </a:rPr>
              <a:t>estado e ato</a:t>
            </a:r>
            <a:r>
              <a:rPr lang="pt-BR" dirty="0"/>
              <a:t>. </a:t>
            </a:r>
            <a:r>
              <a:rPr lang="pt-BR" dirty="0" smtClean="0"/>
              <a:t>O </a:t>
            </a:r>
            <a:r>
              <a:rPr lang="pt-BR" b="1" dirty="0" smtClean="0">
                <a:solidFill>
                  <a:srgbClr val="FF0000"/>
                </a:solidFill>
              </a:rPr>
              <a:t>estado</a:t>
            </a:r>
            <a:r>
              <a:rPr lang="pt-BR" b="1" dirty="0" smtClean="0"/>
              <a:t> </a:t>
            </a:r>
            <a:r>
              <a:rPr lang="pt-BR" dirty="0" smtClean="0"/>
              <a:t>pecaminoso </a:t>
            </a:r>
            <a:r>
              <a:rPr lang="pt-BR" dirty="0"/>
              <a:t>é uma </a:t>
            </a:r>
            <a:r>
              <a:rPr lang="pt-BR" dirty="0" smtClean="0"/>
              <a:t>coisa enquanto </a:t>
            </a:r>
            <a:r>
              <a:rPr lang="pt-BR" dirty="0"/>
              <a:t>que </a:t>
            </a:r>
            <a:r>
              <a:rPr lang="pt-BR" dirty="0" smtClean="0"/>
              <a:t>o </a:t>
            </a:r>
            <a:r>
              <a:rPr lang="pt-BR" b="1" dirty="0" smtClean="0">
                <a:solidFill>
                  <a:srgbClr val="FF0000"/>
                </a:solidFill>
              </a:rPr>
              <a:t>ato</a:t>
            </a:r>
            <a:r>
              <a:rPr lang="pt-BR" b="1" dirty="0" smtClean="0"/>
              <a:t> </a:t>
            </a:r>
            <a:r>
              <a:rPr lang="pt-BR" dirty="0" smtClean="0"/>
              <a:t>do </a:t>
            </a:r>
            <a:r>
              <a:rPr lang="pt-BR" dirty="0"/>
              <a:t>pecado é outra coisa.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pt-BR" dirty="0"/>
              <a:t>Esta primeira compreensão é extraída de suas origens, das </a:t>
            </a:r>
            <a:r>
              <a:rPr lang="pt-BR" dirty="0" smtClean="0"/>
              <a:t>origens do </a:t>
            </a:r>
            <a:r>
              <a:rPr lang="pt-BR" dirty="0"/>
              <a:t>pecado no homem. O relato de Gênesis é muito claro </a:t>
            </a:r>
            <a:r>
              <a:rPr lang="pt-BR" dirty="0" smtClean="0"/>
              <a:t>quando logo após </a:t>
            </a:r>
            <a:r>
              <a:rPr lang="pt-BR" dirty="0"/>
              <a:t>o pecado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 perguntou para Adão </a:t>
            </a:r>
            <a:r>
              <a:rPr lang="pt-BR" dirty="0" smtClean="0"/>
              <a:t>“</a:t>
            </a:r>
            <a:r>
              <a:rPr lang="pt-BR" b="1" dirty="0" smtClean="0">
                <a:solidFill>
                  <a:srgbClr val="FF0000"/>
                </a:solidFill>
              </a:rPr>
              <a:t>Onde </a:t>
            </a:r>
            <a:r>
              <a:rPr lang="pt-BR" dirty="0" smtClean="0"/>
              <a:t>estás</a:t>
            </a:r>
            <a:r>
              <a:rPr lang="pt-BR" dirty="0"/>
              <a:t>?”.Gênesis 3:9 – Note-se que é a primeira pergunta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 </a:t>
            </a:r>
            <a:r>
              <a:rPr lang="pt-BR" dirty="0" smtClean="0"/>
              <a:t>logo após </a:t>
            </a:r>
            <a:r>
              <a:rPr lang="pt-BR" dirty="0"/>
              <a:t>o pecado,</a:t>
            </a:r>
          </a:p>
          <a:p>
            <a:r>
              <a:rPr lang="pt-BR" b="1" dirty="0" smtClean="0">
                <a:solidFill>
                  <a:srgbClr val="FF0000"/>
                </a:solidFill>
              </a:rPr>
              <a:t>Imediatamente</a:t>
            </a:r>
            <a:r>
              <a:rPr lang="pt-BR" b="1" dirty="0" smtClean="0"/>
              <a:t> </a:t>
            </a:r>
            <a:r>
              <a:rPr lang="pt-BR" dirty="0" smtClean="0"/>
              <a:t>logo </a:t>
            </a:r>
            <a:r>
              <a:rPr lang="pt-BR" dirty="0"/>
              <a:t>após o ato do pecado. </a:t>
            </a:r>
            <a:r>
              <a:rPr lang="pt-BR" dirty="0" smtClean="0"/>
              <a:t>Isto significa </a:t>
            </a:r>
            <a:r>
              <a:rPr lang="pt-BR" dirty="0"/>
              <a:t>que Adão mudou de posição, pois </a:t>
            </a:r>
            <a:r>
              <a:rPr lang="pt-BR" dirty="0" smtClean="0"/>
              <a:t>“</a:t>
            </a:r>
            <a:r>
              <a:rPr lang="pt-BR" b="1" dirty="0" smtClean="0">
                <a:solidFill>
                  <a:srgbClr val="FF0000"/>
                </a:solidFill>
              </a:rPr>
              <a:t>onde</a:t>
            </a:r>
            <a:r>
              <a:rPr lang="pt-BR" dirty="0" smtClean="0"/>
              <a:t>” </a:t>
            </a:r>
            <a:r>
              <a:rPr lang="pt-BR" dirty="0"/>
              <a:t>é em </a:t>
            </a:r>
            <a:r>
              <a:rPr lang="pt-BR" dirty="0" smtClean="0"/>
              <a:t>hebraico (</a:t>
            </a:r>
            <a:r>
              <a:rPr lang="pt-BR" dirty="0"/>
              <a:t>no texto original “</a:t>
            </a:r>
            <a:r>
              <a:rPr lang="pt-BR" dirty="0" err="1"/>
              <a:t>ay</a:t>
            </a:r>
            <a:r>
              <a:rPr lang="pt-BR" dirty="0"/>
              <a:t>”) </a:t>
            </a:r>
            <a:r>
              <a:rPr lang="pt-BR" dirty="0" smtClean="0"/>
              <a:t>um </a:t>
            </a:r>
            <a:r>
              <a:rPr lang="pt-BR" b="1" dirty="0" smtClean="0">
                <a:solidFill>
                  <a:srgbClr val="FF0000"/>
                </a:solidFill>
              </a:rPr>
              <a:t>advérbio</a:t>
            </a:r>
            <a:r>
              <a:rPr lang="pt-BR" b="1" dirty="0" smtClean="0"/>
              <a:t> </a:t>
            </a:r>
            <a:r>
              <a:rPr lang="pt-BR" b="1" dirty="0">
                <a:solidFill>
                  <a:srgbClr val="FF0000"/>
                </a:solidFill>
              </a:rPr>
              <a:t>de </a:t>
            </a:r>
            <a:r>
              <a:rPr lang="pt-BR" b="1" dirty="0" smtClean="0">
                <a:solidFill>
                  <a:srgbClr val="FF0000"/>
                </a:solidFill>
              </a:rPr>
              <a:t>lugar </a:t>
            </a:r>
            <a:r>
              <a:rPr lang="pt-BR" dirty="0" smtClean="0"/>
              <a:t>. </a:t>
            </a:r>
            <a:r>
              <a:rPr lang="pt-BR" dirty="0"/>
              <a:t>Portanto, </a:t>
            </a:r>
            <a:r>
              <a:rPr lang="pt-BR" dirty="0" smtClean="0"/>
              <a:t>quem mudou </a:t>
            </a:r>
            <a:r>
              <a:rPr lang="pt-BR" dirty="0"/>
              <a:t>foi Adão e não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, as mudanças sempre acontecem </a:t>
            </a:r>
            <a:r>
              <a:rPr lang="pt-BR" dirty="0" smtClean="0"/>
              <a:t>no homem </a:t>
            </a:r>
            <a:r>
              <a:rPr lang="pt-BR" dirty="0"/>
              <a:t>e nunca em </a:t>
            </a:r>
            <a:r>
              <a:rPr lang="pt-BR" b="1" dirty="0">
                <a:solidFill>
                  <a:srgbClr val="002060"/>
                </a:solidFill>
              </a:rPr>
              <a:t>Deus. Deus </a:t>
            </a:r>
            <a:r>
              <a:rPr lang="pt-BR" dirty="0"/>
              <a:t>não muda.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Agora que sabemos o princípio fundamental do pecado que é exatamente </a:t>
            </a:r>
            <a:r>
              <a:rPr lang="pt-BR" dirty="0" smtClean="0"/>
              <a:t>uma mudança </a:t>
            </a:r>
            <a:r>
              <a:rPr lang="pt-BR" dirty="0"/>
              <a:t>de posição em relação a Deus, uma distância, separação. Sendo </a:t>
            </a:r>
            <a:r>
              <a:rPr lang="pt-BR" dirty="0" smtClean="0"/>
              <a:t>um </a:t>
            </a:r>
            <a:r>
              <a:rPr lang="pt-BR" b="1" i="1" dirty="0" smtClean="0">
                <a:solidFill>
                  <a:srgbClr val="002060"/>
                </a:solidFill>
              </a:rPr>
              <a:t>Estado da </a:t>
            </a:r>
            <a:r>
              <a:rPr lang="pt-BR" b="1" i="1" dirty="0">
                <a:solidFill>
                  <a:srgbClr val="002060"/>
                </a:solidFill>
              </a:rPr>
              <a:t>alma</a:t>
            </a:r>
            <a:r>
              <a:rPr lang="pt-BR" dirty="0"/>
              <a:t>. Vejamos mais uma prova: </a:t>
            </a:r>
            <a:r>
              <a:rPr lang="pt-BR" dirty="0" smtClean="0"/>
              <a:t>“Clama </a:t>
            </a:r>
            <a:r>
              <a:rPr lang="pt-BR" dirty="0"/>
              <a:t>a plenos pulmões, não te detenhas, </a:t>
            </a:r>
            <a:r>
              <a:rPr lang="pt-BR" dirty="0" smtClean="0"/>
              <a:t>ergue a </a:t>
            </a:r>
            <a:r>
              <a:rPr lang="pt-BR" dirty="0"/>
              <a:t>voz como a trombeta e anuncia ao meu povo a sua </a:t>
            </a:r>
            <a:r>
              <a:rPr lang="pt-BR" dirty="0" smtClean="0"/>
              <a:t>transgressão </a:t>
            </a:r>
            <a:r>
              <a:rPr lang="pt-BR" dirty="0"/>
              <a:t>e à casa de Jacó, os seus </a:t>
            </a:r>
            <a:r>
              <a:rPr lang="pt-BR" dirty="0" smtClean="0"/>
              <a:t>pecados. Mesmo neste estado</a:t>
            </a:r>
            <a:r>
              <a:rPr lang="pt-BR" dirty="0"/>
              <a:t>, ainda me procuram dia a </a:t>
            </a:r>
            <a:r>
              <a:rPr lang="pt-BR" dirty="0" smtClean="0"/>
              <a:t>dia ...” </a:t>
            </a:r>
            <a:r>
              <a:rPr lang="pt-BR" dirty="0"/>
              <a:t>Isaías 58:1-2. Bíblia Sagrada, Revista </a:t>
            </a:r>
            <a:r>
              <a:rPr lang="pt-BR" dirty="0" smtClean="0"/>
              <a:t>e Atualizada</a:t>
            </a:r>
            <a:r>
              <a:rPr lang="pt-BR" dirty="0"/>
              <a:t>, </a:t>
            </a:r>
            <a:r>
              <a:rPr lang="pt-BR" dirty="0" smtClean="0"/>
              <a:t>2° Edição</a:t>
            </a:r>
            <a:r>
              <a:rPr lang="pt-BR" dirty="0"/>
              <a:t>, 1993. (Usamos sempre esta Versão, se houver o uso </a:t>
            </a:r>
            <a:r>
              <a:rPr lang="pt-BR" dirty="0" smtClean="0"/>
              <a:t>de outra </a:t>
            </a:r>
            <a:r>
              <a:rPr lang="pt-BR" dirty="0"/>
              <a:t>Versão será indicado no texto.). Note-se no texto de Isaías a palavra </a:t>
            </a:r>
            <a:r>
              <a:rPr lang="pt-BR" dirty="0" smtClean="0"/>
              <a:t>“</a:t>
            </a:r>
            <a:r>
              <a:rPr lang="pt-BR" b="1" dirty="0" smtClean="0">
                <a:solidFill>
                  <a:srgbClr val="FF0000"/>
                </a:solidFill>
              </a:rPr>
              <a:t>estado</a:t>
            </a:r>
            <a:r>
              <a:rPr lang="pt-BR" dirty="0" smtClean="0"/>
              <a:t>” </a:t>
            </a:r>
            <a:r>
              <a:rPr lang="pt-BR" dirty="0"/>
              <a:t>para descrever a condição pecaminosa de Judá na época. Judá estava </a:t>
            </a:r>
            <a:r>
              <a:rPr lang="pt-BR" dirty="0" smtClean="0"/>
              <a:t>em transgressão </a:t>
            </a:r>
            <a:r>
              <a:rPr lang="pt-BR" dirty="0"/>
              <a:t>e pecado, um estado da alma. Podemos entender que o pecado é </a:t>
            </a:r>
            <a:r>
              <a:rPr lang="pt-BR" dirty="0" smtClean="0"/>
              <a:t>um </a:t>
            </a:r>
            <a:r>
              <a:rPr lang="pt-BR" b="1" i="1" dirty="0" smtClean="0">
                <a:solidFill>
                  <a:srgbClr val="FF0000"/>
                </a:solidFill>
              </a:rPr>
              <a:t>estado de separação de </a:t>
            </a:r>
            <a:r>
              <a:rPr lang="pt-BR" b="1" i="1" dirty="0">
                <a:solidFill>
                  <a:srgbClr val="FF0000"/>
                </a:solidFill>
              </a:rPr>
              <a:t>Deus </a:t>
            </a:r>
            <a:r>
              <a:rPr lang="pt-BR" b="1" i="1" dirty="0" smtClean="0">
                <a:solidFill>
                  <a:srgbClr val="FF0000"/>
                </a:solidFill>
              </a:rPr>
              <a:t>lendo Isaías 59:2. </a:t>
            </a:r>
            <a:endParaRPr lang="pt-BR" b="1" i="1" dirty="0">
              <a:solidFill>
                <a:srgbClr val="FF0000"/>
              </a:solidFill>
            </a:endParaRP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Obviamente que entendendo dessa maneira, da maneira bíblica podemos agora compreender que o homem pode se separar de Deus por um momento ou por toda a eternidade.</a:t>
            </a:r>
          </a:p>
          <a:p>
            <a:r>
              <a:rPr lang="pt-BR" b="1" dirty="0">
                <a:solidFill>
                  <a:srgbClr val="FF0000"/>
                </a:solidFill>
              </a:rPr>
              <a:t>A universalidade do pecado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dirty="0"/>
              <a:t>– Este estado mau da alma é universal, ou seja,significa que todos </a:t>
            </a:r>
            <a:r>
              <a:rPr lang="pt-BR" dirty="0" smtClean="0"/>
              <a:t>os </a:t>
            </a:r>
            <a:r>
              <a:rPr lang="pt-BR" b="1" dirty="0" smtClean="0"/>
              <a:t>homens </a:t>
            </a:r>
            <a:r>
              <a:rPr lang="pt-BR" dirty="0" smtClean="0"/>
              <a:t>nascem </a:t>
            </a:r>
            <a:r>
              <a:rPr lang="pt-BR" dirty="0"/>
              <a:t>nesta condição ou posição. (usamos apalavra </a:t>
            </a:r>
            <a:r>
              <a:rPr lang="pt-BR" dirty="0" smtClean="0"/>
              <a:t>“</a:t>
            </a:r>
            <a:r>
              <a:rPr lang="pt-BR" b="1" dirty="0" smtClean="0"/>
              <a:t>homem</a:t>
            </a:r>
            <a:r>
              <a:rPr lang="pt-BR" dirty="0" smtClean="0"/>
              <a:t>” </a:t>
            </a:r>
            <a:r>
              <a:rPr lang="pt-BR" dirty="0"/>
              <a:t>de forma genérica, nos referindo à raça humana). Todos </a:t>
            </a:r>
            <a:r>
              <a:rPr lang="pt-BR" dirty="0" smtClean="0"/>
              <a:t>quantos nascem </a:t>
            </a:r>
            <a:r>
              <a:rPr lang="pt-BR" dirty="0"/>
              <a:t>neste mundo já nascem nessa posição ou estado de pecado, ou seja,nascem debaixo desse princípio fundamental. Paulo chama a este estado </a:t>
            </a:r>
            <a:r>
              <a:rPr lang="pt-BR" dirty="0" smtClean="0"/>
              <a:t>universal da </a:t>
            </a:r>
            <a:r>
              <a:rPr lang="pt-BR" dirty="0"/>
              <a:t>alma de </a:t>
            </a:r>
            <a:r>
              <a:rPr lang="pt-BR" dirty="0" smtClean="0"/>
              <a:t>“</a:t>
            </a:r>
            <a:r>
              <a:rPr lang="pt-BR" b="1" dirty="0" smtClean="0">
                <a:solidFill>
                  <a:srgbClr val="002060"/>
                </a:solidFill>
              </a:rPr>
              <a:t>morte</a:t>
            </a:r>
            <a:r>
              <a:rPr lang="pt-BR" dirty="0" smtClean="0"/>
              <a:t>” </a:t>
            </a:r>
            <a:r>
              <a:rPr lang="pt-BR" dirty="0"/>
              <a:t>(leitura: Efésios 2:5).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dirty="0"/>
              <a:t>Agora vamos sugerir uma leitura bíblica: Seguindo </a:t>
            </a:r>
            <a:r>
              <a:rPr lang="pt-BR" dirty="0" smtClean="0"/>
              <a:t>a orientação </a:t>
            </a:r>
            <a:r>
              <a:rPr lang="pt-BR" dirty="0"/>
              <a:t>dos estudos realizados até aqui, a seu modo </a:t>
            </a:r>
            <a:r>
              <a:rPr lang="pt-BR" dirty="0" smtClean="0"/>
              <a:t>de ver</a:t>
            </a:r>
            <a:r>
              <a:rPr lang="pt-BR" dirty="0"/>
              <a:t>, o que ensinam os seguintes textos? Salmos 143:2;Lucas 11:13; Romanos 3:10; 1 João 1:8; Lucas 6:43-45;Mateus 12:34 e Salmos 51:5-7. Se desejar se </a:t>
            </a:r>
            <a:r>
              <a:rPr lang="pt-BR" dirty="0" smtClean="0"/>
              <a:t>aprofundar melhor </a:t>
            </a:r>
            <a:r>
              <a:rPr lang="pt-BR" dirty="0"/>
              <a:t>então trabalhe os textos e faça um resumo </a:t>
            </a:r>
            <a:r>
              <a:rPr lang="pt-BR" dirty="0" smtClean="0"/>
              <a:t>da conclusão </a:t>
            </a:r>
            <a:r>
              <a:rPr lang="pt-BR" dirty="0"/>
              <a:t>tirada da leitura dos textos em relação com </a:t>
            </a:r>
            <a:r>
              <a:rPr lang="pt-BR" dirty="0" smtClean="0"/>
              <a:t>a questão </a:t>
            </a:r>
            <a:r>
              <a:rPr lang="pt-BR" dirty="0"/>
              <a:t>do</a:t>
            </a:r>
          </a:p>
          <a:p>
            <a:r>
              <a:rPr lang="pt-BR" b="1" dirty="0">
                <a:solidFill>
                  <a:srgbClr val="002060"/>
                </a:solidFill>
              </a:rPr>
              <a:t>princípio fundamental do </a:t>
            </a:r>
            <a:r>
              <a:rPr lang="pt-BR" b="1" dirty="0" smtClean="0">
                <a:solidFill>
                  <a:srgbClr val="002060"/>
                </a:solidFill>
              </a:rPr>
              <a:t>pecado.</a:t>
            </a:r>
            <a:endParaRPr lang="pt-BR" dirty="0">
              <a:solidFill>
                <a:srgbClr val="002060"/>
              </a:solidFill>
            </a:endParaRPr>
          </a:p>
          <a:p>
            <a:r>
              <a:rPr lang="pt-BR" dirty="0"/>
              <a:t>(lembre </a:t>
            </a:r>
            <a:r>
              <a:rPr lang="pt-BR" dirty="0" smtClean="0"/>
              <a:t>o que </a:t>
            </a:r>
            <a:r>
              <a:rPr lang="pt-BR" dirty="0"/>
              <a:t>você já sabe sobre princípio fundamental). Esse resumo você pode colocar </a:t>
            </a:r>
            <a:r>
              <a:rPr lang="pt-BR" dirty="0" smtClean="0"/>
              <a:t>a seguir </a:t>
            </a:r>
            <a:r>
              <a:rPr lang="pt-BR" dirty="0"/>
              <a:t>ou em arquivo separado, dentro da mesma pasta de </a:t>
            </a:r>
            <a:r>
              <a:rPr lang="pt-BR" b="1" i="1" dirty="0" err="1">
                <a:solidFill>
                  <a:srgbClr val="FF0000"/>
                </a:solidFill>
              </a:rPr>
              <a:t>Soteriologia</a:t>
            </a:r>
            <a:r>
              <a:rPr lang="pt-BR" b="1" i="1" dirty="0">
                <a:solidFill>
                  <a:srgbClr val="FF0000"/>
                </a:solidFill>
              </a:rPr>
              <a:t>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O Tema da Salvação na Bíblia domina claramente cada fase e aspecto de </a:t>
            </a:r>
            <a:r>
              <a:rPr lang="pt-BR" dirty="0" smtClean="0"/>
              <a:t>sua narrativa</a:t>
            </a:r>
            <a:r>
              <a:rPr lang="pt-BR" dirty="0"/>
              <a:t>. Já comprovamos nos estudos anteriores que o Esquema, Projeto </a:t>
            </a:r>
            <a:r>
              <a:rPr lang="pt-BR" dirty="0" smtClean="0"/>
              <a:t>ou Plano </a:t>
            </a:r>
            <a:r>
              <a:rPr lang="pt-BR" dirty="0"/>
              <a:t>de salvação está contido plenamente na obra, isto é na ação salvadora </a:t>
            </a:r>
            <a:r>
              <a:rPr lang="pt-BR" dirty="0" smtClean="0"/>
              <a:t>de </a:t>
            </a:r>
            <a:r>
              <a:rPr lang="pt-BR" b="1" i="1" dirty="0" smtClean="0">
                <a:solidFill>
                  <a:srgbClr val="002060"/>
                </a:solidFill>
              </a:rPr>
              <a:t>Deus</a:t>
            </a:r>
            <a:r>
              <a:rPr lang="pt-BR" dirty="0"/>
              <a:t>. Antes de considerar o aspecto de adoção, como </a:t>
            </a:r>
            <a:r>
              <a:rPr lang="pt-BR" dirty="0" smtClean="0"/>
              <a:t>o sétimo </a:t>
            </a:r>
            <a:r>
              <a:rPr lang="pt-BR" dirty="0"/>
              <a:t>e </a:t>
            </a:r>
            <a:r>
              <a:rPr lang="pt-BR" dirty="0" smtClean="0"/>
              <a:t>último aspecto, lembraremos </a:t>
            </a:r>
            <a:r>
              <a:rPr lang="pt-BR" dirty="0"/>
              <a:t>alguns conceitos aprendidos que nos farão entender a relação </a:t>
            </a:r>
            <a:r>
              <a:rPr lang="pt-BR" dirty="0" smtClean="0"/>
              <a:t>da adoção </a:t>
            </a:r>
            <a:r>
              <a:rPr lang="pt-BR" dirty="0"/>
              <a:t>com a Redenção</a:t>
            </a:r>
            <a:r>
              <a:rPr lang="pt-BR" dirty="0" smtClean="0"/>
              <a:t>.</a:t>
            </a:r>
          </a:p>
          <a:p>
            <a:r>
              <a:rPr lang="pt-BR" dirty="0"/>
              <a:t>Já sabemos que a Obra de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 se manifesta em duas grandes fases: A Obra de </a:t>
            </a:r>
            <a:r>
              <a:rPr lang="pt-BR" dirty="0" smtClean="0"/>
              <a:t>Deus </a:t>
            </a:r>
            <a:r>
              <a:rPr lang="pt-BR" b="1" dirty="0" smtClean="0"/>
              <a:t>por </a:t>
            </a:r>
            <a:r>
              <a:rPr lang="pt-BR" dirty="0" smtClean="0"/>
              <a:t>nós </a:t>
            </a:r>
            <a:r>
              <a:rPr lang="pt-BR" dirty="0"/>
              <a:t>em </a:t>
            </a:r>
            <a:r>
              <a:rPr lang="pt-BR" b="1" i="1" dirty="0">
                <a:solidFill>
                  <a:srgbClr val="002060"/>
                </a:solidFill>
              </a:rPr>
              <a:t>Cristo</a:t>
            </a:r>
            <a:r>
              <a:rPr lang="pt-BR" dirty="0"/>
              <a:t> e a Obra de </a:t>
            </a:r>
            <a:r>
              <a:rPr lang="pt-BR" b="1" i="1" dirty="0" smtClean="0">
                <a:solidFill>
                  <a:srgbClr val="002060"/>
                </a:solidFill>
              </a:rPr>
              <a:t>Deus</a:t>
            </a:r>
            <a:r>
              <a:rPr lang="pt-BR" dirty="0" smtClean="0"/>
              <a:t> </a:t>
            </a:r>
            <a:r>
              <a:rPr lang="pt-BR" b="1" dirty="0" smtClean="0"/>
              <a:t>em </a:t>
            </a:r>
            <a:r>
              <a:rPr lang="pt-BR" dirty="0" smtClean="0"/>
              <a:t>nós </a:t>
            </a:r>
            <a:r>
              <a:rPr lang="pt-BR" dirty="0"/>
              <a:t>pelo </a:t>
            </a:r>
            <a:r>
              <a:rPr lang="pt-BR" b="1" i="1" dirty="0">
                <a:solidFill>
                  <a:srgbClr val="002060"/>
                </a:solidFill>
              </a:rPr>
              <a:t>Espírito Santo</a:t>
            </a:r>
            <a:r>
              <a:rPr lang="pt-BR" dirty="0"/>
              <a:t>. Vemos </a:t>
            </a:r>
            <a:r>
              <a:rPr lang="pt-BR" dirty="0" smtClean="0"/>
              <a:t>aqui claramente </a:t>
            </a:r>
            <a:r>
              <a:rPr lang="pt-BR" dirty="0"/>
              <a:t>como a Justificação do pecador se opera pela ação da </a:t>
            </a:r>
            <a:r>
              <a:rPr lang="pt-BR" b="1" dirty="0">
                <a:solidFill>
                  <a:srgbClr val="00B050"/>
                </a:solidFill>
              </a:rPr>
              <a:t>Trindade</a:t>
            </a:r>
            <a:r>
              <a:rPr lang="pt-BR" dirty="0"/>
              <a:t>.</a:t>
            </a:r>
          </a:p>
          <a:p>
            <a:r>
              <a:rPr lang="pt-BR" b="1" i="1" dirty="0" smtClean="0">
                <a:solidFill>
                  <a:srgbClr val="002060"/>
                </a:solidFill>
              </a:rPr>
              <a:t>Deus </a:t>
            </a:r>
            <a:r>
              <a:rPr lang="pt-BR" dirty="0" smtClean="0"/>
              <a:t>o </a:t>
            </a:r>
            <a:r>
              <a:rPr lang="pt-BR" dirty="0"/>
              <a:t>Pai,manifesta e atribui Sua Graça, bendita e gratuita Graça.</a:t>
            </a:r>
          </a:p>
          <a:p>
            <a:endParaRPr lang="pt-BR" dirty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002060"/>
                </a:solidFill>
              </a:rPr>
              <a:t>Jesus</a:t>
            </a:r>
            <a:r>
              <a:rPr lang="pt-BR" dirty="0"/>
              <a:t>, </a:t>
            </a:r>
            <a:r>
              <a:rPr lang="pt-BR" dirty="0" smtClean="0"/>
              <a:t>o </a:t>
            </a:r>
            <a:r>
              <a:rPr lang="pt-BR" b="1" dirty="0" smtClean="0"/>
              <a:t>Filho </a:t>
            </a:r>
            <a:r>
              <a:rPr lang="pt-BR" dirty="0" smtClean="0"/>
              <a:t>, </a:t>
            </a:r>
            <a:r>
              <a:rPr lang="pt-BR" dirty="0"/>
              <a:t>efetuou </a:t>
            </a:r>
            <a:r>
              <a:rPr lang="pt-BR" dirty="0" smtClean="0"/>
              <a:t>a salvação</a:t>
            </a:r>
            <a:r>
              <a:rPr lang="pt-BR" dirty="0"/>
              <a:t>, sendo o Salvador, pagando o resgate e nos dando </a:t>
            </a:r>
            <a:r>
              <a:rPr lang="pt-BR" b="1" i="1" dirty="0" smtClean="0">
                <a:solidFill>
                  <a:srgbClr val="FF0000"/>
                </a:solidFill>
              </a:rPr>
              <a:t>SOTER </a:t>
            </a:r>
            <a:r>
              <a:rPr lang="pt-BR" dirty="0" smtClean="0"/>
              <a:t>(salvação, libertação </a:t>
            </a:r>
            <a:r>
              <a:rPr lang="pt-BR" dirty="0"/>
              <a:t>e preservação). </a:t>
            </a:r>
            <a:r>
              <a:rPr lang="pt-BR" dirty="0" smtClean="0"/>
              <a:t>O </a:t>
            </a:r>
            <a:r>
              <a:rPr lang="pt-BR" b="1" dirty="0" smtClean="0">
                <a:solidFill>
                  <a:srgbClr val="002060"/>
                </a:solidFill>
              </a:rPr>
              <a:t>Espírito Santo</a:t>
            </a:r>
            <a:r>
              <a:rPr lang="pt-BR" b="1" dirty="0" smtClean="0"/>
              <a:t> </a:t>
            </a:r>
            <a:r>
              <a:rPr lang="pt-BR" dirty="0" smtClean="0"/>
              <a:t>opera </a:t>
            </a:r>
            <a:r>
              <a:rPr lang="pt-BR" dirty="0"/>
              <a:t>em nós a regeneração, como obra posterior à justificação, transformando, modificando nosso caráter à semelhança </a:t>
            </a:r>
            <a:r>
              <a:rPr lang="pt-BR" dirty="0" smtClean="0"/>
              <a:t>do caráter </a:t>
            </a:r>
            <a:r>
              <a:rPr lang="pt-BR" dirty="0"/>
              <a:t>de </a:t>
            </a:r>
            <a:r>
              <a:rPr lang="pt-BR" b="1" dirty="0">
                <a:solidFill>
                  <a:srgbClr val="002060"/>
                </a:solidFill>
              </a:rPr>
              <a:t>Jesus</a:t>
            </a:r>
            <a:r>
              <a:rPr lang="pt-BR" dirty="0"/>
              <a:t>. Quando estudemos a Obra salvadora de </a:t>
            </a:r>
            <a:r>
              <a:rPr lang="pt-BR" b="1" dirty="0" smtClean="0">
                <a:solidFill>
                  <a:srgbClr val="002060"/>
                </a:solidFill>
              </a:rPr>
              <a:t>Deus </a:t>
            </a:r>
            <a:r>
              <a:rPr lang="pt-BR" b="1" dirty="0" smtClean="0"/>
              <a:t>em </a:t>
            </a:r>
            <a:r>
              <a:rPr lang="pt-BR" dirty="0" smtClean="0"/>
              <a:t>nós </a:t>
            </a:r>
            <a:r>
              <a:rPr lang="pt-BR" dirty="0"/>
              <a:t>veremos </a:t>
            </a:r>
            <a:r>
              <a:rPr lang="pt-BR" dirty="0" smtClean="0"/>
              <a:t>mais detalhes </a:t>
            </a:r>
            <a:r>
              <a:rPr lang="pt-BR" dirty="0"/>
              <a:t>desta ação divina pelo </a:t>
            </a:r>
            <a:r>
              <a:rPr lang="pt-BR" b="1" dirty="0">
                <a:solidFill>
                  <a:srgbClr val="002060"/>
                </a:solidFill>
              </a:rPr>
              <a:t>Espírito Santo</a:t>
            </a:r>
            <a:r>
              <a:rPr lang="pt-BR" dirty="0"/>
              <a:t>. Partimos do pressuposto de que </a:t>
            </a:r>
            <a:r>
              <a:rPr lang="pt-BR" dirty="0" smtClean="0"/>
              <a:t>todos nós </a:t>
            </a:r>
            <a:r>
              <a:rPr lang="pt-BR" dirty="0"/>
              <a:t>acreditamos </a:t>
            </a:r>
            <a:r>
              <a:rPr lang="pt-BR" dirty="0" smtClean="0"/>
              <a:t>na </a:t>
            </a:r>
            <a:r>
              <a:rPr lang="pt-BR" b="1" i="1" dirty="0" smtClean="0">
                <a:solidFill>
                  <a:srgbClr val="FF0000"/>
                </a:solidFill>
              </a:rPr>
              <a:t>Trindade </a:t>
            </a:r>
            <a:r>
              <a:rPr lang="pt-BR" dirty="0" smtClean="0"/>
              <a:t>como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 agindo em benefício do homem pecador</a:t>
            </a:r>
            <a:r>
              <a:rPr lang="pt-BR" dirty="0" smtClean="0"/>
              <a:t>, </a:t>
            </a:r>
            <a:r>
              <a:rPr lang="pt-BR" dirty="0"/>
              <a:t>note-se </a:t>
            </a:r>
            <a:r>
              <a:rPr lang="pt-BR" dirty="0" smtClean="0"/>
              <a:t>que </a:t>
            </a:r>
            <a:r>
              <a:rPr lang="pt-BR" b="1" dirty="0" smtClean="0"/>
              <a:t>se </a:t>
            </a:r>
            <a:r>
              <a:rPr lang="pt-BR" dirty="0" smtClean="0"/>
              <a:t>deixamos </a:t>
            </a:r>
            <a:r>
              <a:rPr lang="pt-BR" dirty="0"/>
              <a:t>de lado,</a:t>
            </a:r>
          </a:p>
          <a:p>
            <a:endParaRPr lang="pt-BR" dirty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quer seja o </a:t>
            </a:r>
            <a:r>
              <a:rPr lang="pt-BR" b="1" i="1" dirty="0">
                <a:solidFill>
                  <a:srgbClr val="002060"/>
                </a:solidFill>
              </a:rPr>
              <a:t>Pai, ou o Filho, ou o Espírito Santo</a:t>
            </a:r>
            <a:r>
              <a:rPr lang="pt-BR" dirty="0"/>
              <a:t>, </a:t>
            </a:r>
            <a:r>
              <a:rPr lang="pt-BR" dirty="0" smtClean="0"/>
              <a:t>não acreditando </a:t>
            </a:r>
            <a:r>
              <a:rPr lang="pt-BR" dirty="0"/>
              <a:t>que Seja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, a ação salvadora estaria incompleta e o homem </a:t>
            </a:r>
            <a:r>
              <a:rPr lang="pt-BR" dirty="0" smtClean="0"/>
              <a:t>estaria consequentemente </a:t>
            </a:r>
            <a:r>
              <a:rPr lang="pt-BR" dirty="0"/>
              <a:t>perdido. Razão pela qual reafirmamos nossa fé na </a:t>
            </a:r>
            <a:r>
              <a:rPr lang="pt-BR" b="1" i="1" dirty="0">
                <a:solidFill>
                  <a:srgbClr val="FF0000"/>
                </a:solidFill>
              </a:rPr>
              <a:t>Trindade</a:t>
            </a:r>
            <a:r>
              <a:rPr lang="pt-BR" dirty="0"/>
              <a:t>, pois </a:t>
            </a:r>
            <a:r>
              <a:rPr lang="pt-BR" dirty="0" smtClean="0"/>
              <a:t>a ação </a:t>
            </a:r>
            <a:r>
              <a:rPr lang="pt-BR" dirty="0"/>
              <a:t>salvadora </a:t>
            </a:r>
            <a:r>
              <a:rPr lang="pt-BR" dirty="0" smtClean="0"/>
              <a:t>do </a:t>
            </a:r>
            <a:r>
              <a:rPr lang="pt-BR" b="1" i="1" dirty="0" smtClean="0">
                <a:solidFill>
                  <a:srgbClr val="002060"/>
                </a:solidFill>
              </a:rPr>
              <a:t>Deus Trino </a:t>
            </a:r>
            <a:r>
              <a:rPr lang="pt-BR" dirty="0" smtClean="0"/>
              <a:t>está </a:t>
            </a:r>
            <a:r>
              <a:rPr lang="pt-BR" dirty="0"/>
              <a:t>justamente em que cada Pessoa desenvolve uma parte ou aspecto dessa ação salvadora. Não podemos desacreditar de </a:t>
            </a:r>
            <a:r>
              <a:rPr lang="pt-BR" b="1" i="1" dirty="0">
                <a:solidFill>
                  <a:srgbClr val="002060"/>
                </a:solidFill>
              </a:rPr>
              <a:t>Deus o Pai</a:t>
            </a:r>
            <a:r>
              <a:rPr lang="pt-BR" dirty="0"/>
              <a:t>, pois,segundo as Escrituras, o Plano Redentor é revelado como tendo sido </a:t>
            </a:r>
            <a:r>
              <a:rPr lang="pt-BR" dirty="0" smtClean="0"/>
              <a:t>originalmente </a:t>
            </a:r>
            <a:r>
              <a:rPr lang="pt-BR" dirty="0"/>
              <a:t> planejado na mente do Senhor, pois a Bíblia revela como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 manteve sempre </a:t>
            </a:r>
            <a:r>
              <a:rPr lang="pt-BR" dirty="0" smtClean="0"/>
              <a:t>o controle </a:t>
            </a:r>
            <a:r>
              <a:rPr lang="pt-BR" dirty="0"/>
              <a:t>das atividades humanas de maneira a nos levar a aceitar o que Ele já fez.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dirty="0"/>
              <a:t>Rejeitar o Filho, como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 agindo em benefício da humanidade, efetuando o plano,realizado em sua </a:t>
            </a:r>
            <a:r>
              <a:rPr lang="pt-BR" b="1" i="1" dirty="0">
                <a:solidFill>
                  <a:srgbClr val="FF0000"/>
                </a:solidFill>
              </a:rPr>
              <a:t>vida, morte e ressurreição</a:t>
            </a:r>
            <a:r>
              <a:rPr lang="pt-BR" dirty="0"/>
              <a:t>, isso seria fatal. O cumprimento do </a:t>
            </a:r>
            <a:r>
              <a:rPr lang="pt-BR" dirty="0" smtClean="0"/>
              <a:t>plano idealizado </a:t>
            </a:r>
            <a:r>
              <a:rPr lang="pt-BR" dirty="0"/>
              <a:t>desde a fundação do mundo é perfeito. </a:t>
            </a:r>
            <a:r>
              <a:rPr lang="pt-BR" b="1" i="1" dirty="0">
                <a:solidFill>
                  <a:srgbClr val="002060"/>
                </a:solidFill>
              </a:rPr>
              <a:t>Jesus</a:t>
            </a:r>
            <a:r>
              <a:rPr lang="pt-BR" dirty="0"/>
              <a:t>, como executor do Plano </a:t>
            </a:r>
            <a:r>
              <a:rPr lang="pt-BR" dirty="0" smtClean="0"/>
              <a:t>de salvação</a:t>
            </a:r>
            <a:r>
              <a:rPr lang="pt-BR" dirty="0"/>
              <a:t>, não poderia ser apenas humano, igual a nós, pois o projeto estaria </a:t>
            </a:r>
            <a:r>
              <a:rPr lang="pt-BR" dirty="0" smtClean="0"/>
              <a:t>assim incompleto</a:t>
            </a:r>
            <a:r>
              <a:rPr lang="pt-BR" dirty="0"/>
              <a:t>, imperfeito, e não cumpriria as exigências requeridas, que é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 </a:t>
            </a:r>
            <a:r>
              <a:rPr lang="pt-BR" dirty="0" smtClean="0"/>
              <a:t>efetuando a </a:t>
            </a:r>
            <a:r>
              <a:rPr lang="pt-BR" dirty="0"/>
              <a:t>Reconciliação do homem pecador. O </a:t>
            </a:r>
            <a:r>
              <a:rPr lang="pt-BR" b="1" i="1" dirty="0">
                <a:solidFill>
                  <a:srgbClr val="002060"/>
                </a:solidFill>
              </a:rPr>
              <a:t>Espírito Santo</a:t>
            </a:r>
            <a:r>
              <a:rPr lang="pt-BR" dirty="0"/>
              <a:t>. Como deixar de fora o </a:t>
            </a:r>
            <a:r>
              <a:rPr lang="pt-BR" b="1" i="1" dirty="0" smtClean="0">
                <a:solidFill>
                  <a:srgbClr val="002060"/>
                </a:solidFill>
              </a:rPr>
              <a:t>Espírito</a:t>
            </a:r>
            <a:r>
              <a:rPr lang="pt-BR" dirty="0" smtClean="0"/>
              <a:t> que </a:t>
            </a:r>
            <a:r>
              <a:rPr lang="pt-BR" dirty="0"/>
              <a:t>sendo Deus cumpre seu papel de efetuar a regeneração e atribuir ao homem 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pt-BR" dirty="0"/>
              <a:t>benefícios da salvação, dando ao homem que aceitou a obra realizada pelo </a:t>
            </a:r>
            <a:r>
              <a:rPr lang="pt-BR" b="1" i="1" dirty="0">
                <a:solidFill>
                  <a:srgbClr val="002060"/>
                </a:solidFill>
              </a:rPr>
              <a:t>Pai e </a:t>
            </a:r>
            <a:r>
              <a:rPr lang="pt-BR" b="1" i="1" dirty="0" smtClean="0">
                <a:solidFill>
                  <a:srgbClr val="002060"/>
                </a:solidFill>
              </a:rPr>
              <a:t>pelo Filho </a:t>
            </a:r>
            <a:r>
              <a:rPr lang="pt-BR" dirty="0" smtClean="0"/>
              <a:t>a </a:t>
            </a:r>
            <a:r>
              <a:rPr lang="pt-BR" b="1" dirty="0" smtClean="0"/>
              <a:t>continuação </a:t>
            </a:r>
            <a:r>
              <a:rPr lang="pt-BR" dirty="0" smtClean="0"/>
              <a:t>desse </a:t>
            </a:r>
            <a:r>
              <a:rPr lang="pt-BR" dirty="0"/>
              <a:t>plano, dando-lhe um novo nascimento, um novo coração</a:t>
            </a:r>
            <a:r>
              <a:rPr lang="pt-BR" dirty="0" smtClean="0"/>
              <a:t>, guiando</a:t>
            </a:r>
            <a:r>
              <a:rPr lang="pt-BR" dirty="0"/>
              <a:t>, ensinando todas as coisas e formando o novo homem em </a:t>
            </a:r>
            <a:r>
              <a:rPr lang="pt-BR" b="1" i="1" dirty="0">
                <a:solidFill>
                  <a:srgbClr val="002060"/>
                </a:solidFill>
              </a:rPr>
              <a:t>Cristo</a:t>
            </a:r>
            <a:r>
              <a:rPr lang="pt-BR" dirty="0"/>
              <a:t>, é o </a:t>
            </a:r>
            <a:r>
              <a:rPr lang="pt-BR" b="1" i="1" dirty="0" smtClean="0">
                <a:solidFill>
                  <a:srgbClr val="002060"/>
                </a:solidFill>
              </a:rPr>
              <a:t>Espírito</a:t>
            </a:r>
            <a:r>
              <a:rPr lang="pt-BR" dirty="0" smtClean="0"/>
              <a:t> que </a:t>
            </a:r>
            <a:r>
              <a:rPr lang="pt-BR" dirty="0"/>
              <a:t>realiza a </a:t>
            </a:r>
            <a:r>
              <a:rPr lang="pt-BR" dirty="0" smtClean="0"/>
              <a:t>Obra </a:t>
            </a:r>
            <a:r>
              <a:rPr lang="pt-BR" b="1" dirty="0" smtClean="0"/>
              <a:t>em </a:t>
            </a:r>
            <a:r>
              <a:rPr lang="pt-BR" dirty="0" smtClean="0"/>
              <a:t>nós</a:t>
            </a:r>
            <a:r>
              <a:rPr lang="pt-BR" dirty="0"/>
              <a:t>. A grandiosidade da Obra Salvadora é justamente a </a:t>
            </a:r>
            <a:r>
              <a:rPr lang="pt-BR" dirty="0" smtClean="0"/>
              <a:t>revelação de </a:t>
            </a:r>
            <a:r>
              <a:rPr lang="pt-BR" dirty="0"/>
              <a:t>que </a:t>
            </a:r>
            <a:r>
              <a:rPr lang="pt-BR" dirty="0" smtClean="0"/>
              <a:t>A </a:t>
            </a:r>
            <a:r>
              <a:rPr lang="pt-BR" b="1" dirty="0" smtClean="0">
                <a:solidFill>
                  <a:srgbClr val="FF0000"/>
                </a:solidFill>
              </a:rPr>
              <a:t>Trindade</a:t>
            </a:r>
            <a:r>
              <a:rPr lang="pt-BR" dirty="0" smtClean="0"/>
              <a:t>, </a:t>
            </a:r>
            <a:r>
              <a:rPr lang="pt-BR" dirty="0"/>
              <a:t>em suas três pessoas, está envolvida, participante e atuante </a:t>
            </a:r>
            <a:r>
              <a:rPr lang="pt-BR" dirty="0" smtClean="0"/>
              <a:t>em favor </a:t>
            </a:r>
            <a:r>
              <a:rPr lang="pt-BR" dirty="0"/>
              <a:t>do homem perdido. Bendito Plano de salvação! Que seria da humanidade </a:t>
            </a:r>
            <a:r>
              <a:rPr lang="pt-BR" dirty="0" smtClean="0"/>
              <a:t>sem esse </a:t>
            </a:r>
            <a:r>
              <a:rPr lang="pt-BR" dirty="0"/>
              <a:t>Projeto de Vida?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b="1" u="sng" dirty="0" smtClean="0">
                <a:solidFill>
                  <a:srgbClr val="FF0000"/>
                </a:solidFill>
              </a:rPr>
              <a:t>Justificação</a:t>
            </a:r>
          </a:p>
          <a:p>
            <a:r>
              <a:rPr lang="pt-BR" dirty="0"/>
              <a:t>A justificação é um ato declarativo, ou seja, uma declaração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. Não é </a:t>
            </a:r>
            <a:r>
              <a:rPr lang="pt-BR" dirty="0" smtClean="0"/>
              <a:t>algo operado </a:t>
            </a:r>
            <a:r>
              <a:rPr lang="pt-BR" dirty="0"/>
              <a:t>no homem, mas sim algo declarado a respeito do homem. Um ato fora </a:t>
            </a:r>
            <a:r>
              <a:rPr lang="pt-BR" dirty="0" smtClean="0"/>
              <a:t>de nós</a:t>
            </a:r>
            <a:r>
              <a:rPr lang="pt-BR" dirty="0"/>
              <a:t>, por nós e completamente realizado pela soberania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 smtClean="0"/>
              <a:t>. A </a:t>
            </a:r>
            <a:r>
              <a:rPr lang="pt-BR" dirty="0"/>
              <a:t>justificação significa para o pecador arrependido, </a:t>
            </a:r>
            <a:r>
              <a:rPr lang="pt-BR" dirty="0" smtClean="0"/>
              <a:t>a </a:t>
            </a:r>
            <a:r>
              <a:rPr lang="pt-BR" b="1" dirty="0" smtClean="0"/>
              <a:t>mudança </a:t>
            </a:r>
            <a:r>
              <a:rPr lang="pt-BR" b="1" dirty="0"/>
              <a:t>de </a:t>
            </a:r>
            <a:r>
              <a:rPr lang="pt-BR" b="1" dirty="0" smtClean="0"/>
              <a:t>posição </a:t>
            </a:r>
            <a:r>
              <a:rPr lang="pt-BR" dirty="0" smtClean="0"/>
              <a:t>diante de </a:t>
            </a:r>
            <a:r>
              <a:rPr lang="pt-BR" dirty="0"/>
              <a:t>Deus de condenado para justificado (Romanos 5:1; 8:33, 34). Lembre </a:t>
            </a:r>
            <a:r>
              <a:rPr lang="pt-BR" dirty="0" smtClean="0"/>
              <a:t>de Gênesis </a:t>
            </a:r>
            <a:r>
              <a:rPr lang="pt-BR" dirty="0"/>
              <a:t>3:9 estudado nesta lição</a:t>
            </a:r>
            <a:r>
              <a:rPr lang="pt-BR" dirty="0" smtClean="0"/>
              <a:t>.</a:t>
            </a:r>
          </a:p>
          <a:p>
            <a:r>
              <a:rPr lang="pt-BR" b="1" dirty="0"/>
              <a:t>O QUE ESTÁ ENVOLVIDO NA JUSTIFICAÇÃO</a:t>
            </a:r>
            <a:r>
              <a:rPr lang="pt-BR" b="1" dirty="0" smtClean="0"/>
              <a:t>.</a:t>
            </a:r>
          </a:p>
          <a:p>
            <a:pPr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A Remissão da Pena</a:t>
            </a:r>
            <a:endParaRPr lang="pt-BR" dirty="0" smtClean="0">
              <a:solidFill>
                <a:srgbClr val="FF0000"/>
              </a:solidFill>
            </a:endParaRPr>
          </a:p>
          <a:p>
            <a:r>
              <a:rPr lang="pt-BR" dirty="0"/>
              <a:t>A pena para o pecado é a morte nos seus três aspectos</a:t>
            </a:r>
            <a:r>
              <a:rPr lang="pt-BR" dirty="0" smtClean="0"/>
              <a:t>, </a:t>
            </a:r>
            <a:r>
              <a:rPr lang="pt-BR" b="1" i="1" dirty="0" smtClean="0">
                <a:solidFill>
                  <a:srgbClr val="002060"/>
                </a:solidFill>
              </a:rPr>
              <a:t>Espiritual , física e eterna</a:t>
            </a:r>
            <a:endParaRPr lang="pt-BR" b="1" i="1" dirty="0">
              <a:solidFill>
                <a:srgbClr val="002060"/>
              </a:solidFill>
            </a:endParaRPr>
          </a:p>
          <a:p>
            <a:r>
              <a:rPr lang="pt-BR" dirty="0"/>
              <a:t>(Gênesis 2:17, Romanos 5:12-14; 6:23).Esta pena foi removida de forma eficaz, completa e satisfatória na morte de </a:t>
            </a:r>
            <a:r>
              <a:rPr lang="pt-BR" b="1" i="1" dirty="0">
                <a:solidFill>
                  <a:srgbClr val="002060"/>
                </a:solidFill>
              </a:rPr>
              <a:t>Cristo</a:t>
            </a:r>
            <a:r>
              <a:rPr lang="pt-BR" dirty="0"/>
              <a:t>,que sofreu o castigo de nossos pecados em seu próprio corpo (Isaías 53:5-6; </a:t>
            </a:r>
            <a:r>
              <a:rPr lang="pt-BR" dirty="0" smtClean="0"/>
              <a:t>1ª Pedro </a:t>
            </a:r>
            <a:r>
              <a:rPr lang="pt-BR" dirty="0"/>
              <a:t>2:24).Como </a:t>
            </a:r>
            <a:r>
              <a:rPr lang="pt-BR" b="1" i="1" dirty="0">
                <a:solidFill>
                  <a:srgbClr val="002060"/>
                </a:solidFill>
              </a:rPr>
              <a:t>Cristo</a:t>
            </a:r>
            <a:r>
              <a:rPr lang="pt-BR" dirty="0"/>
              <a:t> sofreu o castigo do homem pelo pecado. Foi, portanto, uma </a:t>
            </a:r>
            <a:r>
              <a:rPr lang="pt-BR" b="1" i="1" dirty="0" smtClean="0">
                <a:solidFill>
                  <a:srgbClr val="FF0000"/>
                </a:solidFill>
              </a:rPr>
              <a:t>morte substitutiva</a:t>
            </a:r>
            <a:r>
              <a:rPr lang="pt-BR" dirty="0"/>
              <a:t>.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 agora revoga o castigo no caso dos que </a:t>
            </a:r>
            <a:r>
              <a:rPr lang="pt-BR" dirty="0" smtClean="0"/>
              <a:t>creem </a:t>
            </a:r>
            <a:r>
              <a:rPr lang="pt-BR" dirty="0"/>
              <a:t>em </a:t>
            </a:r>
            <a:r>
              <a:rPr lang="pt-BR" b="1" i="1" dirty="0">
                <a:solidFill>
                  <a:srgbClr val="002060"/>
                </a:solidFill>
              </a:rPr>
              <a:t>Cristo</a:t>
            </a:r>
            <a:r>
              <a:rPr lang="pt-BR" dirty="0"/>
              <a:t> (Atos13:38-39; Romanos 8:1, 33-34; 2ª Coríntios 5:21).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Restauração ao Favor.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dirty="0"/>
              <a:t>Um criminoso que foi perdoado pode ser restaurado a seus direitos civis, se </a:t>
            </a:r>
            <a:r>
              <a:rPr lang="pt-BR" dirty="0" smtClean="0"/>
              <a:t>o castigo </a:t>
            </a:r>
            <a:r>
              <a:rPr lang="pt-BR" dirty="0"/>
              <a:t>revogado envolver a perda deles, mas não está reconciliado à sociedade</a:t>
            </a:r>
            <a:r>
              <a:rPr lang="pt-BR" dirty="0" smtClean="0"/>
              <a:t>. Não </a:t>
            </a:r>
            <a:r>
              <a:rPr lang="pt-BR" dirty="0"/>
              <a:t>está restaurado ao favor de muitos que o hão de considerar ainda criminoso. </a:t>
            </a:r>
            <a:r>
              <a:rPr lang="pt-BR" dirty="0" smtClean="0"/>
              <a:t> A</a:t>
            </a:r>
            <a:r>
              <a:rPr lang="pt-BR" dirty="0"/>
              <a:t> justificação, no entanto, assegura a restauração ao favor e à comunhão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.</a:t>
            </a:r>
          </a:p>
          <a:p>
            <a:r>
              <a:rPr lang="pt-BR" b="1" dirty="0">
                <a:solidFill>
                  <a:srgbClr val="FF0000"/>
                </a:solidFill>
              </a:rPr>
              <a:t>A Imputação da Justiça.</a:t>
            </a:r>
          </a:p>
          <a:p>
            <a:r>
              <a:rPr lang="pt-BR" dirty="0"/>
              <a:t>Imputar é creditar alguma coisa a alguém. É atribuir ou conferir a alguém o </a:t>
            </a:r>
            <a:r>
              <a:rPr lang="pt-BR" dirty="0" smtClean="0"/>
              <a:t>direito que </a:t>
            </a:r>
            <a:r>
              <a:rPr lang="pt-BR" dirty="0"/>
              <a:t>não tinha.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pt-BR" dirty="0"/>
              <a:t>A justiça de </a:t>
            </a:r>
            <a:r>
              <a:rPr lang="pt-BR" b="1" dirty="0">
                <a:solidFill>
                  <a:srgbClr val="002060"/>
                </a:solidFill>
              </a:rPr>
              <a:t>Cristo</a:t>
            </a:r>
            <a:r>
              <a:rPr lang="pt-BR" dirty="0">
                <a:solidFill>
                  <a:srgbClr val="002060"/>
                </a:solidFill>
              </a:rPr>
              <a:t> </a:t>
            </a:r>
            <a:r>
              <a:rPr lang="pt-BR" dirty="0"/>
              <a:t>nos é imputada (2ª Coríntios 5:21; 1ª Coríntios 1:30</a:t>
            </a:r>
            <a:r>
              <a:rPr lang="pt-BR" dirty="0" smtClean="0"/>
              <a:t>). Estudaremos </a:t>
            </a:r>
            <a:r>
              <a:rPr lang="pt-BR" dirty="0"/>
              <a:t>neste curso como isso se deu no caso dos salvos na época do </a:t>
            </a:r>
            <a:r>
              <a:rPr lang="pt-BR" b="1" dirty="0" smtClean="0">
                <a:solidFill>
                  <a:srgbClr val="00B050"/>
                </a:solidFill>
              </a:rPr>
              <a:t>Antigo Testamento </a:t>
            </a:r>
            <a:r>
              <a:rPr lang="pt-BR" b="1" dirty="0">
                <a:solidFill>
                  <a:srgbClr val="00B050"/>
                </a:solidFill>
              </a:rPr>
              <a:t>e no Novo </a:t>
            </a:r>
            <a:r>
              <a:rPr lang="pt-BR" b="1" dirty="0" smtClean="0">
                <a:solidFill>
                  <a:srgbClr val="00B050"/>
                </a:solidFill>
              </a:rPr>
              <a:t>Testamento</a:t>
            </a:r>
            <a:r>
              <a:rPr lang="pt-BR" dirty="0" smtClean="0"/>
              <a:t>.</a:t>
            </a:r>
          </a:p>
          <a:p>
            <a:r>
              <a:rPr lang="pt-BR" dirty="0"/>
              <a:t>O apóstolo Pedro diz: “bendito seja o </a:t>
            </a:r>
            <a:r>
              <a:rPr lang="pt-BR" b="1" dirty="0">
                <a:solidFill>
                  <a:srgbClr val="002060"/>
                </a:solidFill>
              </a:rPr>
              <a:t>Deus e Pai </a:t>
            </a:r>
            <a:r>
              <a:rPr lang="pt-BR" dirty="0"/>
              <a:t>de nosso </a:t>
            </a:r>
            <a:r>
              <a:rPr lang="pt-BR" b="1" dirty="0">
                <a:solidFill>
                  <a:srgbClr val="002060"/>
                </a:solidFill>
              </a:rPr>
              <a:t>Senhor Jesus Cristo</a:t>
            </a:r>
            <a:r>
              <a:rPr lang="pt-BR" dirty="0"/>
              <a:t>, </a:t>
            </a:r>
            <a:r>
              <a:rPr lang="pt-BR" dirty="0" smtClean="0"/>
              <a:t>que segundo </a:t>
            </a:r>
            <a:r>
              <a:rPr lang="pt-BR" dirty="0"/>
              <a:t>a sua grande misericórdia, nos gerou de novo para uma viva esperança, </a:t>
            </a:r>
            <a:r>
              <a:rPr lang="pt-BR" dirty="0" smtClean="0"/>
              <a:t>pela ressurreição </a:t>
            </a:r>
            <a:r>
              <a:rPr lang="pt-BR" dirty="0"/>
              <a:t>de </a:t>
            </a:r>
            <a:r>
              <a:rPr lang="pt-BR" b="1" dirty="0">
                <a:solidFill>
                  <a:srgbClr val="002060"/>
                </a:solidFill>
              </a:rPr>
              <a:t>Jesus Cristo</a:t>
            </a:r>
            <a:r>
              <a:rPr lang="pt-BR" dirty="0"/>
              <a:t>, dentre os mortos... sendo de novo gerados não de </a:t>
            </a:r>
            <a:r>
              <a:rPr lang="pt-BR" dirty="0" smtClean="0"/>
              <a:t>semente corruptível</a:t>
            </a:r>
            <a:r>
              <a:rPr lang="pt-BR" dirty="0"/>
              <a:t>, mas de incorruptível, pela palavra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, viva, e que permanece </a:t>
            </a:r>
            <a:r>
              <a:rPr lang="pt-BR" dirty="0" smtClean="0"/>
              <a:t>para sempre</a:t>
            </a:r>
            <a:r>
              <a:rPr lang="pt-BR" dirty="0"/>
              <a:t>”. (</a:t>
            </a:r>
            <a:r>
              <a:rPr lang="pt-BR" dirty="0" smtClean="0"/>
              <a:t>1° Pedro </a:t>
            </a:r>
            <a:r>
              <a:rPr lang="pt-BR" dirty="0"/>
              <a:t>1:3 e 23).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Escreve também o apóstolo Tiago: “segundo a sua vontade, ele (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) nos gerou pela palavra da verdade, para que fôssemos como primícias de suas criaturas”. (Tiago 1:18</a:t>
            </a:r>
            <a:r>
              <a:rPr lang="pt-BR" dirty="0" smtClean="0"/>
              <a:t>). Paulo </a:t>
            </a:r>
            <a:r>
              <a:rPr lang="pt-BR" dirty="0"/>
              <a:t>ainda esclarece: “Tendo sido sepultados juntamente com ele </a:t>
            </a:r>
            <a:r>
              <a:rPr lang="pt-BR" dirty="0" smtClean="0"/>
              <a:t>(</a:t>
            </a:r>
            <a:r>
              <a:rPr lang="pt-BR" b="1" i="1" dirty="0" smtClean="0">
                <a:solidFill>
                  <a:srgbClr val="002060"/>
                </a:solidFill>
              </a:rPr>
              <a:t>Cristo</a:t>
            </a:r>
            <a:r>
              <a:rPr lang="pt-BR" dirty="0"/>
              <a:t>) no batismo,no qual igualmente fostes ressuscitados mediante a fé no poder de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 que </a:t>
            </a:r>
            <a:r>
              <a:rPr lang="pt-BR" dirty="0" smtClean="0"/>
              <a:t>o ressuscitou </a:t>
            </a:r>
            <a:r>
              <a:rPr lang="pt-BR" b="1" i="1" dirty="0">
                <a:solidFill>
                  <a:srgbClr val="FF0000"/>
                </a:solidFill>
              </a:rPr>
              <a:t>dentre os mortos</a:t>
            </a:r>
            <a:r>
              <a:rPr lang="pt-BR" dirty="0"/>
              <a:t>”. (</a:t>
            </a:r>
            <a:r>
              <a:rPr lang="pt-BR" dirty="0" err="1"/>
              <a:t>Colossenses</a:t>
            </a:r>
            <a:r>
              <a:rPr lang="pt-BR" dirty="0"/>
              <a:t> 2:12). “E assim, se alguém está em </a:t>
            </a:r>
            <a:r>
              <a:rPr lang="pt-BR" b="1" i="1" dirty="0">
                <a:solidFill>
                  <a:srgbClr val="002060"/>
                </a:solidFill>
              </a:rPr>
              <a:t>Cristo</a:t>
            </a:r>
            <a:r>
              <a:rPr lang="pt-BR" dirty="0"/>
              <a:t>, </a:t>
            </a:r>
            <a:r>
              <a:rPr lang="pt-BR" dirty="0" smtClean="0"/>
              <a:t>é nova </a:t>
            </a:r>
            <a:r>
              <a:rPr lang="pt-BR" dirty="0"/>
              <a:t>criatura; as coisas antigas já passaram; eis que se fizeram novas”. (</a:t>
            </a:r>
            <a:r>
              <a:rPr lang="pt-BR" dirty="0" smtClean="0"/>
              <a:t>2°</a:t>
            </a:r>
            <a:endParaRPr lang="pt-BR" dirty="0"/>
          </a:p>
          <a:p>
            <a:r>
              <a:rPr lang="pt-BR" dirty="0" smtClean="0"/>
              <a:t>Coríntios 5:17). </a:t>
            </a:r>
            <a:r>
              <a:rPr lang="pt-BR" dirty="0"/>
              <a:t>Uma leitura atenta dos escritos apostólicos demonstra que o novo nascimento é </a:t>
            </a:r>
            <a:r>
              <a:rPr lang="pt-BR" dirty="0" smtClean="0"/>
              <a:t>uma obra </a:t>
            </a:r>
            <a:r>
              <a:rPr lang="pt-BR" dirty="0"/>
              <a:t>de </a:t>
            </a:r>
            <a:r>
              <a:rPr lang="pt-BR" b="1" i="1" dirty="0">
                <a:solidFill>
                  <a:srgbClr val="002060"/>
                </a:solidFill>
              </a:rPr>
              <a:t>Deus</a:t>
            </a:r>
            <a:r>
              <a:rPr lang="pt-BR" dirty="0"/>
              <a:t>, de Sua 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Antes que qualquer pessoa possa compreender as verdades divinas reveladas </a:t>
            </a:r>
            <a:r>
              <a:rPr lang="pt-BR" dirty="0" smtClean="0"/>
              <a:t>pelo </a:t>
            </a:r>
            <a:r>
              <a:rPr lang="pt-BR" b="1" dirty="0" smtClean="0">
                <a:solidFill>
                  <a:srgbClr val="002060"/>
                </a:solidFill>
              </a:rPr>
              <a:t>Espírito </a:t>
            </a:r>
            <a:r>
              <a:rPr lang="pt-BR" b="1" dirty="0">
                <a:solidFill>
                  <a:srgbClr val="002060"/>
                </a:solidFill>
              </a:rPr>
              <a:t>santo</a:t>
            </a:r>
            <a:r>
              <a:rPr lang="pt-BR" dirty="0"/>
              <a:t>, através da Palavra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, precisa “nascer de novo”. Não existe </a:t>
            </a:r>
            <a:r>
              <a:rPr lang="pt-BR" dirty="0" smtClean="0"/>
              <a:t>no homem </a:t>
            </a:r>
            <a:r>
              <a:rPr lang="pt-BR" dirty="0"/>
              <a:t>natural, caído como está sob o domínio do pecado, qualquer capacidade </a:t>
            </a:r>
            <a:r>
              <a:rPr lang="pt-BR" dirty="0" smtClean="0"/>
              <a:t>para compreender </a:t>
            </a:r>
            <a:r>
              <a:rPr lang="pt-BR" dirty="0"/>
              <a:t>e apreciar os pensamentos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/>
              <a:t>. – “Ora, o homem natural não aceita </a:t>
            </a:r>
            <a:r>
              <a:rPr lang="pt-BR" dirty="0" smtClean="0"/>
              <a:t>as coisas </a:t>
            </a:r>
            <a:r>
              <a:rPr lang="pt-BR" dirty="0"/>
              <a:t>do espírito de Deus, porque lhes são loucuras; e não pode entendê-las porque elasse discernem espiritualmente”. (</a:t>
            </a:r>
            <a:r>
              <a:rPr lang="pt-BR" dirty="0" smtClean="0"/>
              <a:t>1° Coríntios </a:t>
            </a:r>
            <a:r>
              <a:rPr lang="pt-BR" dirty="0"/>
              <a:t>2:14</a:t>
            </a:r>
            <a:r>
              <a:rPr lang="pt-BR" dirty="0" smtClean="0"/>
              <a:t>).</a:t>
            </a:r>
          </a:p>
          <a:p>
            <a:r>
              <a:rPr lang="pt-BR" dirty="0"/>
              <a:t>A nossa inclusão </a:t>
            </a:r>
            <a:r>
              <a:rPr lang="pt-BR" dirty="0" smtClean="0"/>
              <a:t>na </a:t>
            </a:r>
            <a:r>
              <a:rPr lang="pt-BR" b="1" dirty="0" smtClean="0">
                <a:solidFill>
                  <a:srgbClr val="FF0000"/>
                </a:solidFill>
              </a:rPr>
              <a:t>morte  </a:t>
            </a:r>
            <a:r>
              <a:rPr lang="pt-BR" dirty="0" smtClean="0">
                <a:solidFill>
                  <a:srgbClr val="FF0000"/>
                </a:solidFill>
              </a:rPr>
              <a:t>e </a:t>
            </a:r>
            <a:r>
              <a:rPr lang="pt-BR" b="1" dirty="0" smtClean="0">
                <a:solidFill>
                  <a:srgbClr val="FF0000"/>
                </a:solidFill>
              </a:rPr>
              <a:t>ressurreição </a:t>
            </a:r>
            <a:r>
              <a:rPr lang="pt-BR" dirty="0" smtClean="0"/>
              <a:t>de </a:t>
            </a:r>
            <a:r>
              <a:rPr lang="pt-BR" b="1" dirty="0">
                <a:solidFill>
                  <a:srgbClr val="002060"/>
                </a:solidFill>
              </a:rPr>
              <a:t>Cristo</a:t>
            </a:r>
            <a:r>
              <a:rPr lang="pt-BR" dirty="0"/>
              <a:t> é um fato fundamental do plano </a:t>
            </a:r>
            <a:r>
              <a:rPr lang="pt-BR" dirty="0" smtClean="0"/>
              <a:t>de salvação</a:t>
            </a:r>
            <a:r>
              <a:rPr lang="pt-BR" dirty="0"/>
              <a:t>, mas é de suma importância permitir que isso seja real, pela </a:t>
            </a:r>
            <a:r>
              <a:rPr lang="pt-BR" dirty="0" smtClean="0"/>
              <a:t>aceitação </a:t>
            </a:r>
            <a:r>
              <a:rPr lang="pt-BR" dirty="0"/>
              <a:t>verdadeira e fiel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dirty="0"/>
              <a:t> desse plano de redenção divina</a:t>
            </a:r>
            <a:r>
              <a:rPr lang="pt-BR" dirty="0" smtClean="0"/>
              <a:t>.  Atenção</a:t>
            </a:r>
            <a:r>
              <a:rPr lang="pt-BR" dirty="0"/>
              <a:t>: Crer que as figuras de linguagem “</a:t>
            </a:r>
            <a:r>
              <a:rPr lang="pt-BR" b="1" i="1" dirty="0">
                <a:solidFill>
                  <a:srgbClr val="FF0000"/>
                </a:solidFill>
              </a:rPr>
              <a:t>morrer ou ser crucificado ou sepultado</a:t>
            </a:r>
            <a:r>
              <a:rPr lang="pt-BR" dirty="0"/>
              <a:t> </a:t>
            </a:r>
            <a:r>
              <a:rPr lang="pt-BR" dirty="0" smtClean="0"/>
              <a:t>com </a:t>
            </a:r>
            <a:r>
              <a:rPr lang="pt-BR" b="1" dirty="0" smtClean="0">
                <a:solidFill>
                  <a:srgbClr val="002060"/>
                </a:solidFill>
              </a:rPr>
              <a:t>Cristo</a:t>
            </a:r>
            <a:r>
              <a:rPr lang="pt-BR" dirty="0"/>
              <a:t>” afirmem a extinção imediata e total da natureza humana, incluindo toda </a:t>
            </a:r>
            <a:r>
              <a:rPr lang="pt-BR" dirty="0" smtClean="0"/>
              <a:t>e qualquer </a:t>
            </a:r>
            <a:r>
              <a:rPr lang="pt-BR" dirty="0"/>
              <a:t>inclinação para o mal, é crer em discordância com o contexto geral da Bíblia</a:t>
            </a:r>
            <a:r>
              <a:rPr lang="pt-BR" dirty="0" smtClean="0"/>
              <a:t>. O </a:t>
            </a:r>
            <a:r>
              <a:rPr lang="pt-BR" dirty="0"/>
              <a:t>estudo criterioso dessa expressão, dentro do contexto próximo em que está inserida </a:t>
            </a:r>
            <a:r>
              <a:rPr lang="pt-BR" dirty="0" smtClean="0"/>
              <a:t>e considerando </a:t>
            </a:r>
            <a:r>
              <a:rPr lang="pt-BR" dirty="0"/>
              <a:t>o ensino geral da Bíblia, indica que ela apenas lhe atribui um sentido legal perante a justiça de </a:t>
            </a:r>
            <a:r>
              <a:rPr lang="pt-BR" b="1" dirty="0">
                <a:solidFill>
                  <a:srgbClr val="002060"/>
                </a:solidFill>
              </a:rPr>
              <a:t>Deus</a:t>
            </a:r>
            <a:r>
              <a:rPr lang="pt-BR" dirty="0" smtClean="0"/>
              <a:t>. </a:t>
            </a:r>
            <a:r>
              <a:rPr lang="pt-BR" dirty="0"/>
              <a:t>Já estudamos anteriormente que nascidos como descendência de Adão, da vontade </a:t>
            </a:r>
            <a:r>
              <a:rPr lang="pt-BR" dirty="0" smtClean="0"/>
              <a:t>da </a:t>
            </a:r>
            <a:r>
              <a:rPr lang="pt-BR" dirty="0"/>
              <a:t>carne, herdamos a natureza de Adão,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os seus defeitos, a sua condenação, e </a:t>
            </a:r>
            <a:r>
              <a:rPr lang="pt-BR" dirty="0" smtClean="0"/>
              <a:t>fomos considerados </a:t>
            </a:r>
            <a:r>
              <a:rPr lang="pt-BR" dirty="0"/>
              <a:t>por natureza </a:t>
            </a:r>
            <a:r>
              <a:rPr lang="pt-BR" b="1" i="1" dirty="0">
                <a:solidFill>
                  <a:srgbClr val="FF0000"/>
                </a:solidFill>
              </a:rPr>
              <a:t>filhos da ira (Efésios 2:3), geração perversa (Atos 2:40</a:t>
            </a:r>
            <a:r>
              <a:rPr lang="pt-BR" b="1" i="1" dirty="0" smtClean="0">
                <a:solidFill>
                  <a:srgbClr val="FF0000"/>
                </a:solidFill>
              </a:rPr>
              <a:t>), escravos </a:t>
            </a:r>
            <a:r>
              <a:rPr lang="pt-BR" b="1" i="1" dirty="0">
                <a:solidFill>
                  <a:srgbClr val="FF0000"/>
                </a:solidFill>
              </a:rPr>
              <a:t>do pecado (Romanos 6:6) e condenados à morte eterna (Gênesis 2;17; </a:t>
            </a:r>
            <a:r>
              <a:rPr lang="pt-BR" b="1" i="1" dirty="0" smtClean="0">
                <a:solidFill>
                  <a:srgbClr val="FF0000"/>
                </a:solidFill>
              </a:rPr>
              <a:t>Romanos 3;23</a:t>
            </a:r>
            <a:r>
              <a:rPr lang="pt-BR" b="1" i="1" dirty="0">
                <a:solidFill>
                  <a:srgbClr val="FF0000"/>
                </a:solidFill>
              </a:rPr>
              <a:t>; 6;23</a:t>
            </a:r>
            <a:r>
              <a:rPr lang="pt-BR" dirty="0"/>
              <a:t>).Também estudamos que a justificação </a:t>
            </a:r>
            <a:r>
              <a:rPr lang="pt-BR" dirty="0" smtClean="0"/>
              <a:t>nos </a:t>
            </a:r>
            <a:r>
              <a:rPr lang="pt-BR" b="1" dirty="0" smtClean="0"/>
              <a:t>declara </a:t>
            </a:r>
            <a:r>
              <a:rPr lang="pt-BR" dirty="0" smtClean="0"/>
              <a:t>justos</a:t>
            </a:r>
            <a:r>
              <a:rPr lang="pt-BR" dirty="0"/>
              <a:t>, assim, do ponto de </a:t>
            </a:r>
            <a:r>
              <a:rPr lang="pt-BR" dirty="0" smtClean="0"/>
              <a:t>vista </a:t>
            </a:r>
            <a:r>
              <a:rPr lang="pt-BR" b="1" dirty="0" smtClean="0"/>
              <a:t>legal </a:t>
            </a:r>
            <a:r>
              <a:rPr lang="pt-BR" dirty="0"/>
              <a:t> a morte do “velho homem” aconteceu na Cruz, junto com </a:t>
            </a:r>
            <a:r>
              <a:rPr lang="pt-BR" b="1" dirty="0">
                <a:solidFill>
                  <a:srgbClr val="002060"/>
                </a:solidFill>
              </a:rPr>
              <a:t>Cristo</a:t>
            </a:r>
            <a:r>
              <a:rPr lang="pt-BR" dirty="0"/>
              <a:t>. Porém, existe </a:t>
            </a:r>
            <a:r>
              <a:rPr lang="pt-BR" dirty="0" smtClean="0"/>
              <a:t>grande diferença </a:t>
            </a:r>
            <a:r>
              <a:rPr lang="pt-BR" dirty="0"/>
              <a:t>entre </a:t>
            </a:r>
            <a:r>
              <a:rPr lang="pt-BR" dirty="0" smtClean="0"/>
              <a:t>ser </a:t>
            </a:r>
            <a:r>
              <a:rPr lang="pt-BR" b="1" dirty="0" smtClean="0"/>
              <a:t>declarado </a:t>
            </a:r>
            <a:r>
              <a:rPr lang="pt-BR" dirty="0" smtClean="0"/>
              <a:t>justo e </a:t>
            </a:r>
            <a:r>
              <a:rPr lang="pt-BR" b="1" dirty="0" smtClean="0"/>
              <a:t>ser </a:t>
            </a:r>
            <a:r>
              <a:rPr lang="pt-BR" b="1" dirty="0"/>
              <a:t>de </a:t>
            </a:r>
            <a:r>
              <a:rPr lang="pt-BR" b="1" dirty="0" smtClean="0"/>
              <a:t>fato </a:t>
            </a:r>
            <a:r>
              <a:rPr lang="pt-BR" dirty="0" smtClean="0"/>
              <a:t>justo</a:t>
            </a:r>
            <a:r>
              <a:rPr lang="pt-BR" dirty="0"/>
              <a:t>. Ser declarado justo é um </a:t>
            </a:r>
            <a:r>
              <a:rPr lang="pt-BR" b="1" i="1" dirty="0">
                <a:solidFill>
                  <a:srgbClr val="00B050"/>
                </a:solidFill>
              </a:rPr>
              <a:t>ato </a:t>
            </a:r>
            <a:r>
              <a:rPr lang="pt-BR" b="1" i="1" dirty="0" smtClean="0">
                <a:solidFill>
                  <a:srgbClr val="00B050"/>
                </a:solidFill>
              </a:rPr>
              <a:t>da Graça </a:t>
            </a:r>
            <a:r>
              <a:rPr lang="pt-BR" b="1" i="1" dirty="0">
                <a:solidFill>
                  <a:srgbClr val="00B050"/>
                </a:solidFill>
              </a:rPr>
              <a:t>Divina </a:t>
            </a:r>
            <a:r>
              <a:rPr lang="pt-BR" dirty="0"/>
              <a:t>e absolutamente imerecido, este único ato se chama “justificação pela fé”“ou morte com </a:t>
            </a:r>
            <a:r>
              <a:rPr lang="pt-BR" b="1" dirty="0">
                <a:solidFill>
                  <a:srgbClr val="002060"/>
                </a:solidFill>
              </a:rPr>
              <a:t>Cristo</a:t>
            </a:r>
            <a:r>
              <a:rPr lang="pt-BR" dirty="0" smtClean="0"/>
              <a:t>”. </a:t>
            </a:r>
            <a:endParaRPr lang="pt-BR" dirty="0"/>
          </a:p>
          <a:p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pt-BR" b="1" dirty="0" smtClean="0"/>
              <a:t>Ser </a:t>
            </a:r>
            <a:r>
              <a:rPr lang="pt-BR" dirty="0" smtClean="0"/>
              <a:t>justo, entretanto, é no sentido de conformar de fato nossa vontade com a vontade de </a:t>
            </a:r>
            <a:r>
              <a:rPr lang="pt-BR" b="1" dirty="0" smtClean="0">
                <a:solidFill>
                  <a:srgbClr val="002060"/>
                </a:solidFill>
              </a:rPr>
              <a:t>Deus</a:t>
            </a:r>
            <a:r>
              <a:rPr lang="pt-BR" dirty="0" smtClean="0"/>
              <a:t>. Isto é obra de toda uma vida, e se chama “andar com </a:t>
            </a:r>
            <a:r>
              <a:rPr lang="pt-BR" b="1" dirty="0" smtClean="0">
                <a:solidFill>
                  <a:srgbClr val="002060"/>
                </a:solidFill>
              </a:rPr>
              <a:t>Deus</a:t>
            </a:r>
            <a:r>
              <a:rPr lang="pt-BR" dirty="0" smtClean="0"/>
              <a:t>” ou “</a:t>
            </a:r>
            <a:r>
              <a:rPr lang="pt-BR" dirty="0"/>
              <a:t>andar no Espírito”, de onde a </a:t>
            </a:r>
            <a:r>
              <a:rPr lang="pt-BR" dirty="0" smtClean="0"/>
              <a:t>palavra </a:t>
            </a:r>
            <a:r>
              <a:rPr lang="pt-BR" b="1" dirty="0" smtClean="0"/>
              <a:t>andar </a:t>
            </a:r>
            <a:r>
              <a:rPr lang="pt-BR" dirty="0" smtClean="0"/>
              <a:t>indica </a:t>
            </a:r>
            <a:r>
              <a:rPr lang="pt-BR" dirty="0"/>
              <a:t>uma progressão </a:t>
            </a:r>
            <a:r>
              <a:rPr lang="pt-BR" dirty="0" smtClean="0"/>
              <a:t>ou desenvolvimento.</a:t>
            </a:r>
          </a:p>
          <a:p>
            <a:endParaRPr lang="pt-BR" dirty="0" smtClean="0"/>
          </a:p>
          <a:p>
            <a:endParaRPr lang="pt-BR" b="1" i="1" dirty="0" smtClean="0">
              <a:solidFill>
                <a:srgbClr val="FF0000"/>
              </a:solidFill>
            </a:endParaRPr>
          </a:p>
          <a:p>
            <a:r>
              <a:rPr lang="pt-BR" b="1" i="1" dirty="0" smtClean="0">
                <a:solidFill>
                  <a:srgbClr val="FF0000"/>
                </a:solidFill>
              </a:rPr>
              <a:t>          </a:t>
            </a:r>
            <a:endParaRPr lang="pt-BR" sz="4000" b="1" i="1" u="sng" dirty="0" smtClean="0">
              <a:solidFill>
                <a:srgbClr val="002060"/>
              </a:solidFill>
            </a:endParaRPr>
          </a:p>
          <a:p>
            <a:endParaRPr lang="pt-BR" sz="4000" u="sng" dirty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2708920"/>
            <a:ext cx="7498080" cy="1143000"/>
          </a:xfrm>
        </p:spPr>
        <p:txBody>
          <a:bodyPr/>
          <a:lstStyle/>
          <a:p>
            <a:r>
              <a:rPr lang="pt-BR" sz="4400" b="1" i="1" u="sng" dirty="0">
                <a:solidFill>
                  <a:srgbClr val="002060"/>
                </a:solidFill>
              </a:rPr>
              <a:t>Morte Vicária ou Substituição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9791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0"/>
            <a:ext cx="8820472" cy="6858000"/>
          </a:xfrm>
        </p:spPr>
        <p:txBody>
          <a:bodyPr/>
          <a:lstStyle/>
          <a:p>
            <a:r>
              <a:rPr lang="pt-BR" i="1" dirty="0"/>
              <a:t>"Porque também </a:t>
            </a:r>
            <a:r>
              <a:rPr lang="pt-BR" b="1" i="1" dirty="0"/>
              <a:t>Cristo padeceu uma vez pelos [</a:t>
            </a:r>
            <a:r>
              <a:rPr lang="pt-BR" b="1" i="1" dirty="0" err="1"/>
              <a:t>peri</a:t>
            </a:r>
            <a:r>
              <a:rPr lang="pt-BR" b="1" i="1" dirty="0"/>
              <a:t>] pecados, o justo </a:t>
            </a:r>
            <a:r>
              <a:rPr lang="pt-BR" b="1" i="1" u="sng" dirty="0"/>
              <a:t>PELOS</a:t>
            </a:r>
            <a:r>
              <a:rPr lang="pt-BR" b="1" i="1" dirty="0"/>
              <a:t> [</a:t>
            </a:r>
            <a:r>
              <a:rPr lang="pt-BR" b="1" i="1" dirty="0" err="1"/>
              <a:t>huper</a:t>
            </a:r>
            <a:r>
              <a:rPr lang="pt-BR" b="1" i="1" dirty="0"/>
              <a:t>] injustos</a:t>
            </a:r>
            <a:r>
              <a:rPr lang="pt-BR" i="1" dirty="0"/>
              <a:t>, para levar-nos a Deus; ..." 1 Pedro 3:18 ("</a:t>
            </a:r>
            <a:r>
              <a:rPr lang="pt-BR" i="1" dirty="0" err="1"/>
              <a:t>huper</a:t>
            </a:r>
            <a:r>
              <a:rPr lang="pt-BR" i="1" dirty="0"/>
              <a:t>" = "em benefício de, e em lugar de"). </a:t>
            </a:r>
            <a:endParaRPr lang="pt-BR" dirty="0"/>
          </a:p>
          <a:p>
            <a:endParaRPr lang="pt-BR" b="1" i="1" dirty="0" smtClean="0">
              <a:solidFill>
                <a:srgbClr val="002060"/>
              </a:solidFill>
            </a:endParaRPr>
          </a:p>
          <a:p>
            <a:r>
              <a:rPr lang="pt-BR" b="1" i="1" dirty="0" smtClean="0">
                <a:solidFill>
                  <a:srgbClr val="002060"/>
                </a:solidFill>
              </a:rPr>
              <a:t>1</a:t>
            </a:r>
            <a:r>
              <a:rPr lang="pt-BR" b="1" i="1" dirty="0">
                <a:solidFill>
                  <a:srgbClr val="002060"/>
                </a:solidFill>
              </a:rPr>
              <a:t>. Substituição temporária</a:t>
            </a:r>
            <a:endParaRPr lang="pt-BR" dirty="0">
              <a:solidFill>
                <a:srgbClr val="002060"/>
              </a:solidFill>
            </a:endParaRPr>
          </a:p>
          <a:p>
            <a:r>
              <a:rPr lang="pt-BR" i="1" dirty="0"/>
              <a:t>Antes do Calvário, a ovelha morria pelo pastor </a:t>
            </a:r>
            <a:r>
              <a:rPr lang="pt-BR" i="1" dirty="0" err="1" smtClean="0"/>
              <a:t>Êx</a:t>
            </a:r>
            <a:r>
              <a:rPr lang="pt-BR" i="1" dirty="0" smtClean="0"/>
              <a:t> </a:t>
            </a:r>
            <a:r>
              <a:rPr lang="pt-BR" i="1" dirty="0"/>
              <a:t>12:3-7,12-13.</a:t>
            </a:r>
            <a:br>
              <a:rPr lang="pt-BR" i="1" dirty="0"/>
            </a:br>
            <a:r>
              <a:rPr lang="pt-BR" i="1" dirty="0"/>
              <a:t/>
            </a:r>
            <a:br>
              <a:rPr lang="pt-BR" i="1" dirty="0"/>
            </a:br>
            <a:r>
              <a:rPr lang="pt-BR" i="1" dirty="0"/>
              <a:t>Os sacrifícios do Velho Testamento tinham que ser repetidos a cada dia e somente COBRIAM os pecados, não os TIRAVAM, eram temporários </a:t>
            </a:r>
            <a:r>
              <a:rPr lang="pt-BR" i="1" dirty="0" err="1"/>
              <a:t>Heb</a:t>
            </a:r>
            <a:r>
              <a:rPr lang="pt-BR" i="1" dirty="0"/>
              <a:t> 10:1-4, abaixo.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238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0"/>
            <a:ext cx="8748464" cy="6858000"/>
          </a:xfrm>
        </p:spPr>
        <p:txBody>
          <a:bodyPr/>
          <a:lstStyle/>
          <a:p>
            <a:r>
              <a:rPr lang="pt-BR" i="1" dirty="0" smtClean="0"/>
              <a:t>(3 </a:t>
            </a:r>
            <a:r>
              <a:rPr lang="pt-BR" i="1" dirty="0"/>
              <a:t>...Aos dez deste mês tome </a:t>
            </a:r>
            <a:r>
              <a:rPr lang="pt-BR" b="1" i="1" dirty="0"/>
              <a:t>cada um para si um cordeiro</a:t>
            </a:r>
            <a:r>
              <a:rPr lang="pt-BR" i="1" dirty="0"/>
              <a:t>, segundo as casas dos pais, um cordeiro para cada família. ...5 O cordeiro, ou cabrito, será </a:t>
            </a:r>
            <a:r>
              <a:rPr lang="pt-BR" b="1" i="1" dirty="0"/>
              <a:t>sem mácula, um macho de um ano</a:t>
            </a:r>
            <a:r>
              <a:rPr lang="pt-BR" i="1" dirty="0"/>
              <a:t>, o qual tomareis das ovelhas ou das cabras. 6 E o guardareis até ao </a:t>
            </a:r>
            <a:r>
              <a:rPr lang="pt-BR" b="1" i="1" dirty="0"/>
              <a:t>décimo quarto dia deste mês,</a:t>
            </a:r>
            <a:r>
              <a:rPr lang="pt-BR" i="1" dirty="0"/>
              <a:t> e todo o ajuntamento da congregação de Israel </a:t>
            </a:r>
            <a:r>
              <a:rPr lang="pt-BR" b="1" i="1" dirty="0"/>
              <a:t>o sacrificará à tarde</a:t>
            </a:r>
            <a:r>
              <a:rPr lang="pt-BR" i="1" dirty="0"/>
              <a:t>. 7 E </a:t>
            </a:r>
            <a:r>
              <a:rPr lang="pt-BR" b="1" i="1" dirty="0"/>
              <a:t>tomarão do sangue, e pô-lo-ão em ambas as ombreiras, e na verga da porta</a:t>
            </a:r>
            <a:r>
              <a:rPr lang="pt-BR" i="1" dirty="0"/>
              <a:t>, nas casas em que o comerem. 12 E eu passarei pela terra do Egito esta noite, e ferirei todo o primogênito na terra do Egito, desde os homens até aos animais; ...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3890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0"/>
            <a:ext cx="8316416" cy="6858000"/>
          </a:xfrm>
        </p:spPr>
        <p:txBody>
          <a:bodyPr/>
          <a:lstStyle/>
          <a:p>
            <a:r>
              <a:rPr lang="pt-BR" i="1" dirty="0" smtClean="0"/>
              <a:t>13 </a:t>
            </a:r>
            <a:r>
              <a:rPr lang="pt-BR" i="1" dirty="0"/>
              <a:t>E </a:t>
            </a:r>
            <a:r>
              <a:rPr lang="pt-BR" b="1" i="1" dirty="0"/>
              <a:t>aquele sangue vos será por sinal</a:t>
            </a:r>
            <a:r>
              <a:rPr lang="pt-BR" i="1" dirty="0"/>
              <a:t> nas casas em que estiverdes; </a:t>
            </a:r>
            <a:r>
              <a:rPr lang="pt-BR" b="1" i="1" dirty="0"/>
              <a:t>vendo eu </a:t>
            </a:r>
            <a:r>
              <a:rPr lang="pt-BR" b="1" i="1" u="sng" dirty="0"/>
              <a:t>sangue</a:t>
            </a:r>
            <a:r>
              <a:rPr lang="pt-BR" b="1" i="1" dirty="0"/>
              <a:t>, </a:t>
            </a:r>
            <a:r>
              <a:rPr lang="pt-BR" b="1" i="1" u="sng" dirty="0"/>
              <a:t>passarei por cima</a:t>
            </a:r>
            <a:r>
              <a:rPr lang="pt-BR" b="1" i="1" dirty="0"/>
              <a:t> de vós, e não haverá entre vós praga de mortandade</a:t>
            </a:r>
            <a:r>
              <a:rPr lang="pt-BR" i="1" dirty="0"/>
              <a:t>, quando eu ferir a terra do Egito. </a:t>
            </a:r>
            <a:r>
              <a:rPr lang="pt-BR" b="1" i="1" dirty="0">
                <a:solidFill>
                  <a:srgbClr val="002060"/>
                </a:solidFill>
              </a:rPr>
              <a:t>(Êxodo 12:3-7,12-13))</a:t>
            </a:r>
            <a:endParaRPr lang="pt-BR" b="1" dirty="0">
              <a:solidFill>
                <a:srgbClr val="002060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03759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http://3.bp.blogspot.com/-EABd4dy1Mq0/TpGEQR8wpmI/AAAAAAAABko/x3cJ7AoSY40/s1600/cordeiro+mor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62" name="Picture 2" descr="http://4.bp.blogspot.com/-vB6Lmcp4tSw/TW15-IgIs9I/AAAAAAAABOs/25EPEZuZsa0/s1600/f444153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1986" name="Picture 2" descr="http://4.bp.blogspot.com/-jV1tt_sHt3Q/TfqIU9GU5fI/AAAAAAAAFeE/gWWlu2lXAQs/s1600/0_tabern%25C3%25A1culo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9992" cy="3374995"/>
          </a:xfrm>
          <a:prstGeom prst="rect">
            <a:avLst/>
          </a:prstGeom>
          <a:noFill/>
        </p:spPr>
      </p:pic>
      <p:pic>
        <p:nvPicPr>
          <p:cNvPr id="41988" name="Picture 4" descr="http://4.bp.blogspot.com/_9rdz05lrSi8/S7CYp0RK-GI/AAAAAAAADFU/s-Hm80xvn1E/s1600/codei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0"/>
            <a:ext cx="4644007" cy="3356992"/>
          </a:xfrm>
          <a:prstGeom prst="rect">
            <a:avLst/>
          </a:prstGeom>
          <a:noFill/>
        </p:spPr>
      </p:pic>
      <p:pic>
        <p:nvPicPr>
          <p:cNvPr id="41990" name="Picture 6" descr="http://chrisduran.com.br/blog/wp-content/uploads/2010/03/Altar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6992"/>
            <a:ext cx="4716016" cy="3501008"/>
          </a:xfrm>
          <a:prstGeom prst="rect">
            <a:avLst/>
          </a:prstGeom>
          <a:noFill/>
        </p:spPr>
      </p:pic>
      <p:pic>
        <p:nvPicPr>
          <p:cNvPr id="41992" name="Picture 8" descr="http://3.bp.blogspot.com/_b4csU6uk9W4/ScdsCjVzzoI/AAAAAAAAA_A/KzyVjdBaF1c/s320/Altar+do+Sacrif%C3%ADc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5" y="3356992"/>
            <a:ext cx="4416489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3010" name="Picture 2" descr="http://4.bp.blogspot.com/-yh7IDojihpw/T2_aDVGDhLI/AAAAAAAAAK4/VljtVqxf2xI/s1600/al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5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4034" name="Picture 2" descr="http://3.bp.blogspot.com/_x8JEshaFKt8/THZtlAL2GyI/AAAAAAAAAt8/Kwph50AVRkw/s1600/Santu%C3%A1rio+(6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/>
          <a:lstStyle/>
          <a:p>
            <a:r>
              <a:rPr lang="pt-BR" b="1" i="1" dirty="0">
                <a:solidFill>
                  <a:srgbClr val="002060"/>
                </a:solidFill>
              </a:rPr>
              <a:t>2. Substituição permanente</a:t>
            </a:r>
            <a:endParaRPr lang="pt-BR" b="1" dirty="0">
              <a:solidFill>
                <a:srgbClr val="002060"/>
              </a:solidFill>
            </a:endParaRPr>
          </a:p>
          <a:p>
            <a:r>
              <a:rPr lang="pt-BR" i="1" dirty="0"/>
              <a:t>(Ainda era necessária, </a:t>
            </a:r>
            <a:r>
              <a:rPr lang="pt-BR" i="1" dirty="0" err="1"/>
              <a:t>Heb</a:t>
            </a:r>
            <a:r>
              <a:rPr lang="pt-BR" i="1" dirty="0"/>
              <a:t> 10:4).</a:t>
            </a:r>
            <a:br>
              <a:rPr lang="pt-BR" i="1" dirty="0"/>
            </a:br>
            <a:r>
              <a:rPr lang="pt-BR" i="1" dirty="0"/>
              <a:t/>
            </a:r>
            <a:br>
              <a:rPr lang="pt-BR" i="1" dirty="0"/>
            </a:br>
            <a:r>
              <a:rPr lang="pt-BR" i="1" dirty="0"/>
              <a:t>Depois do Calvário, o Pastor morreu pela </a:t>
            </a:r>
            <a:r>
              <a:rPr lang="pt-BR" i="1" dirty="0" smtClean="0"/>
              <a:t>ovelha, </a:t>
            </a:r>
            <a:r>
              <a:rPr lang="pt-BR" i="1" dirty="0"/>
              <a:t>João 10:11. O sacrifício do Cordeiro de Deus foi feito uma só vez </a:t>
            </a:r>
            <a:r>
              <a:rPr lang="pt-BR" i="1" dirty="0" smtClean="0"/>
              <a:t>e para sempre </a:t>
            </a:r>
            <a:r>
              <a:rPr lang="pt-BR" i="1" dirty="0"/>
              <a:t>TIROU o pecado do mundo, foi permanente! Ler depois: </a:t>
            </a:r>
            <a:r>
              <a:rPr lang="pt-BR" i="1" dirty="0" err="1"/>
              <a:t>Heb</a:t>
            </a:r>
            <a:r>
              <a:rPr lang="pt-BR" i="1" dirty="0"/>
              <a:t> 10:1-4; João 1:29.</a:t>
            </a:r>
            <a:endParaRPr lang="pt-BR" dirty="0"/>
          </a:p>
          <a:p>
            <a:r>
              <a:rPr lang="pt-BR" i="1" dirty="0"/>
              <a:t>  ... 4 Porque </a:t>
            </a:r>
            <a:r>
              <a:rPr lang="pt-BR" b="1" i="1" dirty="0"/>
              <a:t>é impossível que o sangue dos touros e dos bodes TIRE os pecados. </a:t>
            </a:r>
            <a:r>
              <a:rPr lang="pt-BR" i="1" dirty="0"/>
              <a:t>(Hebreus 10:1-4) (Os sacrifícios do VT tinham que ser repetidos a cada dia e somente COBRIAM </a:t>
            </a:r>
            <a:r>
              <a:rPr lang="pt-BR" i="1" dirty="0" smtClean="0"/>
              <a:t>os </a:t>
            </a:r>
            <a:r>
              <a:rPr lang="pt-BR" i="1" dirty="0"/>
              <a:t>pecados, já o do Cordeiro de Deus foi feito uma só vez para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/>
          <a:lstStyle/>
          <a:p>
            <a:r>
              <a:rPr lang="pt-BR" i="1" dirty="0"/>
              <a:t>sempre e TIROU o pecado do mundo! Compare João 1:29, abaixo).</a:t>
            </a:r>
            <a:br>
              <a:rPr lang="pt-BR" i="1" dirty="0"/>
            </a:br>
            <a:r>
              <a:rPr lang="pt-BR" i="1" dirty="0"/>
              <a:t>   Eu sou o bom Pastor; </a:t>
            </a:r>
            <a:r>
              <a:rPr lang="pt-BR" b="1" i="1" dirty="0"/>
              <a:t>o bom Pastor dá a sua vida </a:t>
            </a:r>
            <a:r>
              <a:rPr lang="pt-BR" b="1" i="1" u="sng" dirty="0"/>
              <a:t>PELAS</a:t>
            </a:r>
            <a:r>
              <a:rPr lang="pt-BR" b="1" i="1" dirty="0"/>
              <a:t> [</a:t>
            </a:r>
            <a:r>
              <a:rPr lang="pt-BR" b="1" i="1" dirty="0" err="1"/>
              <a:t>huper</a:t>
            </a:r>
            <a:r>
              <a:rPr lang="pt-BR" b="1" i="1" dirty="0"/>
              <a:t>] ovelhas</a:t>
            </a:r>
            <a:r>
              <a:rPr lang="pt-BR" i="1" dirty="0"/>
              <a:t>. (João 10:11) ("</a:t>
            </a:r>
            <a:r>
              <a:rPr lang="pt-BR" i="1" dirty="0" err="1"/>
              <a:t>huper</a:t>
            </a:r>
            <a:r>
              <a:rPr lang="pt-BR" i="1" dirty="0"/>
              <a:t>" = "em benefício de, e em lugar de").</a:t>
            </a:r>
            <a:br>
              <a:rPr lang="pt-BR" i="1" dirty="0"/>
            </a:br>
            <a:r>
              <a:rPr lang="pt-BR" i="1" dirty="0"/>
              <a:t>   No dia seguinte João viu a Jesus, que vinha para ele, e disse: </a:t>
            </a:r>
            <a:r>
              <a:rPr lang="pt-BR" b="1" i="1" dirty="0"/>
              <a:t>Eis o Cordeiro de Deus, que TIRA o pecado do mundo.</a:t>
            </a:r>
            <a:r>
              <a:rPr lang="pt-BR" i="1" dirty="0"/>
              <a:t> (João 1:29)</a:t>
            </a:r>
            <a:endParaRPr lang="pt-BR" dirty="0"/>
          </a:p>
          <a:p>
            <a:r>
              <a:rPr lang="pt-BR" i="1" dirty="0"/>
              <a:t>Cristo, jamais tendo pecado nem podendo ter pecado (ler depois: João 8:46; </a:t>
            </a:r>
            <a:r>
              <a:rPr lang="pt-BR" i="1" dirty="0" err="1"/>
              <a:t>Heb</a:t>
            </a:r>
            <a:r>
              <a:rPr lang="pt-BR" i="1" dirty="0"/>
              <a:t> 4:15; 1Pe 2:22), não pode ter morrido por causa de pecado próprio.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/>
          <a:lstStyle/>
          <a:p>
            <a:r>
              <a:rPr lang="pt-BR" i="1" dirty="0"/>
              <a:t>( </a:t>
            </a:r>
            <a:r>
              <a:rPr lang="pt-BR" b="1" i="1" dirty="0"/>
              <a:t>Quem dentre vós me convence de pecado?</a:t>
            </a:r>
            <a:r>
              <a:rPr lang="pt-BR" i="1" dirty="0"/>
              <a:t> ... (João 8:46)</a:t>
            </a:r>
            <a:br>
              <a:rPr lang="pt-BR" i="1" dirty="0"/>
            </a:br>
            <a:r>
              <a:rPr lang="pt-BR" i="1" dirty="0"/>
              <a:t>   Porque não temos um sumo sacerdote que não possa compadecer-se das nossas fraquezas; porém, um que, como nós, </a:t>
            </a:r>
            <a:r>
              <a:rPr lang="pt-BR" b="1" i="1" dirty="0"/>
              <a:t>em tudo foi tentado, mas sem pecado.</a:t>
            </a:r>
            <a:r>
              <a:rPr lang="pt-BR" i="1" dirty="0"/>
              <a:t> (Hebreus 4:15)</a:t>
            </a:r>
            <a:br>
              <a:rPr lang="pt-BR" i="1" dirty="0"/>
            </a:br>
            <a:r>
              <a:rPr lang="pt-BR" i="1" dirty="0"/>
              <a:t>   O qual </a:t>
            </a:r>
            <a:r>
              <a:rPr lang="pt-BR" b="1" i="1" dirty="0"/>
              <a:t>não cometeu pecado, nem na sua boca se achou engano. </a:t>
            </a:r>
            <a:r>
              <a:rPr lang="pt-BR" i="1" dirty="0"/>
              <a:t>(1 Pedro 2:22)</a:t>
            </a:r>
            <a:endParaRPr lang="pt-BR" dirty="0"/>
          </a:p>
          <a:p>
            <a:r>
              <a:rPr lang="pt-BR" i="1" dirty="0"/>
              <a:t>A Palavra de Deus sobejamente ensina que Cristo morreu vicariamente, como nosso substituto, em nosso lugar, pagando por nosso pecado, recebendo nossa punição!!!...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/>
          <a:lstStyle/>
          <a:p>
            <a:r>
              <a:rPr lang="pt-BR" i="1" dirty="0"/>
              <a:t>Isaías 53:4-8,11-12 (substituição é indiscutível); Rom 5:8; 1Co 15:3; 2Co 5:21 (substituição é indiscutível); 1Pe 2:24 (substituição é indiscutível em "levando ele mesmo os nossos pecados sobre o madeiro"); 1Pe 3:18; ler depois: Lev 1:2-4; Rom 4:25; </a:t>
            </a:r>
            <a:r>
              <a:rPr lang="pt-BR" i="1" dirty="0" err="1"/>
              <a:t>Mat</a:t>
            </a:r>
            <a:r>
              <a:rPr lang="pt-BR" i="1" dirty="0"/>
              <a:t> 1:21.</a:t>
            </a:r>
            <a:endParaRPr lang="pt-BR" dirty="0"/>
          </a:p>
          <a:p>
            <a:r>
              <a:rPr lang="pt-BR" i="1" dirty="0"/>
              <a:t>( 4  ¶ Verdadeiramente </a:t>
            </a:r>
            <a:r>
              <a:rPr lang="pt-BR" b="1" i="1" dirty="0"/>
              <a:t>ele tomou sobre si as nossas enfermidades, e as nossas dores levou sobre si;</a:t>
            </a:r>
            <a:r>
              <a:rPr lang="pt-BR" i="1" dirty="0"/>
              <a:t> e nós o reputávamos por aflito, ferido de Deus, e oprimido. 5 Mas </a:t>
            </a:r>
            <a:r>
              <a:rPr lang="pt-BR" b="1" i="1" dirty="0"/>
              <a:t>ele foi ferido por causa das nossas transgressões, e moído por causa das nossas </a:t>
            </a:r>
            <a:r>
              <a:rPr lang="pt-BR" b="1" i="1" dirty="0" err="1"/>
              <a:t>iniqüidades</a:t>
            </a:r>
            <a:r>
              <a:rPr lang="pt-BR" b="1" i="1" dirty="0"/>
              <a:t>; o castigo que nos traz a paz estava sobre ele, e pelas suas pisaduras fomos sarados.</a:t>
            </a:r>
            <a:r>
              <a:rPr lang="pt-BR" i="1" dirty="0"/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 lnSpcReduction="10000"/>
          </a:bodyPr>
          <a:lstStyle/>
          <a:p>
            <a:r>
              <a:rPr lang="pt-BR" i="1" dirty="0"/>
              <a:t>6 Todos nós andávamos desgarrados como ovelhas; cada um se desviava pelo seu caminho; mas </a:t>
            </a:r>
            <a:r>
              <a:rPr lang="pt-BR" b="1" i="1" dirty="0"/>
              <a:t>o SENHOR fez cair sobre ELE a </a:t>
            </a:r>
            <a:r>
              <a:rPr lang="pt-BR" b="1" i="1" dirty="0" err="1"/>
              <a:t>iniqüidade</a:t>
            </a:r>
            <a:r>
              <a:rPr lang="pt-BR" b="1" i="1" dirty="0"/>
              <a:t> de nós todos.</a:t>
            </a:r>
            <a:r>
              <a:rPr lang="pt-BR" i="1" dirty="0"/>
              <a:t> .... 8 ...</a:t>
            </a:r>
            <a:r>
              <a:rPr lang="pt-BR" b="1" i="1" u="sng" dirty="0"/>
              <a:t>pela</a:t>
            </a:r>
            <a:r>
              <a:rPr lang="pt-BR" b="1" i="1" dirty="0"/>
              <a:t> transgressão do meu povo ele foi atingido.</a:t>
            </a:r>
            <a:r>
              <a:rPr lang="pt-BR" i="1" dirty="0"/>
              <a:t> ... 11 ...</a:t>
            </a:r>
            <a:r>
              <a:rPr lang="pt-BR" b="1" i="1" dirty="0"/>
              <a:t>as </a:t>
            </a:r>
            <a:r>
              <a:rPr lang="pt-BR" b="1" i="1" dirty="0" err="1"/>
              <a:t>iniqüidades</a:t>
            </a:r>
            <a:r>
              <a:rPr lang="pt-BR" b="1" i="1" dirty="0"/>
              <a:t> deles levará sobre si.</a:t>
            </a:r>
            <a:r>
              <a:rPr lang="pt-BR" i="1" dirty="0"/>
              <a:t> 12 ...derramou a sua alma na morte, e </a:t>
            </a:r>
            <a:r>
              <a:rPr lang="pt-BR" b="1" i="1" dirty="0"/>
              <a:t>foi contado com os transgressores; mas ele levou sobre si o pecado de muitos, e intercedeu pelos transgressores.</a:t>
            </a:r>
            <a:r>
              <a:rPr lang="pt-BR" i="1" dirty="0"/>
              <a:t> (Isaías:53:4-8,11-12)</a:t>
            </a:r>
            <a:br>
              <a:rPr lang="pt-BR" i="1" dirty="0"/>
            </a:br>
            <a:r>
              <a:rPr lang="pt-BR" i="1" dirty="0"/>
              <a:t>   ... </a:t>
            </a:r>
            <a:r>
              <a:rPr lang="pt-BR" b="1" i="1" dirty="0"/>
              <a:t>Cristo morreu </a:t>
            </a:r>
            <a:r>
              <a:rPr lang="pt-BR" b="1" i="1" u="sng" dirty="0"/>
              <a:t>POR</a:t>
            </a:r>
            <a:r>
              <a:rPr lang="pt-BR" b="1" i="1" dirty="0"/>
              <a:t> [</a:t>
            </a:r>
            <a:r>
              <a:rPr lang="pt-BR" b="1" i="1" dirty="0" err="1"/>
              <a:t>huper</a:t>
            </a:r>
            <a:r>
              <a:rPr lang="pt-BR" b="1" i="1" dirty="0"/>
              <a:t>] nós,</a:t>
            </a:r>
            <a:r>
              <a:rPr lang="pt-BR" i="1" dirty="0"/>
              <a:t> sendo nós ainda pecadores. (Romanos 5:8) ("</a:t>
            </a:r>
            <a:r>
              <a:rPr lang="pt-BR" i="1" dirty="0" err="1"/>
              <a:t>huper</a:t>
            </a:r>
            <a:r>
              <a:rPr lang="pt-BR" i="1" dirty="0"/>
              <a:t>" = "em benefício de, e em lugar de").</a:t>
            </a:r>
            <a:br>
              <a:rPr lang="pt-BR" i="1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 lnSpcReduction="10000"/>
          </a:bodyPr>
          <a:lstStyle/>
          <a:p>
            <a:r>
              <a:rPr lang="pt-BR" i="1" dirty="0"/>
              <a:t>   ... </a:t>
            </a:r>
            <a:r>
              <a:rPr lang="pt-BR" b="1" i="1" dirty="0"/>
              <a:t>Cristo morreu </a:t>
            </a:r>
            <a:r>
              <a:rPr lang="pt-BR" b="1" i="1" u="sng" dirty="0"/>
              <a:t>POR</a:t>
            </a:r>
            <a:r>
              <a:rPr lang="pt-BR" b="1" i="1" dirty="0"/>
              <a:t> [</a:t>
            </a:r>
            <a:r>
              <a:rPr lang="pt-BR" b="1" i="1" dirty="0" err="1"/>
              <a:t>huper</a:t>
            </a:r>
            <a:r>
              <a:rPr lang="pt-BR" b="1" i="1" dirty="0"/>
              <a:t>] nossos pecados, segundo as Escrituras</a:t>
            </a:r>
            <a:r>
              <a:rPr lang="pt-BR" i="1" dirty="0"/>
              <a:t>, (1 Coríntios 15:3) (O significado "no nome, ou no interesse, ou para o benefício de" é impossível, o correto é somente "em lugar de"). </a:t>
            </a:r>
            <a:br>
              <a:rPr lang="pt-BR" i="1" dirty="0"/>
            </a:br>
            <a:r>
              <a:rPr lang="pt-BR" i="1" dirty="0"/>
              <a:t>   </a:t>
            </a:r>
            <a:r>
              <a:rPr lang="pt-BR" b="1" i="1" dirty="0"/>
              <a:t>Àquele que não conheceu pecado, se fez pecado </a:t>
            </a:r>
            <a:r>
              <a:rPr lang="pt-BR" b="1" i="1" u="sng" dirty="0"/>
              <a:t>POR</a:t>
            </a:r>
            <a:r>
              <a:rPr lang="pt-BR" b="1" i="1" dirty="0"/>
              <a:t> [</a:t>
            </a:r>
            <a:r>
              <a:rPr lang="pt-BR" b="1" i="1" dirty="0" err="1"/>
              <a:t>huper</a:t>
            </a:r>
            <a:r>
              <a:rPr lang="pt-BR" b="1" i="1" dirty="0"/>
              <a:t>] nós;</a:t>
            </a:r>
            <a:r>
              <a:rPr lang="pt-BR" i="1" dirty="0"/>
              <a:t> para que nele fôssemos feitos justiça de Deus. (2 Coríntios 5:21) ("</a:t>
            </a:r>
            <a:r>
              <a:rPr lang="pt-BR" i="1" dirty="0" err="1"/>
              <a:t>huper</a:t>
            </a:r>
            <a:r>
              <a:rPr lang="pt-BR" i="1" dirty="0"/>
              <a:t>" = "em benefício de, e em lugar de").</a:t>
            </a:r>
            <a:br>
              <a:rPr lang="pt-BR" i="1" dirty="0"/>
            </a:br>
            <a:r>
              <a:rPr lang="pt-BR" i="1" dirty="0"/>
              <a:t>   </a:t>
            </a:r>
            <a:r>
              <a:rPr lang="pt-BR" b="1" i="1" dirty="0"/>
              <a:t>Levando ele mesmo em seu corpo os nossos pecados sobre o madeiro</a:t>
            </a:r>
            <a:r>
              <a:rPr lang="pt-BR" i="1" dirty="0"/>
              <a:t>, para que, mortos para os pecados, </a:t>
            </a:r>
            <a:r>
              <a:rPr lang="pt-BR" i="1" dirty="0" smtClean="0"/>
              <a:t>pudéssemos </a:t>
            </a:r>
            <a:r>
              <a:rPr lang="pt-BR" i="1" dirty="0"/>
              <a:t>viver para a justiça; e </a:t>
            </a:r>
            <a:r>
              <a:rPr lang="pt-BR" b="1" i="1" dirty="0"/>
              <a:t>pelas [</a:t>
            </a:r>
            <a:r>
              <a:rPr lang="pt-BR" b="1" i="1" dirty="0" err="1"/>
              <a:t>oú</a:t>
            </a:r>
            <a:r>
              <a:rPr lang="pt-BR" b="1" i="1" dirty="0"/>
              <a:t>] suas feridas fostes sarados</a:t>
            </a:r>
            <a:r>
              <a:rPr lang="pt-BR" i="1" dirty="0"/>
              <a:t>. (1 Pedro 2:24) ("</a:t>
            </a:r>
            <a:r>
              <a:rPr lang="pt-BR" i="1" dirty="0" err="1"/>
              <a:t>oú</a:t>
            </a:r>
            <a:r>
              <a:rPr lang="pt-BR" i="1" dirty="0"/>
              <a:t>" = "onde</a:t>
            </a:r>
            <a:r>
              <a:rPr lang="pt-BR" i="1" dirty="0" smtClean="0"/>
              <a:t>").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 lnSpcReduction="10000"/>
          </a:bodyPr>
          <a:lstStyle/>
          <a:p>
            <a:r>
              <a:rPr lang="pt-BR" i="1" dirty="0"/>
              <a:t>O próprio Cristo também ensinou que Sua morte seria vicária, </a:t>
            </a:r>
            <a:r>
              <a:rPr lang="pt-BR" i="1" dirty="0" err="1"/>
              <a:t>substitutória</a:t>
            </a:r>
            <a:r>
              <a:rPr lang="pt-BR" i="1" dirty="0"/>
              <a:t>  Mar 10:45 (= </a:t>
            </a:r>
            <a:r>
              <a:rPr lang="pt-BR" i="1" dirty="0" err="1"/>
              <a:t>Mat</a:t>
            </a:r>
            <a:r>
              <a:rPr lang="pt-BR" i="1" dirty="0"/>
              <a:t> 20:28) (substituição é indiscutível); João 10:11, acima.</a:t>
            </a:r>
            <a:endParaRPr lang="pt-BR" dirty="0"/>
          </a:p>
          <a:p>
            <a:r>
              <a:rPr lang="pt-BR" i="1" dirty="0"/>
              <a:t>(Porque </a:t>
            </a:r>
            <a:r>
              <a:rPr lang="pt-BR" b="1" i="1" dirty="0"/>
              <a:t>o Filho do homem também não veio para ser servido, mas para servir e dar a sua vida em resgate </a:t>
            </a:r>
            <a:r>
              <a:rPr lang="pt-BR" b="1" i="1" u="sng" dirty="0"/>
              <a:t>POR</a:t>
            </a:r>
            <a:r>
              <a:rPr lang="pt-BR" b="1" i="1" dirty="0"/>
              <a:t> [</a:t>
            </a:r>
            <a:r>
              <a:rPr lang="pt-BR" b="1" i="1" dirty="0" err="1"/>
              <a:t>anti</a:t>
            </a:r>
            <a:r>
              <a:rPr lang="pt-BR" b="1" i="1" dirty="0"/>
              <a:t>] muitos.</a:t>
            </a:r>
            <a:r>
              <a:rPr lang="pt-BR" i="1" dirty="0"/>
              <a:t> (Marcos 10:45) ("</a:t>
            </a:r>
            <a:r>
              <a:rPr lang="pt-BR" i="1" dirty="0" err="1"/>
              <a:t>anti</a:t>
            </a:r>
            <a:r>
              <a:rPr lang="pt-BR" i="1" dirty="0"/>
              <a:t>" sempre significa "no lugar de")</a:t>
            </a:r>
            <a:endParaRPr lang="pt-BR" dirty="0"/>
          </a:p>
          <a:p>
            <a:r>
              <a:rPr lang="pt-BR" i="1" dirty="0"/>
              <a:t>Cristo foi o antítipo verdadeiro da sombra de:</a:t>
            </a:r>
            <a:br>
              <a:rPr lang="pt-BR" i="1" dirty="0"/>
            </a:br>
            <a:r>
              <a:rPr lang="pt-BR" i="1" dirty="0"/>
              <a:t>   - O cordeiro pascal </a:t>
            </a:r>
            <a:r>
              <a:rPr lang="pt-BR" i="1" dirty="0" err="1"/>
              <a:t>Êxo</a:t>
            </a:r>
            <a:r>
              <a:rPr lang="pt-BR" i="1" dirty="0"/>
              <a:t> 12:12-13, acima; 1Co 5:7.</a:t>
            </a:r>
            <a:br>
              <a:rPr lang="pt-BR" i="1" dirty="0"/>
            </a:br>
            <a:r>
              <a:rPr lang="pt-BR" i="1" dirty="0"/>
              <a:t>   - As ofertas pelo pecado Isa 53:10; </a:t>
            </a:r>
            <a:r>
              <a:rPr lang="pt-BR" i="1" dirty="0" err="1"/>
              <a:t>Heb</a:t>
            </a:r>
            <a:r>
              <a:rPr lang="pt-BR" i="1" dirty="0"/>
              <a:t> 10:1-4; ler depois: Lev:6:24-30.</a:t>
            </a:r>
            <a:br>
              <a:rPr lang="pt-BR" i="1" dirty="0"/>
            </a:br>
            <a:r>
              <a:rPr lang="pt-BR" i="1" dirty="0"/>
              <a:t/>
            </a:r>
            <a:br>
              <a:rPr lang="pt-BR" i="1" dirty="0"/>
            </a:br>
            <a:r>
              <a:rPr lang="pt-BR" i="1" dirty="0"/>
              <a:t>   - O bode expiatório Lev 16:20-22 (indiscutivelmente, tipifica substituição).</a:t>
            </a:r>
            <a:br>
              <a:rPr lang="pt-BR" i="1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5058" name="Picture 2" descr="http://2.bp.blogspot.com/-ShoK9quYgMM/Taihrr6x-nI/AAAAAAAAAVg/6J_m6zCTP6A/s400/cordeiro%255B1%25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427984" cy="3562367"/>
          </a:xfrm>
          <a:prstGeom prst="rect">
            <a:avLst/>
          </a:prstGeom>
          <a:noFill/>
        </p:spPr>
      </p:pic>
      <p:pic>
        <p:nvPicPr>
          <p:cNvPr id="45060" name="Picture 4" descr="http://3.bp.blogspot.com/-LOs5up94W5M/TbF91UBS6cI/AAAAAAAAAQQ/jZgVeE49y1Y/s1600/jesus-crucificad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0"/>
            <a:ext cx="4762500" cy="3573016"/>
          </a:xfrm>
          <a:prstGeom prst="rect">
            <a:avLst/>
          </a:prstGeom>
          <a:noFill/>
        </p:spPr>
      </p:pic>
      <p:pic>
        <p:nvPicPr>
          <p:cNvPr id="45062" name="Picture 6" descr="http://www.chamada.com.br/mensagens/imagens/cordeiro_de_de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3016"/>
            <a:ext cx="4427984" cy="3284984"/>
          </a:xfrm>
          <a:prstGeom prst="rect">
            <a:avLst/>
          </a:prstGeom>
          <a:noFill/>
        </p:spPr>
      </p:pic>
      <p:pic>
        <p:nvPicPr>
          <p:cNvPr id="45064" name="Picture 8" descr="http://files.jovemcomcristo.webnode.com.br/200000076-9688c9782b/jesu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140968"/>
            <a:ext cx="4716016" cy="3717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/>
          </a:bodyPr>
          <a:lstStyle/>
          <a:p>
            <a:r>
              <a:rPr lang="pt-BR" i="1" dirty="0"/>
              <a:t>Assim, não somente o Filho de Deus se tornou o Filho do homem para que os filhos dos homens se tornassem filhos de Deus, mas, no madeiro, o Cristo tornou-se o que não era (isto é, pecado) para que nós pudéssemos nos tornar aquilo que não éramos  (isto é, justos) 2Co 5:21, acima; Isa 53:1-12, acima.</a:t>
            </a:r>
            <a:endParaRPr lang="pt-BR" dirty="0"/>
          </a:p>
          <a:p>
            <a:r>
              <a:rPr lang="pt-BR" i="1" dirty="0"/>
              <a:t> ...</a:t>
            </a:r>
            <a:r>
              <a:rPr lang="pt-BR" b="1" i="1" dirty="0"/>
              <a:t>Cristo, nossa páscoa, foi sacrificado </a:t>
            </a:r>
            <a:r>
              <a:rPr lang="pt-BR" b="1" i="1" u="sng" dirty="0"/>
              <a:t>POR</a:t>
            </a:r>
            <a:r>
              <a:rPr lang="pt-BR" b="1" i="1" dirty="0"/>
              <a:t> [</a:t>
            </a:r>
            <a:r>
              <a:rPr lang="pt-BR" b="1" i="1" dirty="0" err="1"/>
              <a:t>huper</a:t>
            </a:r>
            <a:r>
              <a:rPr lang="pt-BR" b="1" i="1" dirty="0"/>
              <a:t>] nós.</a:t>
            </a:r>
            <a:r>
              <a:rPr lang="pt-BR" i="1" dirty="0"/>
              <a:t> (1 Coríntios 5:7) ("</a:t>
            </a:r>
            <a:r>
              <a:rPr lang="pt-BR" i="1" dirty="0" err="1"/>
              <a:t>huper</a:t>
            </a:r>
            <a:r>
              <a:rPr lang="pt-BR" i="1" dirty="0"/>
              <a:t>" = "em benefício de, e em lugar de").</a:t>
            </a:r>
            <a:br>
              <a:rPr lang="pt-BR" i="1" dirty="0"/>
            </a:br>
            <a:r>
              <a:rPr lang="pt-BR" i="1" dirty="0"/>
              <a:t>   ... </a:t>
            </a:r>
            <a:r>
              <a:rPr lang="pt-BR" b="1" i="1" dirty="0"/>
              <a:t>ao SENHOR agradou moê-lo, fazendo-o enfermar; quando a sua alma se puser por expiação do pecado</a:t>
            </a:r>
            <a:r>
              <a:rPr lang="pt-BR" i="1" dirty="0"/>
              <a:t>, verá a sua posteridade ... (Isaías 53:10</a:t>
            </a:r>
            <a:r>
              <a:rPr lang="pt-BR" i="1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5793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/>
          <a:lstStyle/>
          <a:p>
            <a:r>
              <a:rPr lang="pt-BR" i="1" dirty="0"/>
              <a:t>   ... 4 Porque </a:t>
            </a:r>
            <a:r>
              <a:rPr lang="pt-BR" b="1" i="1" dirty="0"/>
              <a:t>é impossível que o sangue dos touros e dos bodes TIRE os pecados. </a:t>
            </a:r>
            <a:r>
              <a:rPr lang="pt-BR" i="1" dirty="0"/>
              <a:t>(Hebreus 10:1-4) (Os sacrifícios do VT tinham que ser repetidos a cada dia e somente COBRIAM os pecados, já o do Cordeiro de Deus foi feito uma só vez para sempre e TIROU o pecado do mundo! Compare João 1:29).</a:t>
            </a:r>
            <a:br>
              <a:rPr lang="pt-BR" i="1" dirty="0"/>
            </a:br>
            <a:r>
              <a:rPr lang="pt-BR" i="1" dirty="0"/>
              <a:t>   ... 22 Assim </a:t>
            </a:r>
            <a:r>
              <a:rPr lang="pt-BR" b="1" i="1" dirty="0"/>
              <a:t>aquele bode levará sobre si todas as </a:t>
            </a:r>
            <a:r>
              <a:rPr lang="pt-BR" b="1" i="1" dirty="0" err="1"/>
              <a:t>iniqüidades</a:t>
            </a:r>
            <a:r>
              <a:rPr lang="pt-BR" b="1" i="1" dirty="0"/>
              <a:t> deles à terra solitária</a:t>
            </a:r>
            <a:r>
              <a:rPr lang="pt-BR" i="1" dirty="0"/>
              <a:t>; e deixará o bode no deserto. (Levítico 16:20-22) (Ambos, o cordeiro morto e o bode vivo, tipificam Cristo, morto e ressuscitado</a:t>
            </a:r>
            <a:r>
              <a:rPr lang="pt-BR" i="1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5435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/>
          </a:bodyPr>
          <a:lstStyle/>
          <a:p>
            <a:r>
              <a:rPr lang="pt-BR" b="1" i="1" dirty="0">
                <a:solidFill>
                  <a:srgbClr val="002060"/>
                </a:solidFill>
              </a:rPr>
              <a:t>Objeção 1:</a:t>
            </a:r>
            <a:r>
              <a:rPr lang="pt-BR" i="1" dirty="0"/>
              <a:t> "a preposição grega '</a:t>
            </a:r>
            <a:r>
              <a:rPr lang="pt-BR" i="1" dirty="0" err="1"/>
              <a:t>anti</a:t>
            </a:r>
            <a:r>
              <a:rPr lang="pt-BR" i="1" dirty="0"/>
              <a:t>' pode significar 'em lugar de', mas '</a:t>
            </a:r>
            <a:r>
              <a:rPr lang="pt-BR" i="1" dirty="0" err="1"/>
              <a:t>huper</a:t>
            </a:r>
            <a:r>
              <a:rPr lang="pt-BR" i="1" dirty="0"/>
              <a:t>', que quase sempre é usada quando se aborda o sofrimento e morte de Cristo, só significa 'no nome ou interesse de', ou 'tendo em vista o benefício de', e nunca 'em lugar de'".</a:t>
            </a:r>
            <a:br>
              <a:rPr lang="pt-BR" i="1" dirty="0"/>
            </a:br>
            <a:r>
              <a:rPr lang="pt-BR" i="1" dirty="0"/>
              <a:t/>
            </a:r>
            <a:br>
              <a:rPr lang="pt-BR" i="1" dirty="0"/>
            </a:br>
            <a:r>
              <a:rPr lang="pt-BR" i="1" dirty="0"/>
              <a:t>Resposta: - "</a:t>
            </a:r>
            <a:r>
              <a:rPr lang="pt-BR" i="1" dirty="0" err="1"/>
              <a:t>Anti</a:t>
            </a:r>
            <a:r>
              <a:rPr lang="pt-BR" i="1" dirty="0"/>
              <a:t>", que só significa "em lugar de", é assim usada em vários contextos diferentes (ler depois: </a:t>
            </a:r>
            <a:r>
              <a:rPr lang="pt-BR" i="1" dirty="0" err="1"/>
              <a:t>Mat</a:t>
            </a:r>
            <a:r>
              <a:rPr lang="pt-BR" i="1" dirty="0"/>
              <a:t> 5:38; Luc 11:11; Rom 12:17; 1Te 5:15; </a:t>
            </a:r>
            <a:r>
              <a:rPr lang="pt-BR" i="1" dirty="0" err="1"/>
              <a:t>Heb</a:t>
            </a:r>
            <a:r>
              <a:rPr lang="pt-BR" i="1" dirty="0"/>
              <a:t> 12:16; 1Pe 3:9), mas também é usada no contexto do sofrimento e morte de Cristo, definitivamente provando que foram vicários, </a:t>
            </a:r>
            <a:r>
              <a:rPr lang="pt-BR" i="1" dirty="0" err="1"/>
              <a:t>substitutórios</a:t>
            </a:r>
            <a:r>
              <a:rPr lang="pt-BR" i="1" dirty="0"/>
              <a:t>, em nosso lugar! Mat.20:28 = Mar.10:45</a:t>
            </a:r>
            <a:r>
              <a:rPr lang="pt-BR" i="1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543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 lnSpcReduction="10000"/>
          </a:bodyPr>
          <a:lstStyle/>
          <a:p>
            <a:r>
              <a:rPr lang="pt-BR" i="1" dirty="0"/>
              <a:t>- "</a:t>
            </a:r>
            <a:r>
              <a:rPr lang="pt-BR" i="1" dirty="0" err="1"/>
              <a:t>Huper</a:t>
            </a:r>
            <a:r>
              <a:rPr lang="pt-BR" i="1" dirty="0"/>
              <a:t>" pode significar outra coisa, mas também pode significar "em lugar de", como é inegável em 3 versos, e estes estão no contexto do sofrimento e morte do Cristo! 1Co 15:3; 2Co:5:14;Gál:1:4.</a:t>
            </a:r>
            <a:br>
              <a:rPr lang="pt-BR" i="1" dirty="0"/>
            </a:br>
            <a:r>
              <a:rPr lang="pt-BR" i="1" dirty="0"/>
              <a:t/>
            </a:r>
            <a:br>
              <a:rPr lang="pt-BR" i="1" dirty="0"/>
            </a:br>
            <a:r>
              <a:rPr lang="pt-BR" i="1" dirty="0"/>
              <a:t>- Conclusão: Nos versos examinados neste capítulo "</a:t>
            </a:r>
            <a:r>
              <a:rPr lang="pt-BR" i="1" dirty="0" err="1"/>
              <a:t>huper</a:t>
            </a:r>
            <a:r>
              <a:rPr lang="pt-BR" i="1" dirty="0"/>
              <a:t>" conduz ambas as </a:t>
            </a:r>
            <a:r>
              <a:rPr lang="pt-BR" i="1" dirty="0" err="1"/>
              <a:t>idéias</a:t>
            </a:r>
            <a:r>
              <a:rPr lang="pt-BR" i="1" dirty="0"/>
              <a:t> ("para o benefício e em lugar de"), "</a:t>
            </a:r>
            <a:r>
              <a:rPr lang="pt-BR" i="1" dirty="0" err="1"/>
              <a:t>anti</a:t>
            </a:r>
            <a:r>
              <a:rPr lang="pt-BR" i="1" dirty="0"/>
              <a:t>" somente a de substituição ("em lugar de"). Cristo morreu tanto para o benefício dos pecadores quanto também em lugar deles!</a:t>
            </a:r>
            <a:endParaRPr lang="pt-BR" dirty="0"/>
          </a:p>
          <a:p>
            <a:r>
              <a:rPr lang="pt-BR" i="1" dirty="0"/>
              <a:t>Bem como </a:t>
            </a:r>
            <a:r>
              <a:rPr lang="pt-BR" b="1" i="1" dirty="0"/>
              <a:t>o Filho do homem não veio para ser servido, mas para servir, e para dar a sua vida em resgate POR [</a:t>
            </a:r>
            <a:r>
              <a:rPr lang="pt-BR" b="1" i="1" dirty="0" err="1"/>
              <a:t>anti</a:t>
            </a:r>
            <a:r>
              <a:rPr lang="pt-BR" b="1" i="1" dirty="0"/>
              <a:t>] muitos.</a:t>
            </a:r>
            <a:r>
              <a:rPr lang="pt-BR" i="1" dirty="0"/>
              <a:t> (Mateus 20:28 = Marcos 10:45) ("</a:t>
            </a:r>
            <a:r>
              <a:rPr lang="pt-BR" i="1" dirty="0" err="1"/>
              <a:t>anti</a:t>
            </a:r>
            <a:r>
              <a:rPr lang="pt-BR" i="1" dirty="0"/>
              <a:t>" sempre significa "no lugar de</a:t>
            </a:r>
            <a:r>
              <a:rPr lang="pt-BR" i="1" dirty="0" smtClean="0"/>
              <a:t>")</a:t>
            </a:r>
            <a:br>
              <a:rPr lang="pt-BR" i="1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5435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 fontScale="92500"/>
          </a:bodyPr>
          <a:lstStyle/>
          <a:p>
            <a:r>
              <a:rPr lang="pt-BR" i="1" dirty="0"/>
              <a:t>   ... </a:t>
            </a:r>
            <a:r>
              <a:rPr lang="pt-BR" b="1" i="1" dirty="0"/>
              <a:t>Cristo morreu POR [</a:t>
            </a:r>
            <a:r>
              <a:rPr lang="pt-BR" b="1" i="1" dirty="0" err="1"/>
              <a:t>huper</a:t>
            </a:r>
            <a:r>
              <a:rPr lang="pt-BR" b="1" i="1" dirty="0"/>
              <a:t>] nossos pecados</a:t>
            </a:r>
            <a:r>
              <a:rPr lang="pt-BR" i="1" dirty="0"/>
              <a:t>, segundo as Escrituras, (1 Coríntios 15:3). (O significado "no nome, ou no interesse, ou para o benefício de" é impossível, o correto é somente "em lugar de").</a:t>
            </a:r>
            <a:br>
              <a:rPr lang="pt-BR" i="1" dirty="0"/>
            </a:br>
            <a:r>
              <a:rPr lang="pt-BR" i="1" dirty="0"/>
              <a:t>   ... </a:t>
            </a:r>
            <a:r>
              <a:rPr lang="pt-BR" b="1" i="1" dirty="0"/>
              <a:t>se um morreu POR [</a:t>
            </a:r>
            <a:r>
              <a:rPr lang="pt-BR" b="1" i="1" dirty="0" err="1"/>
              <a:t>huper</a:t>
            </a:r>
            <a:r>
              <a:rPr lang="pt-BR" b="1" i="1" dirty="0"/>
              <a:t>] todos, logo todos morreram. (</a:t>
            </a:r>
            <a:r>
              <a:rPr lang="pt-BR" i="1" dirty="0"/>
              <a:t>2 Coríntios 5:14) (A conclusão "logo todos morreram" implica que o significado "no nome, ou no interesse, ou para o benefício de" é impossível, o correto é somente "em lugar de").</a:t>
            </a:r>
            <a:br>
              <a:rPr lang="pt-BR" i="1" dirty="0"/>
            </a:br>
            <a:r>
              <a:rPr lang="pt-BR" i="1" dirty="0"/>
              <a:t>   O qual </a:t>
            </a:r>
            <a:r>
              <a:rPr lang="pt-BR" b="1" i="1" dirty="0"/>
              <a:t>se deu a si mesmo POR [</a:t>
            </a:r>
            <a:r>
              <a:rPr lang="pt-BR" b="1" i="1" dirty="0" err="1"/>
              <a:t>huper</a:t>
            </a:r>
            <a:r>
              <a:rPr lang="pt-BR" b="1" i="1" dirty="0"/>
              <a:t>] nossos pecados</a:t>
            </a:r>
            <a:r>
              <a:rPr lang="pt-BR" i="1" dirty="0"/>
              <a:t>, para nos livrar do presente século mau, segundo a vontade de Deus nosso Pai, (Gálatas 1:4) (O significado "no nome, ou no interesse, ou para o benefício de" é impossível, o correto é somente "em lugar de</a:t>
            </a:r>
            <a:r>
              <a:rPr lang="pt-BR" i="1" dirty="0" smtClean="0"/>
              <a:t>").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5435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/>
          <a:lstStyle/>
          <a:p>
            <a:r>
              <a:rPr lang="pt-BR" b="1" i="1" dirty="0">
                <a:solidFill>
                  <a:srgbClr val="002060"/>
                </a:solidFill>
              </a:rPr>
              <a:t>Objeção 2: </a:t>
            </a:r>
            <a:r>
              <a:rPr lang="pt-BR" i="1" dirty="0"/>
              <a:t>"Seria imoral Deus-Pai punir uma terceira pessoa, inocente,  é o Filho".</a:t>
            </a:r>
            <a:br>
              <a:rPr lang="pt-BR" i="1" dirty="0"/>
            </a:br>
            <a:r>
              <a:rPr lang="pt-BR" i="1" dirty="0"/>
              <a:t/>
            </a:r>
            <a:br>
              <a:rPr lang="pt-BR" i="1" dirty="0"/>
            </a:br>
            <a:r>
              <a:rPr lang="pt-BR" i="1" dirty="0"/>
              <a:t>Resposta: - Erras no ponto de partida, pensando como se o Pai e o Filho fossem tão independentes quanto dois homens distintos (caso em que poderias ter alguma razão). Mas, desde que o Filho e o Pai são pessoas do mesmo ser divino, não é injusto que o ser (o Deus único e Trino) que é juiz absoluto (que também é o ser ofendido) pague a penalidade Ele próprio, se </a:t>
            </a:r>
            <a:r>
              <a:rPr lang="pt-BR" i="1" dirty="0" smtClean="0"/>
              <a:t>escolher fazê-lo</a:t>
            </a:r>
            <a:r>
              <a:rPr lang="pt-BR" i="1" dirty="0"/>
              <a:t>.</a:t>
            </a:r>
            <a:br>
              <a:rPr lang="pt-BR" i="1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5435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/>
          <a:lstStyle/>
          <a:p>
            <a:r>
              <a:rPr lang="pt-BR" i="1" dirty="0"/>
              <a:t>- Ademais: Jesus não foi forçado, antes deu Sua vida voluntariamente, em lugar das ovelhas João 10:15,17-18.</a:t>
            </a:r>
            <a:endParaRPr lang="pt-BR" dirty="0"/>
          </a:p>
          <a:p>
            <a:r>
              <a:rPr lang="pt-BR" i="1" dirty="0"/>
              <a:t>(Assim como o Pai me conhece a mim, também eu conheço o Pai, e </a:t>
            </a:r>
            <a:r>
              <a:rPr lang="pt-BR" b="1" i="1" dirty="0"/>
              <a:t>dou a minha vida pelas ovelhas</a:t>
            </a:r>
            <a:r>
              <a:rPr lang="pt-BR" i="1" dirty="0"/>
              <a:t>. (João 10:15)</a:t>
            </a:r>
            <a:br>
              <a:rPr lang="pt-BR" i="1" dirty="0"/>
            </a:br>
            <a:r>
              <a:rPr lang="pt-BR" i="1" dirty="0"/>
              <a:t>   17 Por isto o Pai me ama, porque </a:t>
            </a:r>
            <a:r>
              <a:rPr lang="pt-BR" b="1" i="1" dirty="0"/>
              <a:t>dou a minha vida</a:t>
            </a:r>
            <a:r>
              <a:rPr lang="pt-BR" i="1" dirty="0"/>
              <a:t> para tornar a tomá-la. 18 </a:t>
            </a:r>
            <a:r>
              <a:rPr lang="pt-BR" b="1" i="1" dirty="0"/>
              <a:t>Ninguém </a:t>
            </a:r>
            <a:r>
              <a:rPr lang="pt-BR" b="1" i="1" dirty="0" smtClean="0"/>
              <a:t>a </a:t>
            </a:r>
            <a:r>
              <a:rPr lang="pt-BR" b="1" i="1" dirty="0"/>
              <a:t>tira de mim, mas eu de mim mesmo a dou</a:t>
            </a:r>
            <a:r>
              <a:rPr lang="pt-BR" i="1" dirty="0"/>
              <a:t>; tenho poder para a dar, e poder para tornar a tomá-la. Este mandamento recebi de meu Pai. (João 10:17-18)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5435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0"/>
            <a:ext cx="8748464" cy="6858000"/>
          </a:xfrm>
        </p:spPr>
        <p:txBody>
          <a:bodyPr/>
          <a:lstStyle/>
          <a:p>
            <a:r>
              <a:rPr lang="pt-BR" b="1" i="1" dirty="0">
                <a:solidFill>
                  <a:srgbClr val="002060"/>
                </a:solidFill>
              </a:rPr>
              <a:t>Objeção 3: </a:t>
            </a:r>
            <a:r>
              <a:rPr lang="pt-BR" i="1" dirty="0"/>
              <a:t>"a satisfação da justiça, e o perdão, são mutuamente exclusivas. Se o Filho nos substituiu e sofreu a penalidade em nosso lugar, Deus-Pai é moralmente obrigado a nos libertar, e nisto não mostrará misericórdia, pois não estará fazendo nada mais que Sua obrigação."</a:t>
            </a:r>
            <a:endParaRPr lang="pt-BR" dirty="0"/>
          </a:p>
          <a:p>
            <a:r>
              <a:rPr lang="pt-BR" i="1" dirty="0"/>
              <a:t>(Resposta: - Erras no ponto de partida, pensando como se o Pai e o Filho fossem tão independentes quanto dois homens distintos (caso em que poderias ter alguma razão). Mas, desde que o Filho (nosso substituto) e o Pai (juiz) são pessoas do mesmo ser divino (o Deus único e Trino), perdoar-nos e libertar-nos são optativos, são misericórdia e não obrigação,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04923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0"/>
            <a:ext cx="8748464" cy="6858000"/>
          </a:xfrm>
        </p:spPr>
        <p:txBody>
          <a:bodyPr/>
          <a:lstStyle/>
          <a:p>
            <a:r>
              <a:rPr lang="pt-BR" i="1" dirty="0"/>
              <a:t>e podem ser oferecidos nos termos que bem queira (a obediência de Cristo não faz a nossa desnecessária, temos que nos arrepender e crer para podermos nos beneficiar da Sua morte expiatória).</a:t>
            </a:r>
            <a:endParaRPr lang="pt-BR" dirty="0"/>
          </a:p>
          <a:p>
            <a:r>
              <a:rPr lang="pt-BR" i="1" dirty="0"/>
              <a:t> </a:t>
            </a:r>
            <a:endParaRPr lang="pt-BR" dirty="0"/>
          </a:p>
          <a:p>
            <a:r>
              <a:rPr lang="pt-BR" i="1" dirty="0"/>
              <a:t> </a:t>
            </a:r>
            <a:endParaRPr lang="pt-BR" dirty="0"/>
          </a:p>
          <a:p>
            <a:r>
              <a:rPr lang="pt-BR" i="1" dirty="0"/>
              <a:t> 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3923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0"/>
            <a:ext cx="8748464" cy="685800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1382446" y="2967335"/>
            <a:ext cx="6379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GRATO À TODOS!</a:t>
            </a:r>
            <a:endParaRPr lang="pt-BR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3923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íci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í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í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433</TotalTime>
  <Words>1918</Words>
  <Application>Microsoft Office PowerPoint</Application>
  <PresentationFormat>Apresentação na tela (4:3)</PresentationFormat>
  <Paragraphs>96</Paragraphs>
  <Slides>54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55" baseType="lpstr">
      <vt:lpstr>Solstício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Morte Vicária ou Substituição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NOTE</dc:creator>
  <cp:lastModifiedBy>work</cp:lastModifiedBy>
  <cp:revision>23</cp:revision>
  <dcterms:created xsi:type="dcterms:W3CDTF">2012-04-30T19:10:46Z</dcterms:created>
  <dcterms:modified xsi:type="dcterms:W3CDTF">2017-07-31T13:25:57Z</dcterms:modified>
</cp:coreProperties>
</file>