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38DBB-DE63-4CAE-AC76-AAB059DDD3EF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D1BE-51B2-4913-ACA8-C2778BAE3940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C05B-A80B-4BC1-A93F-ADE78801A8EE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C530C-220B-4A4A-91F8-6E10374D5530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A9822-0CDD-49AE-9F4A-F97071800B6A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C2E45-C47F-4329-89E8-E2BB01BC7A9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F6560-E2A1-47A8-AC87-3CB26F034F0C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D0E0D-6BF8-4512-946A-2E1C4D02C7A3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1BCD6-B9E1-4E27-BB32-BC64EDA34D75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84A92-D590-46C8-B2D6-A69082AD8C9B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A1093-6C4D-47F4-BB8E-2E0D8D22AF78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0E0F4-E91B-42AC-82C1-146E9CC815C6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A25D-8328-4201-A950-9BAD9BA26D12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50390-1C4A-4506-89A2-BBC7AF9AEDE4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2438-8692-4498-A8CF-810A4B4CB828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0D8D3-6003-4CDC-A736-9FFDE9344EC9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A4F85-1918-455E-92A8-9FD2A0797679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E289-3C26-43B1-BFA7-893049B3F876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65D31-7F23-448F-B776-4E1EDF81DC15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257F0-2F03-4548-A891-149C38F3E06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F65CF-4A50-4BE4-A83B-C62AC70588C5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F6465-0EC9-4047-BB75-E5A1BEA4467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DF8889-2ABA-45F7-BD48-9CD7423ACF8D}" type="datetimeFigureOut">
              <a:rPr lang="pt-BR"/>
              <a:pPr>
                <a:defRPr/>
              </a:pPr>
              <a:t>11/5/2012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5EF309-987D-44EE-BBBA-3EC18B09190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/>
              <a:t>O FENÔMENO PSICOSSOMÁTICO:</a:t>
            </a:r>
            <a:br>
              <a:rPr lang="pt-BR" b="1" dirty="0" smtClean="0"/>
            </a:br>
            <a:r>
              <a:rPr lang="pt-BR" b="1" dirty="0" smtClean="0"/>
              <a:t>AS BASES</a:t>
            </a:r>
            <a:endParaRPr lang="pt-BR" b="1" dirty="0"/>
          </a:p>
        </p:txBody>
      </p:sp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323850" y="2924175"/>
            <a:ext cx="8569325" cy="1009650"/>
          </a:xfrm>
        </p:spPr>
        <p:txBody>
          <a:bodyPr/>
          <a:lstStyle/>
          <a:p>
            <a:r>
              <a:rPr lang="pt-BR" sz="1600" b="1" smtClean="0">
                <a:solidFill>
                  <a:schemeClr val="tx2"/>
                </a:solidFill>
              </a:rPr>
              <a:t>                                                                      </a:t>
            </a:r>
            <a:r>
              <a:rPr lang="pt-BR" sz="2000" b="1" smtClean="0">
                <a:solidFill>
                  <a:schemeClr val="tx2"/>
                </a:solidFill>
              </a:rPr>
              <a:t>PROFESSORA RENÉE CAVALCANTE LEÃO BORGES</a:t>
            </a:r>
          </a:p>
        </p:txBody>
      </p:sp>
      <p:sp>
        <p:nvSpPr>
          <p:cNvPr id="13315" name="CaixaDeTexto 3"/>
          <p:cNvSpPr txBox="1">
            <a:spLocks noChangeArrowheads="1"/>
          </p:cNvSpPr>
          <p:nvPr/>
        </p:nvSpPr>
        <p:spPr bwMode="auto">
          <a:xfrm>
            <a:off x="3132138" y="5661025"/>
            <a:ext cx="2376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Calibri" pitchFamily="34" charset="0"/>
              </a:rPr>
              <a:t>                 </a:t>
            </a:r>
            <a:r>
              <a:rPr lang="pt-BR" b="1">
                <a:latin typeface="Calibri" pitchFamily="34" charset="0"/>
              </a:rPr>
              <a:t>2012</a:t>
            </a:r>
          </a:p>
        </p:txBody>
      </p:sp>
      <p:pic>
        <p:nvPicPr>
          <p:cNvPr id="13316" name="Picture 2" descr="http://lh4.ggpht.com/-zsoui3N78Kw/TjAeJzloJPI/AAAAAAAAEkk/TaCZWxjVap8/psicossomatica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133600"/>
            <a:ext cx="30480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323850" y="476250"/>
            <a:ext cx="8569325" cy="576103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4338" name="Espaço Reservado para Conteúdo 2"/>
          <p:cNvSpPr>
            <a:spLocks noGrp="1"/>
          </p:cNvSpPr>
          <p:nvPr>
            <p:ph idx="1"/>
          </p:nvPr>
        </p:nvSpPr>
        <p:spPr>
          <a:xfrm>
            <a:off x="179388" y="333375"/>
            <a:ext cx="8507412" cy="6048375"/>
          </a:xfrm>
        </p:spPr>
        <p:txBody>
          <a:bodyPr/>
          <a:lstStyle/>
          <a:p>
            <a:endParaRPr lang="pt-BR" sz="1700" smtClean="0"/>
          </a:p>
          <a:p>
            <a:r>
              <a:rPr lang="pt-BR" sz="2800" b="1" smtClean="0"/>
              <a:t>Freud defendia a estreita relação entre</a:t>
            </a:r>
          </a:p>
          <a:p>
            <a:r>
              <a:rPr lang="pt-BR" sz="2800" b="1" smtClean="0"/>
              <a:t>Que sua teoria incluía o Aparelho Psíquico:</a:t>
            </a:r>
          </a:p>
          <a:p>
            <a:endParaRPr lang="pt-BR" sz="2800" b="1" smtClean="0"/>
          </a:p>
          <a:p>
            <a:endParaRPr lang="pt-BR" sz="2800" b="1" smtClean="0"/>
          </a:p>
          <a:p>
            <a:r>
              <a:rPr lang="pt-BR" sz="2800" b="1" smtClean="0"/>
              <a:t>Que suas noções dinâmicas envolviam </a:t>
            </a:r>
          </a:p>
          <a:p>
            <a:endParaRPr lang="pt-BR" sz="2800" b="1" smtClean="0"/>
          </a:p>
          <a:p>
            <a:pPr algn="just"/>
            <a:r>
              <a:rPr lang="pt-BR" sz="2800" b="1" smtClean="0"/>
              <a:t>Não ignorou o poder da consciência na solução de problemas (Exemplo: sublimação)</a:t>
            </a:r>
          </a:p>
          <a:p>
            <a:pPr algn="just"/>
            <a:r>
              <a:rPr lang="pt-BR" sz="2800" b="1" smtClean="0"/>
              <a:t>Abordou os mecanismos de </a:t>
            </a:r>
            <a:r>
              <a:rPr lang="pt-BR" sz="2800" b="1" u="sng" smtClean="0"/>
              <a:t>defesa</a:t>
            </a:r>
            <a:r>
              <a:rPr lang="pt-BR" sz="2800" b="1" smtClean="0"/>
              <a:t> como elaboração da própria consciência, de modo inconsciente.</a:t>
            </a:r>
            <a:endParaRPr lang="pt-BR" sz="2800" b="1" u="sng" smtClean="0"/>
          </a:p>
          <a:p>
            <a:endParaRPr lang="pt-BR" sz="2800" b="1" smtClean="0"/>
          </a:p>
          <a:p>
            <a:endParaRPr lang="pt-BR" sz="2800" b="1" smtClean="0"/>
          </a:p>
          <a:p>
            <a:endParaRPr lang="pt-BR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188913"/>
            <a:ext cx="233997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773238"/>
            <a:ext cx="3248025" cy="9620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1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2349500"/>
            <a:ext cx="26638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362" name="Espaço Reservado para Conteúdo 2"/>
          <p:cNvSpPr>
            <a:spLocks noGrp="1"/>
          </p:cNvSpPr>
          <p:nvPr>
            <p:ph idx="1"/>
          </p:nvPr>
        </p:nvSpPr>
        <p:spPr>
          <a:xfrm>
            <a:off x="179388" y="333375"/>
            <a:ext cx="8640762" cy="6119813"/>
          </a:xfrm>
        </p:spPr>
        <p:txBody>
          <a:bodyPr/>
          <a:lstStyle/>
          <a:p>
            <a:pPr algn="just"/>
            <a:r>
              <a:rPr lang="pt-BR" sz="3300" smtClean="0"/>
              <a:t>Seus postulados enfatizam os aspectos afetivos e vivenciais desde os primeiros momentos de vida.</a:t>
            </a:r>
          </a:p>
          <a:p>
            <a:pPr algn="just"/>
            <a:r>
              <a:rPr lang="pt-BR" sz="3300" smtClean="0"/>
              <a:t>Infância e Adulticia (relação estreita com o passado e presente)</a:t>
            </a:r>
          </a:p>
          <a:p>
            <a:pPr algn="just"/>
            <a:r>
              <a:rPr lang="pt-BR" sz="3300" smtClean="0"/>
              <a:t>O sofrimento psíquico tem várias origens, e envolve predisposições e aquisições.</a:t>
            </a:r>
          </a:p>
          <a:p>
            <a:r>
              <a:rPr lang="pt-BR" sz="3300" smtClean="0"/>
              <a:t>A terapia psicossomática alia saberes </a:t>
            </a:r>
          </a:p>
          <a:p>
            <a:pPr>
              <a:buFont typeface="Arial" charset="0"/>
              <a:buNone/>
            </a:pPr>
            <a:r>
              <a:rPr lang="pt-BR" sz="3300" smtClean="0"/>
              <a:t>como contribuição ao sofrer psico-biológico.</a:t>
            </a:r>
          </a:p>
          <a:p>
            <a:pPr>
              <a:buFont typeface="Arial" charset="0"/>
              <a:buNone/>
            </a:pPr>
            <a:r>
              <a:rPr lang="pt-BR" sz="2700" smtClean="0"/>
              <a:t>	</a:t>
            </a:r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  <a:p>
            <a:pPr>
              <a:buFont typeface="Arial" charset="0"/>
              <a:buNone/>
            </a:pPr>
            <a:endParaRPr lang="pt-BR" sz="2700" smtClean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4076700"/>
            <a:ext cx="2195512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386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333375"/>
            <a:ext cx="8496300" cy="5903913"/>
          </a:xfrm>
        </p:spPr>
        <p:txBody>
          <a:bodyPr/>
          <a:lstStyle/>
          <a:p>
            <a:pPr algn="just"/>
            <a:r>
              <a:rPr lang="pt-BR" smtClean="0"/>
              <a:t>O imaginário – “fio condutor, tanto da dor quanto da solução” (ver sonhos, devaneios, crenças, obsessões).</a:t>
            </a:r>
          </a:p>
          <a:p>
            <a:pPr algn="just"/>
            <a:r>
              <a:rPr lang="pt-BR" smtClean="0"/>
              <a:t>A força do sujeito desejante no contexto sócio-cultural com suas forças repressoras e norteadoras.</a:t>
            </a:r>
          </a:p>
          <a:p>
            <a:pPr algn="just"/>
            <a:r>
              <a:rPr lang="pt-BR" smtClean="0"/>
              <a:t>A medicina se ocupando do corpo real bio-anatômico e funcional com exames diversos / linha objetiva concreta.</a:t>
            </a:r>
          </a:p>
          <a:p>
            <a:pPr algn="just"/>
            <a:r>
              <a:rPr lang="pt-BR" smtClean="0"/>
              <a:t>A Psicanálise: analisa a queixa junto a subjetividade / objetividade.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410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765175"/>
            <a:ext cx="8435975" cy="5648325"/>
          </a:xfrm>
        </p:spPr>
        <p:txBody>
          <a:bodyPr/>
          <a:lstStyle/>
          <a:p>
            <a:pPr algn="ctr"/>
            <a:r>
              <a:rPr lang="pt-BR" smtClean="0"/>
              <a:t>O corpo sujeito a tensões / stress / pulsões / desejos / frustrações / energias diversas</a:t>
            </a:r>
          </a:p>
          <a:p>
            <a:pPr algn="ctr"/>
            <a:endParaRPr lang="pt-BR" smtClean="0"/>
          </a:p>
          <a:p>
            <a:pPr algn="just"/>
            <a:endParaRPr lang="pt-BR" sz="1300" smtClean="0"/>
          </a:p>
          <a:p>
            <a:pPr algn="just"/>
            <a:r>
              <a:rPr lang="pt-BR" smtClean="0"/>
              <a:t>O risco da medicina reduzir o psíquico ao somático e da psicanálise reduzir o somático ao psíquico.</a:t>
            </a:r>
          </a:p>
          <a:p>
            <a:pPr algn="just"/>
            <a:r>
              <a:rPr lang="pt-BR" sz="2700" smtClean="0"/>
              <a:t>A psicossomática caminha com 02 campos </a:t>
            </a:r>
          </a:p>
          <a:p>
            <a:pPr algn="just">
              <a:buFont typeface="Arial" charset="0"/>
              <a:buNone/>
            </a:pPr>
            <a:r>
              <a:rPr lang="pt-BR" smtClean="0"/>
              <a:t>com contribuições de ambos (M + P).</a:t>
            </a:r>
          </a:p>
          <a:p>
            <a:pPr algn="just">
              <a:buFont typeface="Arial" charset="0"/>
              <a:buNone/>
            </a:pPr>
            <a:endParaRPr lang="pt-BR" smtClean="0"/>
          </a:p>
        </p:txBody>
      </p:sp>
      <p:cxnSp>
        <p:nvCxnSpPr>
          <p:cNvPr id="5" name="Conector de seta reta 4"/>
          <p:cNvCxnSpPr/>
          <p:nvPr/>
        </p:nvCxnSpPr>
        <p:spPr>
          <a:xfrm>
            <a:off x="4427538" y="1700213"/>
            <a:ext cx="0" cy="576262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CaixaDeTexto 6"/>
          <p:cNvSpPr txBox="1">
            <a:spLocks noChangeArrowheads="1"/>
          </p:cNvSpPr>
          <p:nvPr/>
        </p:nvSpPr>
        <p:spPr bwMode="auto">
          <a:xfrm>
            <a:off x="2916238" y="2133600"/>
            <a:ext cx="3600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>
                <a:latin typeface="Calibri" pitchFamily="34" charset="0"/>
              </a:rPr>
              <a:t>  Fatores psíquicos</a:t>
            </a: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3716338"/>
            <a:ext cx="20002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Freud mostra que a psicopatologia funcional como neurose, psicose, perversões, e etc podem ligar-se a patologias orgânicas como a pulsão de morte e retorno ao inorgânico.</a:t>
            </a:r>
          </a:p>
          <a:p>
            <a:pPr algn="just"/>
            <a:r>
              <a:rPr lang="pt-BR" smtClean="0"/>
              <a:t>O corpo é libidinal e imaginário no ser humano o recalque pode gerar fragilidade orgânica.</a:t>
            </a:r>
          </a:p>
          <a:p>
            <a:pPr algn="just"/>
            <a:r>
              <a:rPr lang="pt-BR" smtClean="0"/>
              <a:t>“Algo” emerge do inorgânico à vida, mas traz consigo um “vestígio de retorno” que se manifesta (eros e tânatos).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476250"/>
            <a:ext cx="8362950" cy="597693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realidade é absorvida pelo fenômeno percebido pelo sujeito simbólico, que sente e pensa.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 corpo real pode dar espaço ao imaginário. Exemplo: hipocondria.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figuração simbólica </a:t>
            </a:r>
            <a:r>
              <a:rPr lang="pt-BR" u="sng" dirty="0" smtClean="0"/>
              <a:t>acalma</a:t>
            </a:r>
            <a:r>
              <a:rPr lang="pt-BR" dirty="0" smtClean="0"/>
              <a:t> ou </a:t>
            </a:r>
            <a:r>
              <a:rPr lang="pt-BR" u="sng" dirty="0" smtClean="0"/>
              <a:t>intensifica</a:t>
            </a:r>
            <a:r>
              <a:rPr lang="pt-BR" dirty="0" smtClean="0"/>
              <a:t> a presença latente de sofrimentos (amor, ódio, rancor) e aparece em um “quadro somático”.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err="1" smtClean="0"/>
              <a:t>Groddeck</a:t>
            </a:r>
            <a:r>
              <a:rPr lang="pt-BR" dirty="0" smtClean="0"/>
              <a:t> (1969) diz que “o sintoma orgânico (doença, mal estar) está possivelmente impregnado de material psíquico que o determina”.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0482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6048375"/>
          </a:xfrm>
        </p:spPr>
        <p:txBody>
          <a:bodyPr/>
          <a:lstStyle/>
          <a:p>
            <a:pPr algn="just"/>
            <a:r>
              <a:rPr lang="pt-BR" sz="3500" smtClean="0"/>
              <a:t>Distúrbios como neuroses de angústia, neurastenias, alterações pressão arterial, hipocondrias já são observadas na medicina como características da energia sexual e seus caminhos.</a:t>
            </a:r>
          </a:p>
          <a:p>
            <a:pPr algn="just"/>
            <a:r>
              <a:rPr lang="pt-BR" sz="3500" smtClean="0"/>
              <a:t>Sami-Ali fala da “Teoria Relacional” (da medicina Psicossomática + Psicanálise).</a:t>
            </a:r>
          </a:p>
          <a:p>
            <a:pPr algn="just"/>
            <a:r>
              <a:rPr lang="pt-BR" sz="3500" smtClean="0"/>
              <a:t>Freud (1950) “Reprimir a agressividade, é, em geral, malsão e patogênico, pois causa doenças” (corpo libidinal).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928100" cy="64817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1506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264275"/>
          </a:xfrm>
        </p:spPr>
        <p:txBody>
          <a:bodyPr/>
          <a:lstStyle/>
          <a:p>
            <a:pPr algn="just"/>
            <a:r>
              <a:rPr lang="pt-BR" sz="3000" smtClean="0"/>
              <a:t>O processo do Recalcamento subentende a psiconeurose (recalcamento, fracasso do recalcamento, retorno do recalcado em forma sintomática).</a:t>
            </a:r>
          </a:p>
          <a:p>
            <a:pPr algn="just"/>
            <a:r>
              <a:rPr lang="pt-BR" sz="3000" smtClean="0"/>
              <a:t>Garcia (1978) dizia que “Acredito que uma lesão cancerosa é a expressão morfológica final de uma séria doença mental (Patologia da Adaptação).</a:t>
            </a:r>
          </a:p>
          <a:p>
            <a:pPr algn="just"/>
            <a:r>
              <a:rPr lang="pt-BR" sz="3000" smtClean="0"/>
              <a:t>A energia sexual descarregada, de menos ou de mais se manifesta corporalmente.</a:t>
            </a:r>
          </a:p>
          <a:p>
            <a:pPr algn="just"/>
            <a:r>
              <a:rPr lang="pt-BR" sz="3000" smtClean="0"/>
              <a:t>Reich (1948) fala da função do orgasmo como o protótipo do processo vital (autônomo), um certo ritmo que se aplica a todo organismo (coração, intestino, pulmão).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785225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530" name="Espaço Reservado para Conteúdo 2"/>
          <p:cNvSpPr>
            <a:spLocks noGrp="1"/>
          </p:cNvSpPr>
          <p:nvPr>
            <p:ph idx="1"/>
          </p:nvPr>
        </p:nvSpPr>
        <p:spPr>
          <a:xfrm>
            <a:off x="179388" y="260350"/>
            <a:ext cx="8640762" cy="6121400"/>
          </a:xfrm>
        </p:spPr>
        <p:txBody>
          <a:bodyPr/>
          <a:lstStyle/>
          <a:p>
            <a:pPr algn="just"/>
            <a:r>
              <a:rPr lang="pt-BR" sz="3400" smtClean="0"/>
              <a:t>Para Reich (1948) à divisão celular obedece ao mesmo processo vital do orgasmo como uma “vida interna de expansão e contração”.</a:t>
            </a:r>
          </a:p>
          <a:p>
            <a:pPr algn="just"/>
            <a:r>
              <a:rPr lang="pt-BR" sz="3400" smtClean="0"/>
              <a:t>O orgasmo, então, não tem só função reprodutora e prazerosa, ele “serve de descarga do excedente de energia que se acumulou nos núcleos celulares” (Reich, 1948).</a:t>
            </a:r>
          </a:p>
          <a:p>
            <a:pPr algn="just"/>
            <a:r>
              <a:rPr lang="pt-BR" sz="3400" smtClean="0"/>
              <a:t>A alteração da função bioenergética faz com que certos órgãos fiquem asfixiados e possam adoecer, segundo Reich.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785225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3554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333375"/>
            <a:ext cx="8496300" cy="6119813"/>
          </a:xfrm>
        </p:spPr>
        <p:txBody>
          <a:bodyPr/>
          <a:lstStyle/>
          <a:p>
            <a:pPr algn="just"/>
            <a:r>
              <a:rPr lang="pt-BR" smtClean="0"/>
              <a:t>Sami-Ali enfatiza, para além de Freud e todos os seus seguidores, a teoria Relacional.</a:t>
            </a:r>
          </a:p>
          <a:p>
            <a:pPr algn="just"/>
            <a:r>
              <a:rPr lang="pt-BR" smtClean="0"/>
              <a:t>Essa teoria </a:t>
            </a:r>
            <a:r>
              <a:rPr lang="pt-BR" u="sng" smtClean="0"/>
              <a:t>não</a:t>
            </a:r>
            <a:r>
              <a:rPr lang="pt-BR" smtClean="0"/>
              <a:t> considera um </a:t>
            </a:r>
            <a:r>
              <a:rPr lang="pt-BR" u="sng" smtClean="0"/>
              <a:t>sobre</a:t>
            </a:r>
            <a:r>
              <a:rPr lang="pt-BR" smtClean="0"/>
              <a:t> o outro, mas sim a forma combinativa e circular corpo/mente.</a:t>
            </a:r>
          </a:p>
          <a:p>
            <a:pPr algn="just"/>
            <a:r>
              <a:rPr lang="pt-BR" smtClean="0"/>
              <a:t>O fenômeno psicossomático aparece em sua globalidade, inclusive o contexto dessa Unidade Pessoa.</a:t>
            </a:r>
          </a:p>
          <a:p>
            <a:pPr algn="just"/>
            <a:r>
              <a:rPr lang="pt-BR" smtClean="0"/>
              <a:t>Há, pois, uma natureza multidimensional na doença psicossomática (ou funções naturais).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578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260350"/>
            <a:ext cx="8642350" cy="6264275"/>
          </a:xfrm>
        </p:spPr>
        <p:txBody>
          <a:bodyPr/>
          <a:lstStyle/>
          <a:p>
            <a:pPr algn="just"/>
            <a:r>
              <a:rPr lang="pt-BR" sz="3300" smtClean="0"/>
              <a:t>Equilíbrio entre a consciência omínica e a vigilante (devaneio, fantasia, sonho noturno, ilusão, alucinação, jogo interno são atividades omínicas).</a:t>
            </a:r>
          </a:p>
          <a:p>
            <a:pPr algn="just"/>
            <a:r>
              <a:rPr lang="pt-BR" sz="3300" smtClean="0"/>
              <a:t>Ausências e presenças desta função omínica e seus efeitos. Exemplo: alexitimias.</a:t>
            </a:r>
          </a:p>
          <a:p>
            <a:pPr algn="just"/>
            <a:r>
              <a:rPr lang="pt-BR" sz="3300" smtClean="0"/>
              <a:t>As patologias orgânicas, para a Teoria Relacional associa-se com o impasse ou fechamento, que tanto aciona a inteligência como pode levar a doenças (Estresse é uma forma particular de impasse).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Luta / Fuga = soluções </a:t>
            </a:r>
            <a:r>
              <a:rPr lang="pt-BR" dirty="0" err="1" smtClean="0"/>
              <a:t>biopsicofuncional</a:t>
            </a:r>
            <a:r>
              <a:rPr lang="pt-BR" dirty="0" smtClean="0"/>
              <a:t> no meio. O </a:t>
            </a:r>
            <a:r>
              <a:rPr lang="pt-BR" u="sng" dirty="0" smtClean="0"/>
              <a:t>impasse</a:t>
            </a:r>
            <a:r>
              <a:rPr lang="pt-BR" dirty="0" smtClean="0"/>
              <a:t> passa a ser o </a:t>
            </a:r>
            <a:r>
              <a:rPr lang="pt-BR" u="sng" dirty="0" smtClean="0"/>
              <a:t>centro</a:t>
            </a:r>
            <a:r>
              <a:rPr lang="pt-BR" dirty="0" smtClean="0"/>
              <a:t> da Teoria Relacional.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 que fazer ao se descobrir o impasse? Eis a questão terapêutica! E se o conflito for insolúvel?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“Reduzi-lo, dissolve-lo, transformá-lo em conflito solúvel” – diz </a:t>
            </a:r>
            <a:r>
              <a:rPr lang="pt-BR" dirty="0" err="1" smtClean="0"/>
              <a:t>Sami-Ali</a:t>
            </a:r>
            <a:r>
              <a:rPr lang="pt-BR" dirty="0" smtClean="0"/>
              <a:t> (2004).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Liberar a capacidade </a:t>
            </a:r>
            <a:r>
              <a:rPr lang="pt-BR" dirty="0" err="1" smtClean="0"/>
              <a:t>omínica</a:t>
            </a:r>
            <a:r>
              <a:rPr lang="pt-BR" dirty="0" smtClean="0"/>
              <a:t> e de afeto, e servir-se dela para afrontar o impasse. Não se abandone essa capacidade em proveito de transferência como orienta a psicanálise!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626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A vida orgânica (soma) e afetiva (psíquica) são relacionais.</a:t>
            </a:r>
          </a:p>
          <a:p>
            <a:pPr algn="just"/>
            <a:r>
              <a:rPr lang="pt-BR" smtClean="0"/>
              <a:t>A medicina hoje tende a apreender também a situação afetiva na qual evolui o paciente.</a:t>
            </a:r>
          </a:p>
          <a:p>
            <a:pPr algn="just"/>
            <a:r>
              <a:rPr lang="pt-BR" smtClean="0"/>
              <a:t>Causa/sintoma       observação da queixa como pedra angular do tratamento.</a:t>
            </a:r>
          </a:p>
          <a:p>
            <a:pPr algn="just"/>
            <a:r>
              <a:rPr lang="pt-BR" smtClean="0"/>
              <a:t>Suporte da prática terapêutica: 02 conceitos, situação de impasse que levam às patologias / Recalcamento do imaginário como sendo função oposto do real.</a:t>
            </a:r>
          </a:p>
        </p:txBody>
      </p:sp>
      <p:cxnSp>
        <p:nvCxnSpPr>
          <p:cNvPr id="5" name="Conector de seta reta 4"/>
          <p:cNvCxnSpPr/>
          <p:nvPr/>
        </p:nvCxnSpPr>
        <p:spPr>
          <a:xfrm>
            <a:off x="3419475" y="2852738"/>
            <a:ext cx="50482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3500" dirty="0" smtClean="0"/>
              <a:t>Médicos dermatologistas hoje são muitos deles </a:t>
            </a:r>
            <a:r>
              <a:rPr lang="pt-BR" sz="3500" dirty="0" err="1" smtClean="0"/>
              <a:t>psicossomaticistas</a:t>
            </a:r>
            <a:r>
              <a:rPr lang="pt-BR" sz="3500" dirty="0" smtClean="0"/>
              <a:t> (fatores atípicos das pessoas).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3500" dirty="0" smtClean="0"/>
              <a:t>Psoríase, dermatite </a:t>
            </a:r>
            <a:r>
              <a:rPr lang="pt-BR" sz="3500" dirty="0" err="1" smtClean="0"/>
              <a:t>atópica</a:t>
            </a:r>
            <a:r>
              <a:rPr lang="pt-BR" sz="3500" dirty="0" smtClean="0"/>
              <a:t>, </a:t>
            </a:r>
            <a:r>
              <a:rPr lang="pt-BR" sz="3500" dirty="0" err="1" smtClean="0"/>
              <a:t>lupus</a:t>
            </a:r>
            <a:r>
              <a:rPr lang="pt-BR" sz="3500" dirty="0" smtClean="0"/>
              <a:t> cutâneo, etc... São exemplos de reações psicossomáticas na maior parte dos casos.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3500" dirty="0" smtClean="0"/>
              <a:t>Liberar-se de culpas e medos ou desleixos, uso de “ressonância” com o paciente-cliente, não aplicar esquemas preestabelecidas, personalizar o tratamento.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404813"/>
            <a:ext cx="8569325" cy="5976937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Deixá-lo inventar suas soluções, sua atuação </a:t>
            </a:r>
            <a:r>
              <a:rPr lang="pt-BR" dirty="0" err="1" smtClean="0"/>
              <a:t>omínica</a:t>
            </a:r>
            <a:r>
              <a:rPr lang="pt-BR" dirty="0" smtClean="0"/>
              <a:t> pois quem vence a doença não é o terapeuta.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Regularidades na consulta em frequência relacional e liberdade à autonomia (ritmos).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Reaquisição de ritmos equilibrados - alimentação, trabalho - lazer, tarefa - produtiva, sono – vigília, etc... Com modificações do esquema corporal.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 sujeito deverá, por si mesmo, com apoio do terapeuta psicossomático, passar da patologia à adaptação para superar seu sintoma.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9698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404813"/>
            <a:ext cx="8569325" cy="6048375"/>
          </a:xfrm>
        </p:spPr>
        <p:txBody>
          <a:bodyPr/>
          <a:lstStyle/>
          <a:p>
            <a:pPr algn="just"/>
            <a:r>
              <a:rPr lang="pt-BR" smtClean="0"/>
              <a:t>A dermatite atópica é dermatose inflamatória crônica que evolui por crises. Manifesta-se por eczemas, lesões, etc... E usamos cremes com corticoides, mas retornam se não observar as “causas”.</a:t>
            </a:r>
          </a:p>
          <a:p>
            <a:pPr algn="just"/>
            <a:r>
              <a:rPr lang="pt-BR" smtClean="0"/>
              <a:t>É um distúrbio da imunidade por equilíbrio inadequado das regulações soma psíquicas.</a:t>
            </a:r>
          </a:p>
          <a:p>
            <a:pPr algn="just"/>
            <a:r>
              <a:rPr lang="pt-BR" smtClean="0"/>
              <a:t>A disfunção imunológica leva à produção exagerada de anti-corpos e citocinas que levam a lesões inflamatórias das eczemas.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0722" name="Espaço Reservado para Conteúdo 2"/>
          <p:cNvSpPr>
            <a:spLocks noGrp="1"/>
          </p:cNvSpPr>
          <p:nvPr>
            <p:ph idx="1"/>
          </p:nvPr>
        </p:nvSpPr>
        <p:spPr>
          <a:xfrm>
            <a:off x="179388" y="188913"/>
            <a:ext cx="8713787" cy="5937250"/>
          </a:xfrm>
        </p:spPr>
        <p:txBody>
          <a:bodyPr/>
          <a:lstStyle/>
          <a:p>
            <a:pPr algn="just"/>
            <a:r>
              <a:rPr lang="pt-BR" smtClean="0"/>
              <a:t>As vezes aparece como um apelo à relações afetivas criança-mãe, criança-pai.</a:t>
            </a:r>
          </a:p>
          <a:p>
            <a:pPr algn="just"/>
            <a:r>
              <a:rPr lang="pt-BR" smtClean="0"/>
              <a:t>Hiperatividades ou isolamentos podem acompanhar ações nessa patologia dermato-psicossomáticas.</a:t>
            </a:r>
          </a:p>
          <a:p>
            <a:pPr algn="just"/>
            <a:r>
              <a:rPr lang="pt-BR" smtClean="0"/>
              <a:t>Fechamentos sem saída – Impasses </a:t>
            </a:r>
          </a:p>
          <a:p>
            <a:pPr algn="just"/>
            <a:r>
              <a:rPr lang="pt-BR" smtClean="0"/>
              <a:t>Favorecer a fala, a escuta, não modificar conteúdos, permitir relações passado/presente, vida afetiva, patologias e os sonhos como pano de fundo (liberação do imaginário).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1813" y="2420938"/>
            <a:ext cx="22621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de seta reta 6"/>
          <p:cNvCxnSpPr/>
          <p:nvPr/>
        </p:nvCxnSpPr>
        <p:spPr>
          <a:xfrm>
            <a:off x="6516688" y="3141663"/>
            <a:ext cx="35877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1746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algn="just"/>
            <a:r>
              <a:rPr lang="pt-BR" smtClean="0"/>
              <a:t>Lembrete sobre estresse: situações de impasse luta/fuga não solucionadoras / Reação defensiva extrema minam as defesas imunológicas do organismo – Desenvolvimento patologia orgânica.</a:t>
            </a:r>
          </a:p>
          <a:p>
            <a:pPr algn="just"/>
            <a:r>
              <a:rPr lang="pt-BR" smtClean="0"/>
              <a:t>No sujeito o estresse envolve a </a:t>
            </a:r>
            <a:r>
              <a:rPr lang="pt-BR" u="sng" smtClean="0"/>
              <a:t>significação</a:t>
            </a:r>
            <a:r>
              <a:rPr lang="pt-BR" smtClean="0"/>
              <a:t> que ele dá ao impasse, o </a:t>
            </a:r>
            <a:r>
              <a:rPr lang="pt-BR" u="sng" smtClean="0"/>
              <a:t>sentido</a:t>
            </a:r>
            <a:r>
              <a:rPr lang="pt-BR" smtClean="0"/>
              <a:t>, sem “pontos de ancoragem”.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96975"/>
            <a:ext cx="8856663" cy="5327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PSICOPATOLOGIA DA ADAPTAÇÃO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7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mtClean="0"/>
              <a:t>Todo “impasse” parece relacionar-se a situação de “sem saídas”, em que toda solução parece inútil. É uma situação interna e externa (sujeito e contexto).</a:t>
            </a:r>
          </a:p>
          <a:p>
            <a:pPr algn="just"/>
            <a:r>
              <a:rPr lang="pt-BR" smtClean="0"/>
              <a:t>O conceito psicossomático de “Impasse” se aplica a dicotomia psiqué + soma e além dela – a todo tipo de patologia (fechamento, sem saída).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3794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Há predisposições genéticas + questões ambientais estimuladoras / nas relações sujeito-contexto.</a:t>
            </a:r>
          </a:p>
          <a:p>
            <a:pPr algn="just"/>
            <a:r>
              <a:rPr lang="pt-BR" smtClean="0"/>
              <a:t>Busca da história do paciente / relação terapeuta-paciente e apoio relacional a transformação do impasse para torná-lo solúvel / retomada da identidade.</a:t>
            </a:r>
          </a:p>
          <a:p>
            <a:pPr algn="just"/>
            <a:r>
              <a:rPr lang="pt-BR" smtClean="0"/>
              <a:t>Entram questões de temporalidade / ansiedade (o drama como maneira de viver o tempo) questões de identidade / problemática de perdas.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481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algn="just"/>
            <a:r>
              <a:rPr lang="pt-BR" smtClean="0"/>
              <a:t>Sonhos – programa como consertar um violão com as cordas emaranhadas, e já carcomido (desgaste pelo tempo) mulher com esclerose, já se sentindo velha.</a:t>
            </a:r>
          </a:p>
          <a:p>
            <a:pPr algn="just"/>
            <a:r>
              <a:rPr lang="pt-BR" smtClean="0"/>
              <a:t>Vivenciar os afetos (rir-chorar)    ver a amplitude dos afetos / refazer o incontrolável para a pessoa.</a:t>
            </a:r>
          </a:p>
          <a:p>
            <a:pPr algn="just"/>
            <a:r>
              <a:rPr lang="pt-BR" smtClean="0"/>
              <a:t>Caso de L. J.     Síndrome de Aniversário (doença que se instala próximo ao dia da morte da mãe).</a:t>
            </a:r>
          </a:p>
        </p:txBody>
      </p:sp>
      <p:cxnSp>
        <p:nvCxnSpPr>
          <p:cNvPr id="5" name="Conector de seta reta 4"/>
          <p:cNvCxnSpPr/>
          <p:nvPr/>
        </p:nvCxnSpPr>
        <p:spPr>
          <a:xfrm>
            <a:off x="6659563" y="2708275"/>
            <a:ext cx="6492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>
            <a:off x="3419475" y="4292600"/>
            <a:ext cx="72072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psiconeurose envolve uma busca pessoal em torno do “corpo imaginário” (doença e cura).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doença como arte de tratamento psicossomático liberdade e ritmos de movimento / equilíbrio no gesto.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Vai além do </a:t>
            </a:r>
            <a:r>
              <a:rPr lang="pt-BR" dirty="0" err="1" smtClean="0"/>
              <a:t>corpo-imaginário</a:t>
            </a:r>
            <a:r>
              <a:rPr lang="pt-BR" dirty="0" smtClean="0"/>
              <a:t>, torna-se arte de libertar-se e expressar-se, substitui a linguagem verbal que está “falha”.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Com a dança o corpo passa à categoria de expressão metafórica de um mundo simbólico.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404813"/>
            <a:ext cx="8435975" cy="5976937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</a:t>
            </a:r>
            <a:r>
              <a:rPr lang="pt-BR" dirty="0" err="1" smtClean="0"/>
              <a:t>dançaterapia</a:t>
            </a:r>
            <a:r>
              <a:rPr lang="pt-BR" dirty="0" smtClean="0"/>
              <a:t> nasce do encontro entre psicanalistas e dançarinos. Uma saída para as pulsões, registros </a:t>
            </a:r>
            <a:r>
              <a:rPr lang="pt-BR" dirty="0" err="1" smtClean="0"/>
              <a:t>não-verbais</a:t>
            </a:r>
            <a:r>
              <a:rPr lang="pt-BR" dirty="0" smtClean="0"/>
              <a:t>, acesso à sublimação e à expressão.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É um meio forte de derivação da energia </a:t>
            </a:r>
            <a:r>
              <a:rPr lang="pt-BR" dirty="0" err="1" smtClean="0"/>
              <a:t>pulsional</a:t>
            </a:r>
            <a:r>
              <a:rPr lang="pt-BR" dirty="0" smtClean="0"/>
              <a:t> e sexual, indo do “vazio” às “descobertas”.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Na dança, o </a:t>
            </a:r>
            <a:r>
              <a:rPr lang="pt-BR" dirty="0" err="1" smtClean="0"/>
              <a:t>corpo-mente</a:t>
            </a:r>
            <a:r>
              <a:rPr lang="pt-BR" dirty="0" smtClean="0"/>
              <a:t> se reeducam, reinventam, faz entrada na dialética corpo real – corpo imaginário. O corpo </a:t>
            </a:r>
            <a:r>
              <a:rPr lang="pt-BR" dirty="0" err="1" smtClean="0"/>
              <a:t>ludógico</a:t>
            </a:r>
            <a:r>
              <a:rPr lang="pt-BR" dirty="0" smtClean="0"/>
              <a:t> e o corpo do pensamento, em </a:t>
            </a:r>
            <a:r>
              <a:rPr lang="pt-BR" dirty="0" err="1" smtClean="0"/>
              <a:t>unissono</a:t>
            </a:r>
            <a:r>
              <a:rPr lang="pt-BR" dirty="0" smtClean="0"/>
              <a:t> (subjetividade no gesto).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7890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A psicossomática ou interdisciplinaridade com os estudos de dança (pés nus), com prioridade aos objetivos clínicos.</a:t>
            </a:r>
          </a:p>
          <a:p>
            <a:pPr algn="just"/>
            <a:r>
              <a:rPr lang="pt-BR" smtClean="0"/>
              <a:t>Escolher o corpo em dança para usa-lo como “vetor” para remanejar um texto do pensamento e afeto e dizê-lo no gesto – e se fazer ouvir!</a:t>
            </a:r>
          </a:p>
          <a:p>
            <a:pPr algn="just"/>
            <a:r>
              <a:rPr lang="pt-BR" smtClean="0"/>
              <a:t>O valor da anamnese e registros evolutivos; sempre usar a relação do funcionar subjetivo com a situação de conflito + vínculo terapeuta-cliente.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8914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Não há exatamente doença ou doente psicossomáticos (DANAN, 2004); mas sim, abordagens psicossomáticas dos sujeitos.</a:t>
            </a:r>
          </a:p>
          <a:p>
            <a:pPr algn="just"/>
            <a:r>
              <a:rPr lang="pt-BR" smtClean="0"/>
              <a:t>O sujeito se depara com a dupla presença (somática e psíquica) + a relação com o outro e o contexto.</a:t>
            </a:r>
          </a:p>
          <a:p>
            <a:pPr algn="just"/>
            <a:r>
              <a:rPr lang="pt-BR" smtClean="0"/>
              <a:t>Novos conceitos psicossomáticos ajudam a medicina, a psicanálise e o psiquiatra.</a:t>
            </a:r>
          </a:p>
          <a:p>
            <a:pPr algn="just"/>
            <a:r>
              <a:rPr lang="pt-BR" smtClean="0"/>
              <a:t>Uso de conceitos semiológicos como identidade, tempo, espaço, ritmo.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(Semiologia é a ciência que estuda os signos, os fenômenos culturais, sistemas de regras e significações).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 tempo, vida, local, hábitos de cada sujeito inscrevem-no “Quadro </a:t>
            </a:r>
            <a:r>
              <a:rPr lang="pt-BR" dirty="0" err="1" smtClean="0"/>
              <a:t>Egóico</a:t>
            </a:r>
            <a:r>
              <a:rPr lang="pt-BR" dirty="0" smtClean="0"/>
              <a:t>” que pode ser “escolhido” pelo sujeito ou se dá “invadindo” seu ritmo pessoal”.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 sujeito diabético, como doença </a:t>
            </a:r>
            <a:r>
              <a:rPr lang="pt-BR" dirty="0" err="1" smtClean="0"/>
              <a:t>auto-imune</a:t>
            </a:r>
            <a:r>
              <a:rPr lang="pt-BR" dirty="0" smtClean="0"/>
              <a:t>, quando o organismo não sabe mais diferenciar o eu do não eu, destrói o organismo e leva a renúncia de parte da identidade (Exemplo).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950" y="115888"/>
            <a:ext cx="8856663" cy="6408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0962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/>
            <a:r>
              <a:rPr lang="pt-BR" smtClean="0"/>
              <a:t>Reanimações do imaginário fragilizado / reapropriação do vivenciamento corporal, relaxamento psicossomático.</a:t>
            </a:r>
          </a:p>
          <a:p>
            <a:pPr algn="just"/>
            <a:r>
              <a:rPr lang="pt-BR" smtClean="0"/>
              <a:t>Uso dos testes perceptivos para sondagens simbólicos e significativas (ver a dinâmica do inconsciente).</a:t>
            </a:r>
          </a:p>
          <a:p>
            <a:pPr algn="just"/>
            <a:endParaRPr lang="pt-BR" smtClean="0"/>
          </a:p>
          <a:p>
            <a:pPr algn="just">
              <a:buFont typeface="Arial" charset="0"/>
              <a:buNone/>
            </a:pPr>
            <a:r>
              <a:rPr lang="pt-BR" i="1" smtClean="0"/>
              <a:t>	</a:t>
            </a:r>
            <a:endParaRPr lang="pt-BR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24525" y="692150"/>
            <a:ext cx="2533650" cy="4000500"/>
          </a:xfrm>
        </p:spPr>
      </p:pic>
      <p:sp>
        <p:nvSpPr>
          <p:cNvPr id="41986" name="Retângulo 4"/>
          <p:cNvSpPr>
            <a:spLocks noChangeArrowheads="1"/>
          </p:cNvSpPr>
          <p:nvPr/>
        </p:nvSpPr>
        <p:spPr bwMode="auto">
          <a:xfrm>
            <a:off x="611188" y="1916113"/>
            <a:ext cx="5040312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 i="1">
                <a:latin typeface="Calibri" pitchFamily="34" charset="0"/>
              </a:rPr>
              <a:t>“A felicidade é um problema individual. Aqui, nenhum conselho é válido. Cada um deve procurar, por si, tornar-se feliz.”</a:t>
            </a:r>
          </a:p>
          <a:p>
            <a:pPr algn="r"/>
            <a:r>
              <a:rPr lang="pt-BR" b="1" i="1">
                <a:latin typeface="Calibri" pitchFamily="34" charset="0"/>
              </a:rPr>
              <a:t>(Sigmund Freud)</a:t>
            </a:r>
          </a:p>
        </p:txBody>
      </p:sp>
      <p:sp>
        <p:nvSpPr>
          <p:cNvPr id="6" name="Retângulo 5"/>
          <p:cNvSpPr/>
          <p:nvPr/>
        </p:nvSpPr>
        <p:spPr>
          <a:xfrm>
            <a:off x="395288" y="404813"/>
            <a:ext cx="8280400" cy="5761037"/>
          </a:xfrm>
          <a:prstGeom prst="rect">
            <a:avLst/>
          </a:prstGeom>
          <a:noFill/>
          <a:ln w="381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1513</Words>
  <Application>Microsoft Office PowerPoint</Application>
  <PresentationFormat>On-screen Show (4:3)</PresentationFormat>
  <Paragraphs>115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2" baseType="lpstr">
      <vt:lpstr>Calibri</vt:lpstr>
      <vt:lpstr>Arial</vt:lpstr>
      <vt:lpstr>Tema do Office</vt:lpstr>
      <vt:lpstr>O FENÔMENO PSICOSSOMÁTICO: AS BASES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PSICOPATOLOGIA DA ADAPTAÇÃO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FENÔMENO PSICOSSOMÁTICO: AS BASES</dc:title>
  <dc:creator> </dc:creator>
  <cp:lastModifiedBy>user</cp:lastModifiedBy>
  <cp:revision>33</cp:revision>
  <dcterms:created xsi:type="dcterms:W3CDTF">2012-05-10T10:57:20Z</dcterms:created>
  <dcterms:modified xsi:type="dcterms:W3CDTF">2012-05-11T16:10:03Z</dcterms:modified>
</cp:coreProperties>
</file>