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sldIdLst>
    <p:sldId id="256" r:id="rId5"/>
    <p:sldId id="263" r:id="rId6"/>
    <p:sldId id="262" r:id="rId7"/>
    <p:sldId id="314" r:id="rId8"/>
    <p:sldId id="264" r:id="rId9"/>
    <p:sldId id="315" r:id="rId10"/>
    <p:sldId id="265" r:id="rId11"/>
    <p:sldId id="266" r:id="rId12"/>
    <p:sldId id="267" r:id="rId13"/>
    <p:sldId id="268" r:id="rId14"/>
    <p:sldId id="269" r:id="rId15"/>
    <p:sldId id="293" r:id="rId16"/>
    <p:sldId id="270" r:id="rId17"/>
    <p:sldId id="272" r:id="rId18"/>
    <p:sldId id="273" r:id="rId19"/>
    <p:sldId id="292" r:id="rId20"/>
    <p:sldId id="291" r:id="rId21"/>
    <p:sldId id="299" r:id="rId22"/>
    <p:sldId id="296" r:id="rId23"/>
    <p:sldId id="294" r:id="rId24"/>
    <p:sldId id="297" r:id="rId25"/>
    <p:sldId id="298" r:id="rId26"/>
    <p:sldId id="308" r:id="rId27"/>
    <p:sldId id="309" r:id="rId28"/>
    <p:sldId id="313" r:id="rId29"/>
    <p:sldId id="302" r:id="rId30"/>
    <p:sldId id="303" r:id="rId31"/>
    <p:sldId id="304" r:id="rId32"/>
    <p:sldId id="305" r:id="rId33"/>
    <p:sldId id="306" r:id="rId34"/>
    <p:sldId id="316" r:id="rId35"/>
    <p:sldId id="307" r:id="rId36"/>
    <p:sldId id="310" r:id="rId3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5C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58844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24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338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173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1639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0742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2849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4786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0540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553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32494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58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589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217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701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891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292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4904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698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073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962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924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4506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983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7283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1957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1368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1029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41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6074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298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21110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0137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8856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58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52824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415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1230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2969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145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769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552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258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28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E4DD-37DF-4C58-AB50-DFAFFC163B33}" type="datetimeFigureOut">
              <a:rPr lang="pt-BR" smtClean="0"/>
              <a:pPr/>
              <a:t>05/10/2013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5F44C-E455-4EB7-B765-F306E2CE434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3364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83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4BD6-1E58-452F-8EBF-966A528EA3A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ED0-769A-4A66-903B-B6BCDFFF759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22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BE4DD-37DF-4C58-AB50-DFAFFC163B33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05/10/2013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5F44C-E455-4EB7-B765-F306E2CE434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469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12538" cy="604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1884492"/>
          </a:xfrm>
        </p:spPr>
        <p:txBody>
          <a:bodyPr>
            <a:noAutofit/>
          </a:bodyPr>
          <a:lstStyle/>
          <a:p>
            <a:r>
              <a:rPr lang="pt-BR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O desejo </a:t>
            </a:r>
            <a:br>
              <a:rPr lang="pt-BR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pt-BR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e suas apresentações</a:t>
            </a:r>
            <a:endParaRPr lang="pt-BR" sz="5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5678400"/>
            <a:ext cx="3618667" cy="769640"/>
          </a:xfrm>
        </p:spPr>
        <p:txBody>
          <a:bodyPr>
            <a:normAutofit fontScale="92500" lnSpcReduction="10000"/>
          </a:bodyPr>
          <a:lstStyle/>
          <a:p>
            <a:r>
              <a:rPr lang="pt-BR" sz="3600" dirty="0" smtClean="0">
                <a:solidFill>
                  <a:schemeClr val="tx1"/>
                </a:solidFill>
                <a:latin typeface="Bookman Old Style" pitchFamily="18" charset="0"/>
              </a:rPr>
              <a:t>A</a:t>
            </a:r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lexandre </a:t>
            </a:r>
            <a:r>
              <a:rPr lang="pt-BR" sz="3900" dirty="0" smtClean="0">
                <a:solidFill>
                  <a:schemeClr val="tx1"/>
                </a:solidFill>
                <a:latin typeface="Bookman Old Style" pitchFamily="18" charset="0"/>
              </a:rPr>
              <a:t>S</a:t>
            </a:r>
            <a:r>
              <a:rPr lang="pt-BR" sz="2000" dirty="0" smtClean="0">
                <a:solidFill>
                  <a:schemeClr val="tx1"/>
                </a:solidFill>
                <a:latin typeface="Bookman Old Style" pitchFamily="18" charset="0"/>
              </a:rPr>
              <a:t>imões</a:t>
            </a:r>
          </a:p>
          <a:p>
            <a:r>
              <a:rPr lang="pt-BR" sz="1200" dirty="0" smtClean="0">
                <a:solidFill>
                  <a:schemeClr val="tx1"/>
                </a:solidFill>
                <a:latin typeface="Bookman Old Style" pitchFamily="18" charset="0"/>
              </a:rPr>
              <a:t>Abril de 2013</a:t>
            </a:r>
            <a:endParaRPr lang="pt-BR" sz="12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979712" y="465313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na prática analítica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929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64088" y="404664"/>
            <a:ext cx="3779912" cy="54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i="1" dirty="0" smtClean="0">
                <a:latin typeface="Bookman Old Style" pitchFamily="18" charset="0"/>
              </a:rPr>
              <a:t>... parece que não é necessário ser psicanalista, nem mesmo médico, para saber que, no momento em que qualquer um, seja macho ou fêmea, pede-nos, demanda alguma coisa, isto não é absolutamente idêntico e mesmo por vezes é diametralmente oposto àquilo que se deseja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1459743"/>
            <a:ext cx="5578475" cy="826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868144" y="5805264"/>
            <a:ext cx="2808312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reflection stA="80000" endPos="650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pt-BR" sz="1200" dirty="0" smtClean="0">
                <a:latin typeface="Bookman Old Style" pitchFamily="18" charset="0"/>
              </a:rPr>
              <a:t>Jacques Lacan. </a:t>
            </a:r>
            <a:r>
              <a:rPr lang="pt-BR" sz="1200" i="1" dirty="0" smtClean="0">
                <a:latin typeface="Bookman Old Style" pitchFamily="18" charset="0"/>
              </a:rPr>
              <a:t>O Lugar da Psicanálise na Medicina</a:t>
            </a:r>
            <a:r>
              <a:rPr lang="pt-BR" sz="1200" dirty="0" smtClean="0">
                <a:latin typeface="Bookman Old Style" pitchFamily="18" charset="0"/>
              </a:rPr>
              <a:t>. </a:t>
            </a:r>
          </a:p>
          <a:p>
            <a:pPr algn="ctr"/>
            <a:r>
              <a:rPr lang="pt-BR" sz="800" dirty="0" smtClean="0">
                <a:latin typeface="Bookman Old Style" pitchFamily="18" charset="0"/>
              </a:rPr>
              <a:t>16/02/1966 </a:t>
            </a:r>
            <a:endParaRPr lang="pt-BR" sz="800" dirty="0">
              <a:latin typeface="Bookman Old Style" pitchFamily="18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4533851" y="0"/>
            <a:ext cx="830237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48018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93" y="-38788"/>
            <a:ext cx="8407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3854" y="548680"/>
            <a:ext cx="499578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D</a:t>
            </a:r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emanda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7236296" y="0"/>
            <a:ext cx="1073598" cy="7029400"/>
          </a:xfrm>
          <a:prstGeom prst="rect">
            <a:avLst/>
          </a:prstGeom>
        </p:spPr>
        <p:txBody>
          <a:bodyPr vert="wordArtVert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dirty="0" smtClean="0">
                <a:solidFill>
                  <a:srgbClr val="FF0000"/>
                </a:solidFill>
                <a:latin typeface="Bookman Old Style" pitchFamily="18" charset="0"/>
              </a:rPr>
              <a:t>desejo</a:t>
            </a:r>
            <a:endParaRPr lang="pt-BR" sz="6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23728" y="3573016"/>
            <a:ext cx="37444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&amp;</a:t>
            </a:r>
            <a:endParaRPr lang="pt-BR" sz="8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25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 txBox="1">
            <a:spLocks/>
          </p:cNvSpPr>
          <p:nvPr/>
        </p:nvSpPr>
        <p:spPr>
          <a:xfrm rot="19385294">
            <a:off x="966069" y="2961420"/>
            <a:ext cx="11031233" cy="540007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8000" dirty="0" smtClean="0"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 rot="19391685">
            <a:off x="-2464587" y="-1365105"/>
            <a:ext cx="10079966" cy="4682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8000" dirty="0"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9358681">
            <a:off x="-1503508" y="2643822"/>
            <a:ext cx="11723395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pt-BR" sz="8000" i="1" spc="1200" dirty="0" err="1" smtClean="0">
                <a:latin typeface="Gungsuh" pitchFamily="18" charset="-127"/>
                <a:ea typeface="Gungsuh" pitchFamily="18" charset="-127"/>
              </a:rPr>
              <a:t>hiância</a:t>
            </a:r>
            <a:endParaRPr lang="pt-BR" sz="8000" i="1" spc="1200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548680"/>
            <a:ext cx="4258816" cy="1900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8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itchFamily="49" charset="-127"/>
                <a:ea typeface="BatangChe" pitchFamily="49" charset="-127"/>
              </a:rPr>
              <a:t>Demanda</a:t>
            </a:r>
          </a:p>
          <a:p>
            <a:pPr marL="0" indent="0">
              <a:buNone/>
            </a:pPr>
            <a:endParaRPr lang="pt-BR" sz="8000" dirty="0"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884333" y="3789040"/>
            <a:ext cx="3864131" cy="2808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t-BR" sz="8000" dirty="0" smtClean="0">
              <a:latin typeface="BatangChe" pitchFamily="49" charset="-127"/>
              <a:ea typeface="BatangChe" pitchFamily="49" charset="-127"/>
            </a:endParaRPr>
          </a:p>
          <a:p>
            <a:pPr marL="0" indent="0">
              <a:buFont typeface="Arial" pitchFamily="34" charset="0"/>
              <a:buNone/>
            </a:pPr>
            <a:r>
              <a:rPr lang="pt-BR" sz="1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itchFamily="49" charset="-127"/>
                <a:ea typeface="BatangChe" pitchFamily="49" charset="-127"/>
              </a:rPr>
              <a:t>D</a:t>
            </a:r>
            <a:r>
              <a:rPr lang="pt-BR" sz="1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itchFamily="49" charset="-127"/>
                <a:ea typeface="BatangChe" pitchFamily="49" charset="-127"/>
              </a:rPr>
              <a:t>esejo</a:t>
            </a:r>
            <a:endParaRPr lang="pt-BR" sz="1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itchFamily="49" charset="-127"/>
              <a:ea typeface="Batang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6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229600" cy="1143000"/>
          </a:xfrm>
          <a:solidFill>
            <a:schemeClr val="accent2">
              <a:alpha val="39000"/>
            </a:schemeClr>
          </a:solidFill>
          <a:effectLst>
            <a:glow rad="635000">
              <a:schemeClr val="accent2">
                <a:satMod val="175000"/>
                <a:alpha val="27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Propriedade </a:t>
            </a:r>
            <a:r>
              <a:rPr lang="pt-BR" i="1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fugidia </a:t>
            </a:r>
            <a:r>
              <a:rPr lang="pt-BR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do desejo</a:t>
            </a:r>
            <a:endParaRPr lang="pt-BR" dirty="0">
              <a:solidFill>
                <a:schemeClr val="bg1"/>
              </a:solidFill>
              <a:latin typeface="BatangChe" pitchFamily="49" charset="-127"/>
              <a:ea typeface="BatangChe" pitchFamily="49" charset="-127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4" y="1032491"/>
            <a:ext cx="5862878" cy="1165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5724128" y="1772816"/>
            <a:ext cx="3419872" cy="41044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2400" i="1" dirty="0" smtClean="0">
                <a:solidFill>
                  <a:schemeClr val="bg1"/>
                </a:solidFill>
                <a:latin typeface="Bookman Old Style" pitchFamily="18" charset="0"/>
              </a:rPr>
              <a:t>... no momento em que qualquer um, seja macho ou fêmea, pede-nos, demanda alguma coisa, isto não é absolutamente idêntico e mesmo por vezes é diametralmente oposto àquilo que se deseja</a:t>
            </a:r>
          </a:p>
          <a:p>
            <a:pPr marL="0" indent="0">
              <a:buFont typeface="Arial" pitchFamily="34" charset="0"/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775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-1"/>
            <a:ext cx="6007089" cy="688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2087" y="908720"/>
            <a:ext cx="2592288" cy="4536503"/>
          </a:xfrm>
        </p:spPr>
        <p:txBody>
          <a:bodyPr>
            <a:normAutofit/>
          </a:bodyPr>
          <a:lstStyle/>
          <a:p>
            <a:r>
              <a:rPr lang="pt-BR" sz="3600" dirty="0" smtClean="0"/>
              <a:t>Há uma demarcação que dá orientação à clínica psicanalítica:</a:t>
            </a: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48914" y="5013176"/>
            <a:ext cx="2483768" cy="1752600"/>
          </a:xfrm>
        </p:spPr>
        <p:txBody>
          <a:bodyPr>
            <a:normAutofit fontScale="85000" lnSpcReduction="20000"/>
          </a:bodyPr>
          <a:lstStyle/>
          <a:p>
            <a:r>
              <a:rPr lang="pt-B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t-B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esejo não é simplesmente um outro nome dado à demanda</a:t>
            </a:r>
            <a:endParaRPr lang="pt-BR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0" y="0"/>
            <a:ext cx="377788" cy="68580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459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608512" cy="6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971092"/>
            <a:ext cx="3600400" cy="1143000"/>
          </a:xfrm>
        </p:spPr>
        <p:txBody>
          <a:bodyPr>
            <a:normAutofit/>
          </a:bodyPr>
          <a:lstStyle/>
          <a:p>
            <a:r>
              <a:rPr lang="pt-BR" sz="6000" b="1" dirty="0" err="1" smtClean="0">
                <a:solidFill>
                  <a:srgbClr val="00B0F0"/>
                </a:solidFill>
                <a:latin typeface="Copperplate Gothic Light" pitchFamily="34" charset="0"/>
              </a:rPr>
              <a:t>Wunsch</a:t>
            </a:r>
            <a:endParaRPr lang="pt-BR" sz="6000" b="1" dirty="0">
              <a:solidFill>
                <a:srgbClr val="00B0F0"/>
              </a:solidFill>
              <a:latin typeface="Copperplate Gothic Light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511227" y="2060848"/>
            <a:ext cx="36004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dirty="0" smtClean="0">
                <a:solidFill>
                  <a:srgbClr val="FFC000"/>
                </a:solidFill>
                <a:latin typeface="Copperplate Gothic Light" pitchFamily="34" charset="0"/>
              </a:rPr>
              <a:t>O que é o desejo,</a:t>
            </a:r>
          </a:p>
          <a:p>
            <a:r>
              <a:rPr lang="pt-BR" sz="6000" dirty="0" smtClean="0">
                <a:solidFill>
                  <a:srgbClr val="FFC000"/>
                </a:solidFill>
                <a:latin typeface="Copperplate Gothic Light" pitchFamily="34" charset="0"/>
              </a:rPr>
              <a:t> </a:t>
            </a:r>
          </a:p>
          <a:p>
            <a:r>
              <a:rPr lang="pt-BR" sz="6000" dirty="0" smtClean="0">
                <a:solidFill>
                  <a:srgbClr val="FFC000"/>
                </a:solidFill>
                <a:latin typeface="Copperplate Gothic Light" pitchFamily="34" charset="0"/>
              </a:rPr>
              <a:t>a partir da experiência freudiana?</a:t>
            </a:r>
            <a:endParaRPr lang="pt-BR" sz="6000" dirty="0">
              <a:solidFill>
                <a:srgbClr val="FFC000"/>
              </a:solidFill>
              <a:latin typeface="Copperplate Gothic Light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860032" y="0"/>
            <a:ext cx="792088" cy="508518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6000" dirty="0">
              <a:solidFill>
                <a:srgbClr val="FFC000"/>
              </a:solidFill>
              <a:latin typeface="Copperplate Gothic Light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5652121" y="4869160"/>
            <a:ext cx="3521048" cy="21602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6000" dirty="0">
              <a:solidFill>
                <a:srgbClr val="FFC000"/>
              </a:solidFill>
              <a:latin typeface="Copperplate Gothic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9459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39952" y="571027"/>
            <a:ext cx="4318248" cy="1470025"/>
          </a:xfrm>
        </p:spPr>
        <p:txBody>
          <a:bodyPr>
            <a:normAutofit fontScale="90000"/>
          </a:bodyPr>
          <a:lstStyle/>
          <a:p>
            <a:r>
              <a:rPr lang="pt-BR" sz="8000" dirty="0" err="1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Wunsch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em sua </a:t>
            </a:r>
            <a:endParaRPr lang="pt-BR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0932" y="4822053"/>
            <a:ext cx="3425004" cy="175260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Bookman Old Style" pitchFamily="18" charset="0"/>
              </a:rPr>
              <a:t>r</a:t>
            </a:r>
            <a:r>
              <a:rPr lang="pt-BR" dirty="0" smtClean="0">
                <a:solidFill>
                  <a:schemeClr val="bg1"/>
                </a:solidFill>
                <a:latin typeface="Bookman Old Style" pitchFamily="18" charset="0"/>
              </a:rPr>
              <a:t>elação com o </a:t>
            </a:r>
            <a:r>
              <a:rPr lang="pt-BR" sz="5400" dirty="0" smtClean="0">
                <a:solidFill>
                  <a:schemeClr val="accent1"/>
                </a:solidFill>
                <a:latin typeface="Bookman Old Style" pitchFamily="18" charset="0"/>
              </a:rPr>
              <a:t>não-todo</a:t>
            </a:r>
            <a:endParaRPr lang="pt-BR" sz="5400" dirty="0">
              <a:solidFill>
                <a:schemeClr val="accent1"/>
              </a:solidFill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99392"/>
            <a:ext cx="1940848" cy="260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8312" y="1305695"/>
            <a:ext cx="1938337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3343" y="2212203"/>
            <a:ext cx="1938337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962" y="3140968"/>
            <a:ext cx="1938337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7299" y="4253668"/>
            <a:ext cx="1938337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3356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29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8800" dirty="0" smtClean="0">
                <a:latin typeface="AR JULIAN" pitchFamily="2" charset="0"/>
              </a:rPr>
              <a:t>dois demarcadores do </a:t>
            </a:r>
            <a:br>
              <a:rPr lang="pt-BR" sz="8800" dirty="0" smtClean="0">
                <a:latin typeface="AR JULIAN" pitchFamily="2" charset="0"/>
              </a:rPr>
            </a:br>
            <a:r>
              <a:rPr lang="pt-BR" sz="8800" dirty="0" smtClean="0">
                <a:latin typeface="AR JULIAN" pitchFamily="2" charset="0"/>
              </a:rPr>
              <a:t>não-todo:</a:t>
            </a:r>
            <a:endParaRPr lang="pt-BR" sz="88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68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186" y="3356992"/>
            <a:ext cx="9144000" cy="34290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pt-BR" sz="4000" dirty="0" smtClean="0">
                <a:solidFill>
                  <a:schemeClr val="bg1"/>
                </a:solidFill>
                <a:latin typeface="AR JULIAN" pitchFamily="2" charset="0"/>
              </a:rPr>
              <a:t>outro: </a:t>
            </a:r>
            <a:r>
              <a:rPr lang="pt-BR" sz="8800" dirty="0" smtClean="0">
                <a:solidFill>
                  <a:schemeClr val="bg1"/>
                </a:solidFill>
                <a:latin typeface="AR JULIAN" pitchFamily="2" charset="0"/>
              </a:rPr>
              <a:t/>
            </a:r>
            <a:br>
              <a:rPr lang="pt-BR" sz="8800" dirty="0" smtClean="0">
                <a:solidFill>
                  <a:schemeClr val="bg1"/>
                </a:solidFill>
                <a:latin typeface="AR JULIAN" pitchFamily="2" charset="0"/>
              </a:rPr>
            </a:br>
            <a:r>
              <a:rPr lang="pt-BR" sz="8800" dirty="0" smtClean="0">
                <a:solidFill>
                  <a:schemeClr val="accent6">
                    <a:lumMod val="75000"/>
                  </a:schemeClr>
                </a:solidFill>
                <a:latin typeface="AR JULIAN" pitchFamily="2" charset="0"/>
              </a:rPr>
              <a:t>o lugar do sujeito</a:t>
            </a:r>
            <a:endParaRPr lang="pt-BR" sz="8800" dirty="0">
              <a:solidFill>
                <a:schemeClr val="accent6">
                  <a:lumMod val="75000"/>
                </a:schemeClr>
              </a:solidFill>
              <a:latin typeface="AR JULIAN" pitchFamily="2" charset="0"/>
            </a:endParaRP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0" y="692696"/>
            <a:ext cx="9144000" cy="266429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smtClean="0">
                <a:latin typeface="AR JULIAN" pitchFamily="2" charset="0"/>
              </a:rPr>
              <a:t>Um demarcador: </a:t>
            </a:r>
          </a:p>
          <a:p>
            <a:r>
              <a:rPr lang="pt-BR" sz="8800" dirty="0" smtClean="0">
                <a:solidFill>
                  <a:srgbClr val="00B050"/>
                </a:solidFill>
                <a:latin typeface="AR JULIAN" pitchFamily="2" charset="0"/>
              </a:rPr>
              <a:t>o objeto</a:t>
            </a:r>
            <a:endParaRPr lang="pt-BR" sz="8800" dirty="0">
              <a:solidFill>
                <a:srgbClr val="00B050"/>
              </a:solidFill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95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759" y="-172855"/>
            <a:ext cx="7870576" cy="567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20935" y="0"/>
            <a:ext cx="7772400" cy="1470025"/>
          </a:xfrm>
        </p:spPr>
        <p:txBody>
          <a:bodyPr>
            <a:normAutofit/>
          </a:bodyPr>
          <a:lstStyle/>
          <a:p>
            <a:r>
              <a:rPr lang="pt-BR" sz="3600" dirty="0" smtClean="0">
                <a:solidFill>
                  <a:schemeClr val="bg1"/>
                </a:solidFill>
              </a:rPr>
              <a:t>O objeto do desejo é, em Freud, um </a:t>
            </a:r>
            <a:r>
              <a:rPr lang="pt-BR" sz="4400" i="1" dirty="0" smtClean="0">
                <a:solidFill>
                  <a:srgbClr val="FFFF00"/>
                </a:solidFill>
              </a:rPr>
              <a:t>objeto perdido</a:t>
            </a:r>
            <a:endParaRPr lang="pt-BR" sz="4400" i="1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5587008"/>
            <a:ext cx="9144000" cy="1270992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Daí, o desejo ser desejo daquilo que não pode ser nomeado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974" y="6021288"/>
            <a:ext cx="9144000" cy="18002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091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006028">
            <a:off x="539552" y="476672"/>
            <a:ext cx="7772400" cy="1470025"/>
          </a:xfrm>
          <a:solidFill>
            <a:schemeClr val="accent5">
              <a:lumMod val="75000"/>
            </a:schemeClr>
          </a:solidFill>
          <a:effectLst>
            <a:glow rad="749300">
              <a:schemeClr val="accent1">
                <a:satMod val="175000"/>
                <a:alpha val="66000"/>
              </a:schemeClr>
            </a:glow>
            <a:softEdge rad="368300"/>
          </a:effectLst>
        </p:spPr>
        <p:txBody>
          <a:bodyPr/>
          <a:lstStyle/>
          <a:p>
            <a:r>
              <a:rPr lang="pt-BR" dirty="0" err="1" smtClean="0">
                <a:latin typeface="Franklin Gothic Demi Cond" pitchFamily="34" charset="0"/>
              </a:rPr>
              <a:t>Revivência</a:t>
            </a:r>
            <a:r>
              <a:rPr lang="pt-BR" dirty="0" smtClean="0">
                <a:latin typeface="Franklin Gothic Demi Cond" pitchFamily="34" charset="0"/>
              </a:rPr>
              <a:t> alucinatória do desejo</a:t>
            </a:r>
            <a:endParaRPr lang="pt-BR" dirty="0">
              <a:latin typeface="Franklin Gothic Demi Cond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1110122">
            <a:off x="4269767" y="3238003"/>
            <a:ext cx="3952528" cy="1008112"/>
          </a:xfrm>
          <a:solidFill>
            <a:srgbClr val="FFC000"/>
          </a:solidFill>
          <a:effectLst>
            <a:glow rad="711200">
              <a:schemeClr val="accent2">
                <a:alpha val="70000"/>
              </a:schemeClr>
            </a:glow>
            <a:softEdge rad="228600"/>
          </a:effectLst>
        </p:spPr>
        <p:txBody>
          <a:bodyPr>
            <a:normAutofit/>
          </a:bodyPr>
          <a:lstStyle/>
          <a:p>
            <a:r>
              <a:rPr lang="pt-BR" sz="44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Das </a:t>
            </a:r>
            <a:r>
              <a:rPr lang="pt-BR" sz="4400" dirty="0" err="1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Ding</a:t>
            </a:r>
            <a:endParaRPr lang="pt-BR" sz="4400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 rot="332135">
            <a:off x="899592" y="4869160"/>
            <a:ext cx="6400800" cy="1752600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584200">
              <a:schemeClr val="accent3">
                <a:lumMod val="75000"/>
                <a:alpha val="68000"/>
              </a:schemeClr>
            </a:glow>
            <a:softEdge rad="3048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 smtClean="0">
                <a:solidFill>
                  <a:schemeClr val="tx1"/>
                </a:solidFill>
                <a:latin typeface="Britannic Bold" pitchFamily="34" charset="0"/>
              </a:rPr>
              <a:t>O objeto evanescente no luto, conduzindo a um trabalho psíquico</a:t>
            </a:r>
            <a:endParaRPr lang="pt-BR" sz="3200" dirty="0">
              <a:solidFill>
                <a:schemeClr val="tx1"/>
              </a:solidFill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59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42194"/>
          </a:xfrm>
          <a:solidFill>
            <a:schemeClr val="tx1"/>
          </a:solidFill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Quanto ao lugar do sujeito: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3648" y="2492896"/>
            <a:ext cx="6851104" cy="1080121"/>
          </a:xfrm>
        </p:spPr>
        <p:txBody>
          <a:bodyPr/>
          <a:lstStyle/>
          <a:p>
            <a:pPr marL="0" indent="0">
              <a:buNone/>
            </a:pPr>
            <a:r>
              <a:rPr lang="pt-BR" i="1" dirty="0" smtClean="0"/>
              <a:t>O eu não é senhor em sua própria morada</a:t>
            </a:r>
            <a:endParaRPr lang="pt-BR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6592" y="4651373"/>
            <a:ext cx="295116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22302" y="4632227"/>
            <a:ext cx="295116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4401196" y="4684154"/>
            <a:ext cx="295116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007312" y="4626467"/>
            <a:ext cx="295116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0" y="2852936"/>
            <a:ext cx="9144000" cy="2020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2766405" y="3212976"/>
            <a:ext cx="3269581" cy="540060"/>
          </a:xfrm>
          <a:prstGeom prst="rect">
            <a:avLst/>
          </a:prstGeom>
          <a:solidFill>
            <a:schemeClr val="bg1"/>
          </a:solidFill>
          <a:effectLst>
            <a:glow rad="876300">
              <a:schemeClr val="accent1">
                <a:alpha val="40000"/>
              </a:schemeClr>
            </a:glow>
            <a:softEdge rad="114300"/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i="1" dirty="0" err="1" smtClean="0">
                <a:solidFill>
                  <a:srgbClr val="0070C0"/>
                </a:solidFill>
              </a:rPr>
              <a:t>Spaltung</a:t>
            </a:r>
            <a:r>
              <a:rPr lang="pt-BR" i="1" dirty="0" smtClean="0">
                <a:solidFill>
                  <a:srgbClr val="0070C0"/>
                </a:solidFill>
              </a:rPr>
              <a:t>  .... divisão</a:t>
            </a:r>
            <a:endParaRPr lang="pt-BR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196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138" y="-192088"/>
            <a:ext cx="7450137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1331640" cy="6858000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endParaRPr lang="pt-BR" sz="115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157178">
            <a:off x="5220072" y="260648"/>
            <a:ext cx="3672408" cy="2763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1500" dirty="0" smtClean="0">
                <a:solidFill>
                  <a:srgbClr val="FFC000"/>
                </a:solidFill>
              </a:rPr>
              <a:t>S</a:t>
            </a:r>
            <a:endParaRPr lang="pt-BR" sz="11500" dirty="0">
              <a:solidFill>
                <a:srgbClr val="FFC0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259632" y="5006430"/>
            <a:ext cx="2425594" cy="2043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i="1" dirty="0" smtClean="0">
                <a:solidFill>
                  <a:srgbClr val="00B050"/>
                </a:solidFill>
              </a:rPr>
              <a:t>a</a:t>
            </a:r>
            <a:endParaRPr lang="pt-BR" sz="7200" i="1" dirty="0">
              <a:solidFill>
                <a:srgbClr val="00B05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18031346">
            <a:off x="6176155" y="1581732"/>
            <a:ext cx="1760240" cy="121568"/>
          </a:xfrm>
          <a:solidFill>
            <a:schemeClr val="accent1">
              <a:lumMod val="50000"/>
            </a:schemeClr>
          </a:solidFill>
        </p:spPr>
        <p:txBody>
          <a:bodyPr>
            <a:normAutofit fontScale="25000" lnSpcReduction="20000"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80678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574" y="0"/>
            <a:ext cx="923915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3480571"/>
            <a:ext cx="3649799" cy="2071417"/>
          </a:xfrm>
        </p:spPr>
        <p:txBody>
          <a:bodyPr>
            <a:normAutofit fontScale="90000"/>
          </a:bodyPr>
          <a:lstStyle/>
          <a:p>
            <a:r>
              <a:rPr lang="pt-BR" sz="4800" dirty="0" smtClean="0"/>
              <a:t> </a:t>
            </a:r>
            <a:br>
              <a:rPr lang="pt-BR" sz="4800" dirty="0" smtClean="0"/>
            </a:br>
            <a:r>
              <a:rPr lang="pt-BR" sz="5300" b="1" i="1" dirty="0" smtClean="0">
                <a:solidFill>
                  <a:srgbClr val="FFC000"/>
                </a:solidFill>
              </a:rPr>
              <a:t>realização do desejo</a:t>
            </a:r>
            <a:endParaRPr lang="pt-BR" sz="5300" b="1" i="1" dirty="0">
              <a:solidFill>
                <a:srgbClr val="FFC0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522270"/>
            <a:ext cx="3649799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dirty="0" smtClean="0">
                <a:solidFill>
                  <a:srgbClr val="002060"/>
                </a:solidFill>
                <a:latin typeface="David" pitchFamily="34" charset="-79"/>
                <a:cs typeface="David" pitchFamily="34" charset="-79"/>
              </a:rPr>
              <a:t>FREUD</a:t>
            </a:r>
            <a:r>
              <a:rPr lang="pt-BR" sz="8000" dirty="0" smtClean="0">
                <a:latin typeface="David" pitchFamily="34" charset="-79"/>
                <a:cs typeface="David" pitchFamily="34" charset="-79"/>
              </a:rPr>
              <a:t> </a:t>
            </a:r>
            <a:br>
              <a:rPr lang="pt-BR" sz="8000" dirty="0" smtClean="0">
                <a:latin typeface="David" pitchFamily="34" charset="-79"/>
                <a:cs typeface="David" pitchFamily="34" charset="-79"/>
              </a:rPr>
            </a:br>
            <a:endParaRPr lang="pt-BR" sz="8000" b="1" i="1" dirty="0">
              <a:solidFill>
                <a:srgbClr val="FFC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-324544" y="1988840"/>
            <a:ext cx="3649799" cy="1944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 smtClean="0"/>
              <a:t> </a:t>
            </a:r>
            <a:br>
              <a:rPr lang="pt-BR" sz="4800" dirty="0" smtClean="0"/>
            </a:br>
            <a:r>
              <a:rPr lang="pt-BR" sz="4800" dirty="0" smtClean="0"/>
              <a:t>e  </a:t>
            </a:r>
          </a:p>
          <a:p>
            <a:r>
              <a:rPr lang="pt-BR" sz="4800" dirty="0"/>
              <a:t> </a:t>
            </a:r>
            <a:r>
              <a:rPr lang="pt-BR" sz="4800" dirty="0" smtClean="0"/>
              <a:t>          a</a:t>
            </a:r>
            <a:endParaRPr lang="pt-BR" sz="48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236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7808" y="380884"/>
            <a:ext cx="7772400" cy="1470025"/>
          </a:xfrm>
        </p:spPr>
        <p:txBody>
          <a:bodyPr>
            <a:noAutofit/>
          </a:bodyPr>
          <a:lstStyle/>
          <a:p>
            <a:r>
              <a:rPr lang="pt-BR" sz="9600" dirty="0">
                <a:latin typeface="Segoe UI Semibold" pitchFamily="34" charset="0"/>
              </a:rPr>
              <a:t>realização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6488" y="4360057"/>
            <a:ext cx="6400800" cy="1752600"/>
          </a:xfrm>
        </p:spPr>
        <p:txBody>
          <a:bodyPr>
            <a:normAutofit/>
          </a:bodyPr>
          <a:lstStyle/>
          <a:p>
            <a:r>
              <a:rPr lang="pt-BR" sz="9600" i="1" dirty="0" err="1">
                <a:solidFill>
                  <a:srgbClr val="C00000"/>
                </a:solidFill>
                <a:latin typeface="KaiTi" pitchFamily="49" charset="-122"/>
                <a:ea typeface="KaiTi" pitchFamily="49" charset="-122"/>
              </a:rPr>
              <a:t>to</a:t>
            </a:r>
            <a:r>
              <a:rPr lang="pt-BR" sz="9600" i="1" dirty="0">
                <a:solidFill>
                  <a:srgbClr val="C00000"/>
                </a:solidFill>
                <a:latin typeface="KaiTi" pitchFamily="49" charset="-122"/>
                <a:ea typeface="KaiTi" pitchFamily="49" charset="-122"/>
              </a:rPr>
              <a:t> realize</a:t>
            </a:r>
          </a:p>
        </p:txBody>
      </p:sp>
      <p:sp>
        <p:nvSpPr>
          <p:cNvPr id="4" name="Seta para baixo 3"/>
          <p:cNvSpPr/>
          <p:nvPr/>
        </p:nvSpPr>
        <p:spPr>
          <a:xfrm>
            <a:off x="3563888" y="2183712"/>
            <a:ext cx="2232248" cy="2490576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0"/>
            <a:ext cx="1331640" cy="68580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7812360" y="0"/>
            <a:ext cx="1331640" cy="68580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221088"/>
            <a:ext cx="1440160" cy="146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0553" y="5895935"/>
            <a:ext cx="1415253" cy="144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4245" y="2506446"/>
            <a:ext cx="14382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4245" y="908720"/>
            <a:ext cx="14382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4245" y="-735013"/>
            <a:ext cx="14382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87602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pt-BR" sz="5400" dirty="0" smtClean="0">
                <a:solidFill>
                  <a:schemeClr val="bg1"/>
                </a:solidFill>
              </a:rPr>
              <a:t>A</a:t>
            </a:r>
            <a:r>
              <a:rPr lang="pt-BR" dirty="0" smtClean="0">
                <a:solidFill>
                  <a:schemeClr val="bg1"/>
                </a:solidFill>
              </a:rPr>
              <a:t> ‘realização’ do desejo, no sonho: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47664" y="2204864"/>
            <a:ext cx="6480720" cy="3600400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dirty="0"/>
              <a:t>p</a:t>
            </a:r>
            <a:r>
              <a:rPr lang="pt-BR" dirty="0" smtClean="0"/>
              <a:t>or </a:t>
            </a:r>
            <a:r>
              <a:rPr lang="pt-BR" sz="3200" dirty="0" smtClean="0">
                <a:solidFill>
                  <a:srgbClr val="0070C0"/>
                </a:solidFill>
              </a:rPr>
              <a:t>realização</a:t>
            </a:r>
            <a:r>
              <a:rPr lang="pt-BR" dirty="0" smtClean="0"/>
              <a:t>, devemos compreender menos o ato de fazer um desejo acontecer ou a completude de uma carência e, muito mais, aquilo que o verbo </a:t>
            </a:r>
            <a:r>
              <a:rPr lang="pt-BR" i="1" dirty="0" err="1" smtClean="0">
                <a:solidFill>
                  <a:srgbClr val="0070C0"/>
                </a:solidFill>
              </a:rPr>
              <a:t>to</a:t>
            </a:r>
            <a:r>
              <a:rPr lang="pt-BR" i="1" dirty="0" smtClean="0">
                <a:solidFill>
                  <a:srgbClr val="0070C0"/>
                </a:solidFill>
              </a:rPr>
              <a:t> realize</a:t>
            </a:r>
            <a:r>
              <a:rPr lang="pt-BR" dirty="0" smtClean="0"/>
              <a:t>, em inglês, nos expõe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(esta é uma importante observação introduzida por </a:t>
            </a:r>
            <a:r>
              <a:rPr lang="pt-BR" dirty="0"/>
              <a:t>L</a:t>
            </a:r>
            <a:r>
              <a:rPr lang="pt-BR" dirty="0" smtClean="0"/>
              <a:t>acan na leitura de Freud):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4300" b="1" dirty="0" smtClean="0">
                <a:solidFill>
                  <a:srgbClr val="C00000"/>
                </a:solidFill>
              </a:rPr>
              <a:t>dar-se conta, cair a ficha</a:t>
            </a:r>
            <a:endParaRPr lang="pt-BR" sz="4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70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29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4800" dirty="0">
                <a:latin typeface="AR JULIAN" pitchFamily="2" charset="0"/>
              </a:rPr>
              <a:t>Sendo assim, quais são as apresentações do desejo na </a:t>
            </a:r>
            <a:r>
              <a:rPr lang="pt-BR" sz="4800" dirty="0" smtClean="0">
                <a:latin typeface="AR JULIAN" pitchFamily="2" charset="0"/>
              </a:rPr>
              <a:t>clínica psicanalítica ?</a:t>
            </a:r>
            <a:endParaRPr lang="pt-BR" sz="48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630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8637" y="1412776"/>
            <a:ext cx="4896544" cy="55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503858"/>
          </a:xfrm>
          <a:solidFill>
            <a:schemeClr val="tx1"/>
          </a:solidFill>
        </p:spPr>
        <p:txBody>
          <a:bodyPr/>
          <a:lstStyle/>
          <a:p>
            <a:r>
              <a:rPr lang="pt-BR" dirty="0" smtClean="0">
                <a:solidFill>
                  <a:srgbClr val="00B050"/>
                </a:solidFill>
              </a:rPr>
              <a:t>Em suma: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68637" y="5517232"/>
            <a:ext cx="4896544" cy="1198984"/>
          </a:xfrm>
          <a:solidFill>
            <a:srgbClr val="0070C0">
              <a:alpha val="69000"/>
            </a:srgbClr>
          </a:solidFill>
        </p:spPr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 a partir </a:t>
            </a:r>
            <a:r>
              <a:rPr lang="pt-BR" dirty="0">
                <a:solidFill>
                  <a:schemeClr val="bg1"/>
                </a:solidFill>
              </a:rPr>
              <a:t>do </a:t>
            </a:r>
            <a:r>
              <a:rPr lang="pt-BR" sz="3200" dirty="0" err="1">
                <a:solidFill>
                  <a:srgbClr val="FFFF00"/>
                </a:solidFill>
              </a:rPr>
              <a:t>Wunsch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 smtClean="0">
                <a:solidFill>
                  <a:schemeClr val="bg1"/>
                </a:solidFill>
              </a:rPr>
              <a:t>qual é a </a:t>
            </a:r>
            <a:r>
              <a:rPr lang="pt-BR" dirty="0" smtClean="0">
                <a:solidFill>
                  <a:schemeClr val="tx1"/>
                </a:solidFill>
              </a:rPr>
              <a:t>experiência do conceito </a:t>
            </a:r>
            <a:r>
              <a:rPr lang="pt-BR" dirty="0" smtClean="0">
                <a:solidFill>
                  <a:schemeClr val="bg1"/>
                </a:solidFill>
              </a:rPr>
              <a:t>e o </a:t>
            </a:r>
            <a:r>
              <a:rPr lang="pt-BR" dirty="0" smtClean="0">
                <a:solidFill>
                  <a:schemeClr val="tx1"/>
                </a:solidFill>
              </a:rPr>
              <a:t>conceito da experiência </a:t>
            </a:r>
            <a:r>
              <a:rPr lang="pt-BR" dirty="0" smtClean="0">
                <a:solidFill>
                  <a:schemeClr val="bg1"/>
                </a:solidFill>
              </a:rPr>
              <a:t>?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959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08519" y="5733255"/>
            <a:ext cx="9274872" cy="648073"/>
          </a:xfrm>
          <a:solidFill>
            <a:schemeClr val="bg1"/>
          </a:solidFill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q</a:t>
            </a:r>
            <a:r>
              <a:rPr lang="pt-BR" dirty="0" smtClean="0">
                <a:solidFill>
                  <a:schemeClr val="tx1"/>
                </a:solidFill>
              </a:rPr>
              <a:t>ue está longe de ser simples ou unívoca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1553" y="2312"/>
            <a:ext cx="4114800" cy="499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6329"/>
            <a:ext cx="349845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43808" y="476672"/>
            <a:ext cx="2808312" cy="4320480"/>
          </a:xfrm>
          <a:solidFill>
            <a:schemeClr val="tx2">
              <a:lumMod val="75000"/>
              <a:alpha val="72000"/>
            </a:schemeClr>
          </a:solidFill>
        </p:spPr>
        <p:txBody>
          <a:bodyPr>
            <a:norm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O diálogo de </a:t>
            </a:r>
            <a:r>
              <a:rPr lang="pt-BR" sz="2400" dirty="0">
                <a:solidFill>
                  <a:schemeClr val="bg1"/>
                </a:solidFill>
              </a:rPr>
              <a:t>L</a:t>
            </a:r>
            <a:r>
              <a:rPr lang="pt-BR" sz="2400" dirty="0" smtClean="0">
                <a:solidFill>
                  <a:schemeClr val="bg1"/>
                </a:solidFill>
              </a:rPr>
              <a:t>acan com Freud nos conduz a uma apresentação do desejo na clínica 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382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08520" y="1268760"/>
            <a:ext cx="5555285" cy="1470025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</a:t>
            </a:r>
            <a:r>
              <a:rPr lang="pt-BR" dirty="0" smtClean="0">
                <a:solidFill>
                  <a:schemeClr val="bg1"/>
                </a:solidFill>
              </a:rPr>
              <a:t>elo contrário: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8661" y="243589"/>
            <a:ext cx="4490442" cy="658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5696" y="4869160"/>
            <a:ext cx="6400800" cy="1440160"/>
          </a:xfrm>
          <a:solidFill>
            <a:srgbClr val="7030A0">
              <a:alpha val="68000"/>
            </a:srgbClr>
          </a:solidFill>
          <a:effectLst>
            <a:glow rad="533400">
              <a:schemeClr val="accent1">
                <a:alpha val="40000"/>
              </a:schemeClr>
            </a:glow>
            <a:softEdge rad="152400"/>
          </a:effectLst>
        </p:spPr>
        <p:txBody>
          <a:bodyPr>
            <a:normAutofit lnSpcReduction="10000"/>
          </a:bodyPr>
          <a:lstStyle/>
          <a:p>
            <a:r>
              <a:rPr lang="pt-BR" dirty="0">
                <a:solidFill>
                  <a:schemeClr val="tx1"/>
                </a:solidFill>
              </a:rPr>
              <a:t>a</a:t>
            </a:r>
            <a:r>
              <a:rPr lang="pt-BR" dirty="0" smtClean="0">
                <a:solidFill>
                  <a:schemeClr val="tx1"/>
                </a:solidFill>
              </a:rPr>
              <a:t> relação do sujeito com o desejo é da ordem de um embaraço, de um </a:t>
            </a:r>
          </a:p>
          <a:p>
            <a:r>
              <a:rPr lang="pt-BR" sz="3600" dirty="0">
                <a:solidFill>
                  <a:schemeClr val="tx1"/>
                </a:solidFill>
              </a:rPr>
              <a:t>t</a:t>
            </a:r>
            <a:r>
              <a:rPr lang="pt-BR" sz="3600" dirty="0" smtClean="0">
                <a:solidFill>
                  <a:schemeClr val="tx1"/>
                </a:solidFill>
              </a:rPr>
              <a:t>ão-perto-tão-longe</a:t>
            </a:r>
            <a:endParaRPr lang="pt-BR" sz="36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238"/>
            <a:ext cx="1023055" cy="149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055" y="8764"/>
            <a:ext cx="1023937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2772" y="0"/>
            <a:ext cx="1023937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929" y="-5558"/>
            <a:ext cx="1023937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4866" y="-5558"/>
            <a:ext cx="1023937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4049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652" y="-243408"/>
            <a:ext cx="9328522" cy="734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24544" y="332656"/>
            <a:ext cx="6768752" cy="1470025"/>
          </a:xfrm>
        </p:spPr>
        <p:txBody>
          <a:bodyPr>
            <a:noAutofit/>
          </a:bodyPr>
          <a:lstStyle/>
          <a:p>
            <a:r>
              <a:rPr lang="pt-BR" sz="9600" b="1" i="1" dirty="0" smtClean="0">
                <a:solidFill>
                  <a:schemeClr val="bg1"/>
                </a:solidFill>
                <a:latin typeface="KaiTi" pitchFamily="49" charset="-122"/>
                <a:ea typeface="KaiTi" pitchFamily="49" charset="-122"/>
              </a:rPr>
              <a:t>Che </a:t>
            </a:r>
            <a:r>
              <a:rPr lang="pt-BR" sz="9600" b="1" i="1" dirty="0" err="1" smtClean="0">
                <a:solidFill>
                  <a:schemeClr val="bg1"/>
                </a:solidFill>
                <a:latin typeface="KaiTi" pitchFamily="49" charset="-122"/>
                <a:ea typeface="KaiTi" pitchFamily="49" charset="-122"/>
              </a:rPr>
              <a:t>vuoi</a:t>
            </a:r>
            <a:r>
              <a:rPr lang="pt-BR" sz="9600" b="1" i="1" dirty="0" smtClean="0">
                <a:solidFill>
                  <a:schemeClr val="bg1"/>
                </a:solidFill>
                <a:latin typeface="KaiTi" pitchFamily="49" charset="-122"/>
                <a:ea typeface="KaiTi" pitchFamily="49" charset="-122"/>
              </a:rPr>
              <a:t> ?</a:t>
            </a:r>
            <a:endParaRPr lang="pt-BR" sz="9600" b="1" i="1" dirty="0">
              <a:solidFill>
                <a:schemeClr val="bg1"/>
              </a:solidFill>
              <a:latin typeface="KaiTi" pitchFamily="49" charset="-122"/>
              <a:ea typeface="KaiT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73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25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604448" cy="644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6126"/>
            <a:ext cx="8569803" cy="718822"/>
          </a:xfrm>
          <a:solidFill>
            <a:schemeClr val="bg1"/>
          </a:solidFill>
        </p:spPr>
        <p:txBody>
          <a:bodyPr/>
          <a:lstStyle/>
          <a:p>
            <a:r>
              <a:rPr lang="pt-BR" dirty="0" smtClean="0"/>
              <a:t>Em outros termos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48" y="3068960"/>
            <a:ext cx="4439972" cy="2736304"/>
          </a:xfrm>
          <a:solidFill>
            <a:schemeClr val="bg1">
              <a:alpha val="21000"/>
            </a:schemeClr>
          </a:solidFill>
          <a:effectLst>
            <a:glow rad="495300">
              <a:schemeClr val="accent1">
                <a:lumMod val="40000"/>
                <a:lumOff val="60000"/>
              </a:schemeClr>
            </a:glow>
            <a:softEdge rad="444500"/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 smtClean="0">
                <a:solidFill>
                  <a:srgbClr val="002060"/>
                </a:solidFill>
              </a:rPr>
              <a:t>Se a demanda é da ordem de uma </a:t>
            </a:r>
            <a:r>
              <a:rPr lang="pt-BR" sz="2800" dirty="0" smtClean="0">
                <a:solidFill>
                  <a:srgbClr val="C00000"/>
                </a:solidFill>
              </a:rPr>
              <a:t>resposta</a:t>
            </a:r>
            <a:r>
              <a:rPr lang="pt-BR" sz="2800" dirty="0" smtClean="0">
                <a:solidFill>
                  <a:srgbClr val="002060"/>
                </a:solidFill>
              </a:rPr>
              <a:t> que, estando </a:t>
            </a:r>
            <a:r>
              <a:rPr lang="pt-BR" sz="2800" dirty="0" err="1" smtClean="0">
                <a:solidFill>
                  <a:srgbClr val="002060"/>
                </a:solidFill>
              </a:rPr>
              <a:t>precarizada</a:t>
            </a:r>
            <a:r>
              <a:rPr lang="pt-BR" sz="2800" dirty="0" smtClean="0">
                <a:solidFill>
                  <a:srgbClr val="002060"/>
                </a:solidFill>
              </a:rPr>
              <a:t>, pode conduzir alguém a um analista</a:t>
            </a:r>
            <a:endParaRPr lang="pt-B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08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1" y="358385"/>
            <a:ext cx="8337543" cy="624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3872275" y="1494843"/>
            <a:ext cx="5040560" cy="2304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4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r>
              <a:rPr lang="pt-B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já o desejo </a:t>
            </a:r>
          </a:p>
          <a:p>
            <a:pPr marL="0" indent="0" algn="ctr">
              <a:buFont typeface="Arial" pitchFamily="34" charset="0"/>
              <a:buNone/>
            </a:pP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da ordem de uma 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836534" y="5085184"/>
            <a:ext cx="5040560" cy="1070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BR" sz="6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interrogação</a:t>
            </a:r>
            <a:endParaRPr lang="pt-BR" sz="6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6032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29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5400" dirty="0" smtClean="0">
                <a:latin typeface="AR JULIAN" pitchFamily="2" charset="0"/>
              </a:rPr>
              <a:t>Pensemos juntos, a partir de um fragmento clínico</a:t>
            </a:r>
            <a:endParaRPr lang="pt-BR" sz="5400" dirty="0">
              <a:latin typeface="AR JULI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344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760"/>
            <a:ext cx="9144000" cy="715856"/>
          </a:xfrm>
          <a:solidFill>
            <a:schemeClr val="accent6"/>
          </a:solidFill>
        </p:spPr>
        <p:txBody>
          <a:bodyPr>
            <a:normAutofit/>
          </a:bodyPr>
          <a:lstStyle/>
          <a:p>
            <a:endParaRPr lang="pt-BR" sz="2400" dirty="0">
              <a:latin typeface="Bookman Old Styl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57721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dirty="0" smtClean="0">
                <a:latin typeface="Bookman Old Style" pitchFamily="18" charset="0"/>
              </a:rPr>
              <a:t>Um adulto jovem, atrelado de vários modos à sua sintomatologia e lógica obsessivas, procura-me para realizar uma segunda fatia de análise, após alguns anos de conclusão do primeiro percurso.</a:t>
            </a:r>
          </a:p>
          <a:p>
            <a:pPr marL="0" indent="0" algn="just">
              <a:buNone/>
            </a:pPr>
            <a:endParaRPr lang="pt-BR" sz="2400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pt-BR" sz="2400" dirty="0" smtClean="0">
                <a:latin typeface="Bookman Old Style" pitchFamily="18" charset="0"/>
              </a:rPr>
              <a:t>De sua primeira trajetória na análise, obteve alguns ganhos terapêuticos quanto à incidência do sintoma em sua vida e, especialmente, um afrouxamento de sua inibição (não exatamente a inibição no sentido de uma vergonha ou timidez, mas a inibição naquilo que se refere à autorização em se arriscar, autorização em tomar decisões e sair do lugar).</a:t>
            </a:r>
            <a:endParaRPr lang="pt-BR" sz="2400" dirty="0">
              <a:latin typeface="Bookman Old Style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-100204" y="721616"/>
            <a:ext cx="9424731" cy="10078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dirty="0">
              <a:latin typeface="Bookman Old Style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11562" y="822398"/>
            <a:ext cx="623122" cy="60356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06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Mas, ainda permanecia um tanto quanto intocada uma impetuosa atração por mulheres que inexoravelmente o levava a se apresentar, em meio ao laço-social, como um sedutor implacável, fazendo da conquista um labirinto no qual ele havia entrado sem o fio de Ariadne</a:t>
            </a:r>
            <a:endParaRPr lang="pt-BR" sz="2400" dirty="0"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84862"/>
            <a:ext cx="22066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7375" y="3861048"/>
            <a:ext cx="22066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-2922" y="1"/>
            <a:ext cx="9146921" cy="1340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BR" sz="2400" dirty="0">
              <a:latin typeface="Bookman Old Style" pitchFamily="18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-108520" y="6191969"/>
            <a:ext cx="9251057" cy="666031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BR" sz="24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6625" y="3884861"/>
            <a:ext cx="4730750" cy="2307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4973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896" y="260648"/>
            <a:ext cx="5256584" cy="6192688"/>
          </a:xfrm>
          <a:solidFill>
            <a:schemeClr val="bg1"/>
          </a:solidFill>
          <a:effectLst>
            <a:glow rad="977900">
              <a:schemeClr val="accent1">
                <a:alpha val="45000"/>
              </a:schemeClr>
            </a:glow>
            <a:softEdge rad="165100"/>
          </a:effectLst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A consumação de uma conquista amorosa o levava inevitavelmente a outra conquista e, assim, metonimicamente, ele se mostrava incapaz de sustentar qualquer relacionamento duradouro, a despeito de sua ânsia em conseguir tal feito. A existência desta forma de impotência mostrava-se, especialmente, como uma fonte de considerável sofrimento para este paciente. </a:t>
            </a:r>
          </a:p>
          <a:p>
            <a:pPr marL="0" indent="0" algn="ctr">
              <a:buNone/>
            </a:pPr>
            <a:endParaRPr lang="pt-BR" sz="2400" dirty="0"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pt-BR" sz="2400" dirty="0" smtClean="0">
                <a:latin typeface="Bookman Old Style" pitchFamily="18" charset="0"/>
              </a:rPr>
              <a:t>Notemos que a demanda da segunda análise localizou-se nesta cena.</a:t>
            </a:r>
            <a:endParaRPr lang="pt-BR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249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332656"/>
            <a:ext cx="5680720" cy="6336704"/>
          </a:xfrm>
        </p:spPr>
        <p:txBody>
          <a:bodyPr>
            <a:normAutofit fontScale="92500" lnSpcReduction="10000"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Muitas circunstâncias se desenrolaram nesta análise, ainda que boa parte da temática da associação livre insistisse em circundar a relação do sujeito com as mulheres, o circuito repetitivo da sedução, suas conquistas e os paradoxos das mesmas: </a:t>
            </a:r>
            <a:r>
              <a:rPr lang="pt-BR" sz="2000" dirty="0" smtClean="0">
                <a:solidFill>
                  <a:srgbClr val="FFC000"/>
                </a:solidFill>
                <a:latin typeface="Bookman Old Style" pitchFamily="18" charset="0"/>
              </a:rPr>
              <a:t>o perder à medida em que ia ganhando</a:t>
            </a: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.</a:t>
            </a:r>
          </a:p>
          <a:p>
            <a:endParaRPr lang="pt-BR" sz="20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 análise proporcionou um momento de nítido avanço somente quando ao descrever mais uma vez suas conquistas, o paciente começou a mencionar um detalhe que até então não lhe era tão evidente na chegada à análise: </a:t>
            </a:r>
          </a:p>
          <a:p>
            <a:endParaRPr lang="pt-BR" sz="20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pt-BR" sz="2000" i="1" dirty="0" smtClean="0">
                <a:solidFill>
                  <a:srgbClr val="92D050"/>
                </a:solidFill>
                <a:latin typeface="Bookman Old Style" pitchFamily="18" charset="0"/>
              </a:rPr>
              <a:t>ele se sente atraído especialmente por belas mulheres – até aqui nada de especial  - mas, uma vez conquistadas, antes de virem a perder a atração para o paciente, ele faz questão de desfilar com estas mulheres por locais com grande aglomeração de pessoas e, sobretudo, pelos locais nos quais seus conhecidos – homens – estarão presentes</a:t>
            </a:r>
            <a:endParaRPr lang="pt-BR" sz="2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44107">
            <a:off x="212416" y="556289"/>
            <a:ext cx="2912115" cy="24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855589">
            <a:off x="-184933" y="3534116"/>
            <a:ext cx="3706813" cy="34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3635896" y="2276872"/>
            <a:ext cx="5680720" cy="9001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53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35696" y="152636"/>
            <a:ext cx="6400800" cy="2052228"/>
          </a:xfrm>
        </p:spPr>
        <p:txBody>
          <a:bodyPr>
            <a:normAutofit fontScale="92500" lnSpcReduction="20000"/>
          </a:bodyPr>
          <a:lstStyle/>
          <a:p>
            <a:r>
              <a:rPr lang="pt-BR" sz="2400" dirty="0" smtClean="0">
                <a:solidFill>
                  <a:schemeClr val="tx1"/>
                </a:solidFill>
                <a:latin typeface="Bookman Old Style" pitchFamily="18" charset="0"/>
              </a:rPr>
              <a:t>Diante do olhar destes homens, devidamente impressionados com a sua nova aquisição, o paciente se apresenta sempre desarrumado, de chinelos, bermudas e, segundo ele próprio, </a:t>
            </a:r>
            <a:r>
              <a:rPr lang="pt-BR" sz="2400" i="1" dirty="0" smtClean="0">
                <a:solidFill>
                  <a:schemeClr val="tx1"/>
                </a:solidFill>
                <a:latin typeface="Bookman Old Style" pitchFamily="18" charset="0"/>
              </a:rPr>
              <a:t>quase um maltrapilho</a:t>
            </a:r>
            <a:r>
              <a:rPr lang="pt-BR" sz="2400" dirty="0" smtClean="0">
                <a:solidFill>
                  <a:schemeClr val="tx1"/>
                </a:solidFill>
                <a:latin typeface="Bookman Old Style" pitchFamily="18" charset="0"/>
              </a:rPr>
              <a:t>, em expressivo contraste com a mulher ao seu lado.</a:t>
            </a:r>
          </a:p>
          <a:p>
            <a:r>
              <a:rPr lang="pt-BR" sz="24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0" y="0"/>
            <a:ext cx="1403648" cy="685800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403648" y="5445224"/>
            <a:ext cx="7740352" cy="1451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546100">
              <a:schemeClr val="accent1"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2054641" y="4077072"/>
            <a:ext cx="6400800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 smtClean="0">
                <a:solidFill>
                  <a:schemeClr val="tx1"/>
                </a:solidFill>
                <a:latin typeface="Bookman Old Style" pitchFamily="18" charset="0"/>
              </a:rPr>
              <a:t>A partir de um novo circuito na análise, possibilitado por estes </a:t>
            </a:r>
            <a:r>
              <a:rPr lang="pt-BR" sz="2400" i="1" dirty="0" smtClean="0">
                <a:solidFill>
                  <a:schemeClr val="tx1"/>
                </a:solidFill>
                <a:latin typeface="Bookman Old Style" pitchFamily="18" charset="0"/>
              </a:rPr>
              <a:t>avessos</a:t>
            </a:r>
            <a:r>
              <a:rPr lang="pt-BR" sz="2400" dirty="0" smtClean="0">
                <a:solidFill>
                  <a:schemeClr val="tx1"/>
                </a:solidFill>
                <a:latin typeface="Bookman Old Style" pitchFamily="18" charset="0"/>
              </a:rPr>
              <a:t> da cena inicial da conquista e da sedução, estamos em meio ao que pode ser nomeado de </a:t>
            </a:r>
          </a:p>
          <a:p>
            <a:r>
              <a:rPr lang="pt-BR" sz="3500" i="1" dirty="0" err="1" smtClean="0">
                <a:solidFill>
                  <a:srgbClr val="C00000"/>
                </a:solidFill>
                <a:latin typeface="Bookman Old Style" pitchFamily="18" charset="0"/>
              </a:rPr>
              <a:t>revirão</a:t>
            </a:r>
            <a:r>
              <a:rPr lang="pt-BR" sz="3500" i="1" dirty="0" smtClean="0">
                <a:solidFill>
                  <a:srgbClr val="C00000"/>
                </a:solidFill>
                <a:latin typeface="Bookman Old Style" pitchFamily="18" charset="0"/>
              </a:rPr>
              <a:t> do belo</a:t>
            </a:r>
            <a:endParaRPr lang="pt-BR" sz="3500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44824"/>
            <a:ext cx="56864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683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73424" y="548680"/>
            <a:ext cx="6400800" cy="3816424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Bookman Old Style" pitchFamily="18" charset="0"/>
              </a:rPr>
              <a:t>F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ace à intervenção do analista, em um ponto preciso  -  </a:t>
            </a:r>
            <a:r>
              <a:rPr lang="pt-BR" sz="2400" dirty="0" smtClean="0">
                <a:solidFill>
                  <a:srgbClr val="FFC000"/>
                </a:solidFill>
                <a:latin typeface="Bookman Old Style" pitchFamily="18" charset="0"/>
              </a:rPr>
              <a:t>a captura do sedutor como objeto do Outro  </a:t>
            </a:r>
            <a:r>
              <a:rPr lang="pt-BR" sz="2400" dirty="0" smtClean="0">
                <a:solidFill>
                  <a:schemeClr val="bg1"/>
                </a:solidFill>
                <a:latin typeface="Bookman Old Style" pitchFamily="18" charset="0"/>
              </a:rPr>
              <a:t>-  ele se depara, em um átimo, com uma paixão que lhe seduz: produzir no Outro uma indagação </a:t>
            </a:r>
          </a:p>
          <a:p>
            <a:endParaRPr lang="pt-BR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pt-BR" sz="2800" i="1" dirty="0" smtClean="0">
                <a:solidFill>
                  <a:schemeClr val="bg1"/>
                </a:solidFill>
                <a:latin typeface="Bookman Old Style" pitchFamily="18" charset="0"/>
              </a:rPr>
              <a:t>como ele consegue? O que ele tem que coloca aquela mulher ao seu lado? </a:t>
            </a:r>
          </a:p>
          <a:p>
            <a:endParaRPr lang="pt-BR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0" y="0"/>
            <a:ext cx="1403648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>
              <a:solidFill>
                <a:prstClr val="black"/>
              </a:solidFill>
              <a:latin typeface="Bookman Old Style" pitchFamily="18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403648" y="5445224"/>
            <a:ext cx="7740352" cy="1451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546100">
              <a:schemeClr val="accent1"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400" dirty="0">
              <a:solidFill>
                <a:prstClr val="black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343367"/>
            <a:ext cx="1979712" cy="2638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238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0669"/>
            <a:ext cx="9345216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1619672" y="26491"/>
            <a:ext cx="6023397" cy="350066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softEdge rad="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95736" y="836712"/>
            <a:ext cx="4971878" cy="2439281"/>
          </a:xfrm>
          <a:solidFill>
            <a:srgbClr val="92D050"/>
          </a:solidFill>
          <a:effectLst>
            <a:glow rad="317500">
              <a:schemeClr val="accent5">
                <a:lumMod val="40000"/>
                <a:lumOff val="60000"/>
                <a:alpha val="59000"/>
              </a:schemeClr>
            </a:glow>
            <a:softEdge rad="266700"/>
          </a:effectLst>
        </p:spPr>
        <p:txBody>
          <a:bodyPr>
            <a:normAutofit fontScale="77500" lnSpcReduction="2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Esta é a apresentação do desejo neste sujeito, neste momento de sua análise: é exatamente aqui que o que lhe é próprio e conhecido se expõe, ao mesmo tempo, como alheio</a:t>
            </a:r>
          </a:p>
          <a:p>
            <a:r>
              <a:rPr lang="pt-B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563790" y="5013176"/>
            <a:ext cx="8135159" cy="172785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  <a:ea typeface="BatangChe" pitchFamily="49" charset="-127"/>
              </a:rPr>
              <a:t>Em uma só expressão: </a:t>
            </a:r>
          </a:p>
          <a:p>
            <a:r>
              <a:rPr lang="pt-BR" sz="6600" b="1" dirty="0" smtClean="0">
                <a:solidFill>
                  <a:schemeClr val="tx1"/>
                </a:solidFill>
                <a:latin typeface="BatangChe" pitchFamily="49" charset="-127"/>
                <a:ea typeface="BatangChe" pitchFamily="49" charset="-127"/>
              </a:rPr>
              <a:t>familiarmente estranho</a:t>
            </a:r>
            <a:endParaRPr lang="pt-BR" sz="6600" b="1" dirty="0">
              <a:solidFill>
                <a:schemeClr val="tx1"/>
              </a:solidFill>
              <a:latin typeface="BatangChe" pitchFamily="49" charset="-127"/>
              <a:ea typeface="Batang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16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65618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2700" dirty="0" smtClean="0">
                <a:latin typeface="Bookman Old Style" pitchFamily="18" charset="0"/>
              </a:rPr>
              <a:t/>
            </a:r>
            <a:br>
              <a:rPr lang="pt-BR" sz="2700" dirty="0" smtClean="0">
                <a:latin typeface="Bookman Old Style" pitchFamily="18" charset="0"/>
              </a:rPr>
            </a:br>
            <a:r>
              <a:rPr lang="pt-BR" sz="2700" dirty="0" smtClean="0">
                <a:latin typeface="Bookman Old Style" pitchFamily="18" charset="0"/>
              </a:rPr>
              <a:t>Obrigado pela atenção!</a:t>
            </a:r>
            <a:endParaRPr lang="pt-BR" sz="3100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3789040"/>
            <a:ext cx="9144000" cy="306896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                     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Acesso a este conteúdo:</a:t>
            </a: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bg1"/>
                </a:solidFill>
                <a:latin typeface="Bookman Old Style" pitchFamily="18" charset="0"/>
              </a:rPr>
              <a:t>www.alexandresimoes.com.br</a:t>
            </a:r>
          </a:p>
          <a:p>
            <a:pPr marL="0" indent="0" algn="ctr">
              <a:buNone/>
            </a:pPr>
            <a:endParaRPr lang="pt-B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3256"/>
            <a:ext cx="1956693" cy="9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Rodapé 1"/>
          <p:cNvSpPr>
            <a:spLocks noGrp="1"/>
          </p:cNvSpPr>
          <p:nvPr/>
        </p:nvSpPr>
        <p:spPr>
          <a:xfrm>
            <a:off x="7812360" y="6381328"/>
            <a:ext cx="1173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ALEXANDRE </a:t>
            </a: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SIMÕES </a:t>
            </a:r>
          </a:p>
          <a:p>
            <a:pPr algn="ctr">
              <a:defRPr/>
            </a:pPr>
            <a:r>
              <a:rPr lang="pt-BR" sz="800" dirty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® Todos os direitos </a:t>
            </a:r>
            <a:r>
              <a:rPr lang="pt-BR" sz="800" dirty="0" smtClean="0">
                <a:solidFill>
                  <a:srgbClr val="969696">
                    <a:lumMod val="50000"/>
                  </a:srgbClr>
                </a:solidFill>
                <a:latin typeface="Arial"/>
                <a:cs typeface="Arial" pitchFamily="34" charset="0"/>
              </a:rPr>
              <a:t> de autor reservados.</a:t>
            </a:r>
            <a:endParaRPr lang="pt-BR" sz="800" dirty="0">
              <a:solidFill>
                <a:srgbClr val="969696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5792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981</Words>
  <Application>Microsoft Office PowerPoint</Application>
  <PresentationFormat>Apresentação na tela (4:3)</PresentationFormat>
  <Paragraphs>94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33</vt:i4>
      </vt:variant>
    </vt:vector>
  </HeadingPairs>
  <TitlesOfParts>
    <vt:vector size="37" baseType="lpstr">
      <vt:lpstr>Tema do Office</vt:lpstr>
      <vt:lpstr>1_Tema do Office</vt:lpstr>
      <vt:lpstr>3_Tema do Office</vt:lpstr>
      <vt:lpstr>4_Tema do Office</vt:lpstr>
      <vt:lpstr>O desejo  e suas apresentações</vt:lpstr>
      <vt:lpstr>Slide 2</vt:lpstr>
      <vt:lpstr>Slide 3</vt:lpstr>
      <vt:lpstr>hiância</vt:lpstr>
      <vt:lpstr>Propriedade fugidia do desejo</vt:lpstr>
      <vt:lpstr>Há uma demarcação que dá orientação à clínica psicanalítica:</vt:lpstr>
      <vt:lpstr>Wunsch</vt:lpstr>
      <vt:lpstr>Wunsch em sua </vt:lpstr>
      <vt:lpstr>dois demarcadores do  não-todo:</vt:lpstr>
      <vt:lpstr>outro:  o lugar do sujeito</vt:lpstr>
      <vt:lpstr>O objeto do desejo é, em Freud, um objeto perdido</vt:lpstr>
      <vt:lpstr>Revivência alucinatória do desejo</vt:lpstr>
      <vt:lpstr>Quanto ao lugar do sujeito:</vt:lpstr>
      <vt:lpstr>Slide 14</vt:lpstr>
      <vt:lpstr>  realização do desejo</vt:lpstr>
      <vt:lpstr>realização</vt:lpstr>
      <vt:lpstr>A ‘realização’ do desejo, no sonho:</vt:lpstr>
      <vt:lpstr>Sendo assim, quais são as apresentações do desejo na clínica psicanalítica ?</vt:lpstr>
      <vt:lpstr>Em suma:</vt:lpstr>
      <vt:lpstr>O diálogo de Lacan com Freud nos conduz a uma apresentação do desejo na clínica </vt:lpstr>
      <vt:lpstr>Pelo contrário:</vt:lpstr>
      <vt:lpstr>Che vuoi ?</vt:lpstr>
      <vt:lpstr>Em outros termos</vt:lpstr>
      <vt:lpstr>Slide 24</vt:lpstr>
      <vt:lpstr>Pensemos juntos, a partir de um fragmento clínico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 Obrigado pela atenção!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desejo e suas apresentações na prática analítica’</dc:title>
  <dc:creator>x</dc:creator>
  <cp:lastModifiedBy>Note</cp:lastModifiedBy>
  <cp:revision>169</cp:revision>
  <dcterms:created xsi:type="dcterms:W3CDTF">2013-04-07T22:13:11Z</dcterms:created>
  <dcterms:modified xsi:type="dcterms:W3CDTF">2013-10-05T10:27:53Z</dcterms:modified>
</cp:coreProperties>
</file>