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emf" ContentType="image/x-emf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</p:sldMasterIdLst>
  <p:sldIdLst>
    <p:sldId id="257" r:id="rId4"/>
    <p:sldId id="260" r:id="rId5"/>
    <p:sldId id="261" r:id="rId6"/>
    <p:sldId id="262" r:id="rId7"/>
    <p:sldId id="268" r:id="rId8"/>
    <p:sldId id="263" r:id="rId9"/>
    <p:sldId id="259" r:id="rId10"/>
    <p:sldId id="264" r:id="rId11"/>
    <p:sldId id="265" r:id="rId12"/>
    <p:sldId id="273" r:id="rId13"/>
    <p:sldId id="266" r:id="rId14"/>
    <p:sldId id="267" r:id="rId15"/>
    <p:sldId id="275" r:id="rId16"/>
    <p:sldId id="276" r:id="rId17"/>
    <p:sldId id="274" r:id="rId18"/>
    <p:sldId id="269" r:id="rId19"/>
    <p:sldId id="270" r:id="rId20"/>
    <p:sldId id="271" r:id="rId21"/>
    <p:sldId id="258" r:id="rId22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F36B6-78CA-43E2-A474-6651A7FEF03E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05/10/2013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CE376-B071-4991-9A93-A606CAE056BD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14326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F36B6-78CA-43E2-A474-6651A7FEF03E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05/10/2013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CE376-B071-4991-9A93-A606CAE056BD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282720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F36B6-78CA-43E2-A474-6651A7FEF03E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05/10/2013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CE376-B071-4991-9A93-A606CAE056BD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393639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F36B6-78CA-43E2-A474-6651A7FEF03E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05/10/2013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CE376-B071-4991-9A93-A606CAE056BD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99679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F36B6-78CA-43E2-A474-6651A7FEF03E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05/10/2013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CE376-B071-4991-9A93-A606CAE056BD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784864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F36B6-78CA-43E2-A474-6651A7FEF03E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05/10/2013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CE376-B071-4991-9A93-A606CAE056BD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108425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F36B6-78CA-43E2-A474-6651A7FEF03E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05/10/2013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CE376-B071-4991-9A93-A606CAE056BD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65342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F36B6-78CA-43E2-A474-6651A7FEF03E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05/10/2013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CE376-B071-4991-9A93-A606CAE056BD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898124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F36B6-78CA-43E2-A474-6651A7FEF03E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05/10/2013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CE376-B071-4991-9A93-A606CAE056BD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2783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F36B6-78CA-43E2-A474-6651A7FEF03E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05/10/2013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CE376-B071-4991-9A93-A606CAE056BD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9617818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F36B6-78CA-43E2-A474-6651A7FEF03E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05/10/2013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CE376-B071-4991-9A93-A606CAE056BD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976932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F36B6-78CA-43E2-A474-6651A7FEF03E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05/10/2013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CE376-B071-4991-9A93-A606CAE056BD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784384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F36B6-78CA-43E2-A474-6651A7FEF03E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05/10/2013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CE376-B071-4991-9A93-A606CAE056BD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676325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F36B6-78CA-43E2-A474-6651A7FEF03E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05/10/2013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CE376-B071-4991-9A93-A606CAE056BD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8648113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F36B6-78CA-43E2-A474-6651A7FEF03E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05/10/2013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CE376-B071-4991-9A93-A606CAE056BD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770573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F36B6-78CA-43E2-A474-6651A7FEF03E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05/10/2013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CE376-B071-4991-9A93-A606CAE056BD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595587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F36B6-78CA-43E2-A474-6651A7FEF03E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05/10/2013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CE376-B071-4991-9A93-A606CAE056BD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752408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F36B6-78CA-43E2-A474-6651A7FEF03E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05/10/2013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CE376-B071-4991-9A93-A606CAE056BD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4797452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F36B6-78CA-43E2-A474-6651A7FEF03E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05/10/2013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CE376-B071-4991-9A93-A606CAE056BD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1278759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F36B6-78CA-43E2-A474-6651A7FEF03E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05/10/2013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CE376-B071-4991-9A93-A606CAE056BD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6164112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F36B6-78CA-43E2-A474-6651A7FEF03E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05/10/2013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CE376-B071-4991-9A93-A606CAE056BD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446152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F36B6-78CA-43E2-A474-6651A7FEF03E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05/10/2013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CE376-B071-4991-9A93-A606CAE056BD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26170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F36B6-78CA-43E2-A474-6651A7FEF03E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05/10/2013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CE376-B071-4991-9A93-A606CAE056BD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5006309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F36B6-78CA-43E2-A474-6651A7FEF03E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05/10/2013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CE376-B071-4991-9A93-A606CAE056BD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4051189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F36B6-78CA-43E2-A474-6651A7FEF03E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05/10/2013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CE376-B071-4991-9A93-A606CAE056BD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7684172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F36B6-78CA-43E2-A474-6651A7FEF03E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05/10/2013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CE376-B071-4991-9A93-A606CAE056BD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9511549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F36B6-78CA-43E2-A474-6651A7FEF03E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05/10/2013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CE376-B071-4991-9A93-A606CAE056BD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6539360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F36B6-78CA-43E2-A474-6651A7FEF03E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05/10/2013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CE376-B071-4991-9A93-A606CAE056BD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3188444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F36B6-78CA-43E2-A474-6651A7FEF03E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05/10/2013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CE376-B071-4991-9A93-A606CAE056BD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6185077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F36B6-78CA-43E2-A474-6651A7FEF03E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05/10/2013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CE376-B071-4991-9A93-A606CAE056BD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1032114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F36B6-78CA-43E2-A474-6651A7FEF03E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05/10/2013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CE376-B071-4991-9A93-A606CAE056BD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9435633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F36B6-78CA-43E2-A474-6651A7FEF03E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05/10/2013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CE376-B071-4991-9A93-A606CAE056BD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79383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F36B6-78CA-43E2-A474-6651A7FEF03E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05/10/2013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CE376-B071-4991-9A93-A606CAE056BD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35680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4F36B6-78CA-43E2-A474-6651A7FEF03E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05/10/2013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1CE376-B071-4991-9A93-A606CAE056BD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60755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4F36B6-78CA-43E2-A474-6651A7FEF03E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05/10/2013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1CE376-B071-4991-9A93-A606CAE056BD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0351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4F36B6-78CA-43E2-A474-6651A7FEF03E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05/10/2013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1CE376-B071-4991-9A93-A606CAE056BD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899479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-315416"/>
            <a:ext cx="7772400" cy="2160241"/>
          </a:xfrm>
        </p:spPr>
        <p:txBody>
          <a:bodyPr>
            <a:normAutofit/>
          </a:bodyPr>
          <a:lstStyle/>
          <a:p>
            <a:r>
              <a:rPr lang="pt-BR" sz="8000" dirty="0">
                <a:solidFill>
                  <a:srgbClr val="FFC000"/>
                </a:solidFill>
                <a:latin typeface="Bookman Old Style" pitchFamily="18" charset="0"/>
                <a:ea typeface="Times New Roman"/>
                <a:cs typeface="Times New Roman"/>
              </a:rPr>
              <a:t>C</a:t>
            </a:r>
            <a:r>
              <a:rPr lang="pt-BR" sz="5300" dirty="0">
                <a:solidFill>
                  <a:schemeClr val="bg1"/>
                </a:solidFill>
                <a:latin typeface="Bookman Old Style" pitchFamily="18" charset="0"/>
                <a:ea typeface="Times New Roman"/>
                <a:cs typeface="Times New Roman"/>
              </a:rPr>
              <a:t>línica </a:t>
            </a:r>
            <a:r>
              <a:rPr lang="pt-BR" sz="8000" dirty="0">
                <a:solidFill>
                  <a:srgbClr val="FFC000"/>
                </a:solidFill>
                <a:latin typeface="Bookman Old Style" pitchFamily="18" charset="0"/>
                <a:ea typeface="Times New Roman"/>
                <a:cs typeface="Times New Roman"/>
              </a:rPr>
              <a:t>P</a:t>
            </a:r>
            <a:r>
              <a:rPr lang="pt-BR" sz="5300" dirty="0">
                <a:solidFill>
                  <a:schemeClr val="bg1"/>
                </a:solidFill>
                <a:latin typeface="Bookman Old Style" pitchFamily="18" charset="0"/>
                <a:ea typeface="Times New Roman"/>
                <a:cs typeface="Times New Roman"/>
              </a:rPr>
              <a:t>sicanalítica:</a:t>
            </a:r>
            <a:br>
              <a:rPr lang="pt-BR" sz="5300" dirty="0">
                <a:solidFill>
                  <a:schemeClr val="bg1"/>
                </a:solidFill>
                <a:latin typeface="Bookman Old Style" pitchFamily="18" charset="0"/>
                <a:ea typeface="Times New Roman"/>
                <a:cs typeface="Times New Roman"/>
              </a:rPr>
            </a:br>
            <a:r>
              <a:rPr lang="pt-BR" sz="2400" dirty="0">
                <a:solidFill>
                  <a:schemeClr val="bg1"/>
                </a:solidFill>
                <a:latin typeface="Bookman Old Style" pitchFamily="18" charset="0"/>
                <a:ea typeface="Times New Roman"/>
                <a:cs typeface="Times New Roman"/>
              </a:rPr>
              <a:t>manejo </a:t>
            </a:r>
            <a:r>
              <a:rPr lang="pt-BR" sz="2400" dirty="0" smtClean="0">
                <a:solidFill>
                  <a:schemeClr val="bg1"/>
                </a:solidFill>
                <a:latin typeface="Bookman Old Style" pitchFamily="18" charset="0"/>
                <a:ea typeface="Times New Roman"/>
                <a:cs typeface="Times New Roman"/>
              </a:rPr>
              <a:t> e  subjetivações  </a:t>
            </a:r>
            <a:r>
              <a:rPr lang="pt-BR" sz="2400" dirty="0">
                <a:solidFill>
                  <a:schemeClr val="bg1"/>
                </a:solidFill>
                <a:latin typeface="Bookman Old Style" pitchFamily="18" charset="0"/>
                <a:ea typeface="Times New Roman"/>
                <a:cs typeface="Times New Roman"/>
              </a:rPr>
              <a:t>na </a:t>
            </a:r>
            <a:r>
              <a:rPr lang="pt-BR" sz="2400" dirty="0" smtClean="0">
                <a:solidFill>
                  <a:schemeClr val="bg1"/>
                </a:solidFill>
                <a:latin typeface="Bookman Old Style" pitchFamily="18" charset="0"/>
                <a:ea typeface="Times New Roman"/>
                <a:cs typeface="Times New Roman"/>
              </a:rPr>
              <a:t> contemporaneidade</a:t>
            </a:r>
            <a:endParaRPr lang="pt-BR" sz="2400" dirty="0">
              <a:solidFill>
                <a:schemeClr val="bg1"/>
              </a:solidFill>
              <a:latin typeface="Bookman Old Style" pitchFamily="18" charset="0"/>
              <a:ea typeface="Times New Roman"/>
              <a:cs typeface="Times New Roman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84543" y="4653136"/>
            <a:ext cx="8446394" cy="2054770"/>
          </a:xfrm>
        </p:spPr>
        <p:txBody>
          <a:bodyPr>
            <a:normAutofit/>
          </a:bodyPr>
          <a:lstStyle/>
          <a:p>
            <a:r>
              <a:rPr lang="pt-BR" sz="2600" dirty="0" smtClean="0">
                <a:solidFill>
                  <a:schemeClr val="bg1"/>
                </a:solidFill>
              </a:rPr>
              <a:t>Tema: </a:t>
            </a:r>
          </a:p>
          <a:p>
            <a:r>
              <a:rPr lang="pt-BR" sz="3000" i="1" dirty="0">
                <a:solidFill>
                  <a:schemeClr val="bg1"/>
                </a:solidFill>
              </a:rPr>
              <a:t>Histeria e psicose: as fronteiras da dissociação</a:t>
            </a:r>
            <a:br>
              <a:rPr lang="pt-BR" sz="3000" i="1" dirty="0">
                <a:solidFill>
                  <a:schemeClr val="bg1"/>
                </a:solidFill>
              </a:rPr>
            </a:br>
            <a:r>
              <a:rPr lang="pt-BR" sz="2300" i="1" dirty="0" smtClean="0">
                <a:solidFill>
                  <a:schemeClr val="bg1"/>
                </a:solidFill>
                <a:latin typeface="Bookman Old Style" pitchFamily="18" charset="0"/>
              </a:rPr>
              <a:t>                                  Coordenação   </a:t>
            </a:r>
            <a:r>
              <a:rPr lang="pt-BR" sz="4000" i="1" dirty="0" smtClean="0">
                <a:solidFill>
                  <a:schemeClr val="bg1"/>
                </a:solidFill>
                <a:latin typeface="Bookman Old Style" pitchFamily="18" charset="0"/>
              </a:rPr>
              <a:t>A</a:t>
            </a:r>
            <a:r>
              <a:rPr lang="pt-BR" sz="2500" i="1" dirty="0" smtClean="0">
                <a:solidFill>
                  <a:schemeClr val="bg1"/>
                </a:solidFill>
                <a:latin typeface="Bookman Old Style" pitchFamily="18" charset="0"/>
              </a:rPr>
              <a:t>lexandre  </a:t>
            </a:r>
            <a:r>
              <a:rPr lang="pt-BR" sz="4000" i="1" dirty="0" smtClean="0">
                <a:solidFill>
                  <a:schemeClr val="bg1"/>
                </a:solidFill>
                <a:latin typeface="Bookman Old Style" pitchFamily="18" charset="0"/>
              </a:rPr>
              <a:t>S</a:t>
            </a:r>
            <a:r>
              <a:rPr lang="pt-BR" sz="2500" i="1" dirty="0" smtClean="0">
                <a:solidFill>
                  <a:schemeClr val="bg1"/>
                </a:solidFill>
                <a:latin typeface="Bookman Old Style" pitchFamily="18" charset="0"/>
              </a:rPr>
              <a:t>imões</a:t>
            </a:r>
            <a:endParaRPr lang="pt-BR" sz="2500" i="1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sp>
        <p:nvSpPr>
          <p:cNvPr id="7" name="Espaço Reservado para Rodapé 1"/>
          <p:cNvSpPr>
            <a:spLocks noGrp="1"/>
          </p:cNvSpPr>
          <p:nvPr/>
        </p:nvSpPr>
        <p:spPr>
          <a:xfrm>
            <a:off x="23731" y="6218482"/>
            <a:ext cx="8135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pt-BR" sz="800" dirty="0" smtClean="0">
                <a:solidFill>
                  <a:srgbClr val="969696">
                    <a:lumMod val="50000"/>
                  </a:srgbClr>
                </a:solidFill>
                <a:latin typeface="Arial"/>
                <a:cs typeface="Arial" pitchFamily="34" charset="0"/>
              </a:rPr>
              <a:t>ALEXANDRE </a:t>
            </a:r>
            <a:r>
              <a:rPr lang="pt-BR" sz="800" dirty="0">
                <a:solidFill>
                  <a:srgbClr val="969696">
                    <a:lumMod val="50000"/>
                  </a:srgbClr>
                </a:solidFill>
                <a:latin typeface="Arial"/>
                <a:cs typeface="Arial" pitchFamily="34" charset="0"/>
              </a:rPr>
              <a:t>SIMÕES </a:t>
            </a:r>
          </a:p>
          <a:p>
            <a:pPr algn="ctr">
              <a:defRPr/>
            </a:pPr>
            <a:r>
              <a:rPr lang="pt-BR" sz="800" dirty="0">
                <a:solidFill>
                  <a:srgbClr val="969696">
                    <a:lumMod val="50000"/>
                  </a:srgbClr>
                </a:solidFill>
                <a:latin typeface="Arial"/>
                <a:cs typeface="Arial" pitchFamily="34" charset="0"/>
              </a:rPr>
              <a:t>® Todos os direitos </a:t>
            </a:r>
            <a:r>
              <a:rPr lang="pt-BR" sz="800" dirty="0" smtClean="0">
                <a:solidFill>
                  <a:srgbClr val="969696">
                    <a:lumMod val="50000"/>
                  </a:srgbClr>
                </a:solidFill>
                <a:latin typeface="Arial"/>
                <a:cs typeface="Arial" pitchFamily="34" charset="0"/>
              </a:rPr>
              <a:t> de autor reservados.</a:t>
            </a:r>
            <a:endParaRPr lang="pt-BR" sz="800" dirty="0">
              <a:solidFill>
                <a:srgbClr val="969696">
                  <a:lumMod val="50000"/>
                </a:srgbClr>
              </a:solidFill>
              <a:latin typeface="Arial"/>
              <a:cs typeface="Arial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7130" y="1700808"/>
            <a:ext cx="4649166" cy="3096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416012103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75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67544" y="620688"/>
            <a:ext cx="7772400" cy="1470025"/>
          </a:xfrm>
        </p:spPr>
        <p:txBody>
          <a:bodyPr>
            <a:noAutofit/>
          </a:bodyPr>
          <a:lstStyle/>
          <a:p>
            <a:pPr algn="l"/>
            <a:r>
              <a:rPr lang="pt-BR" sz="3200" dirty="0" smtClean="0">
                <a:solidFill>
                  <a:schemeClr val="bg1"/>
                </a:solidFill>
              </a:rPr>
              <a:t>Desde os anos 1950, com a proposta da </a:t>
            </a:r>
            <a:r>
              <a:rPr lang="pt-BR" sz="3200" i="1" dirty="0" err="1" smtClean="0">
                <a:solidFill>
                  <a:schemeClr val="bg1"/>
                </a:solidFill>
              </a:rPr>
              <a:t>forclusão</a:t>
            </a:r>
            <a:r>
              <a:rPr lang="pt-BR" sz="3200" i="1" dirty="0" smtClean="0">
                <a:solidFill>
                  <a:schemeClr val="bg1"/>
                </a:solidFill>
              </a:rPr>
              <a:t> do Nome-do-Pai</a:t>
            </a:r>
            <a:r>
              <a:rPr lang="pt-BR" sz="3200" dirty="0" smtClean="0">
                <a:solidFill>
                  <a:schemeClr val="bg1"/>
                </a:solidFill>
              </a:rPr>
              <a:t>, elaborada por Jacques Lacan, apreendemos o que antes não tínhamos na clínica psicanalítica:</a:t>
            </a:r>
            <a:endParaRPr lang="pt-BR" sz="3200" dirty="0">
              <a:solidFill>
                <a:schemeClr val="bg1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0" y="2636912"/>
            <a:ext cx="9144000" cy="2880320"/>
          </a:xfrm>
          <a:solidFill>
            <a:schemeClr val="bg1"/>
          </a:solidFill>
        </p:spPr>
        <p:txBody>
          <a:bodyPr>
            <a:normAutofit fontScale="92500" lnSpcReduction="10000"/>
          </a:bodyPr>
          <a:lstStyle/>
          <a:p>
            <a:endParaRPr lang="pt-BR" sz="2400" dirty="0" smtClean="0">
              <a:solidFill>
                <a:schemeClr val="tx1"/>
              </a:solidFill>
            </a:endParaRPr>
          </a:p>
          <a:p>
            <a:pPr algn="l"/>
            <a:r>
              <a:rPr lang="pt-BR" sz="3500" dirty="0" smtClean="0">
                <a:solidFill>
                  <a:schemeClr val="tx1"/>
                </a:solidFill>
              </a:rPr>
              <a:t>um nítido separador entre os mecanismos de subjetivação da neurose e da psicose, na medida em que uma das primeiras exigências da demarcação da psicose é a manifestação da ausência radical do Nome-do-Pai.</a:t>
            </a:r>
          </a:p>
          <a:p>
            <a:endParaRPr lang="pt-BR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6570486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75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0" y="0"/>
            <a:ext cx="4427984" cy="6858000"/>
          </a:xfrm>
          <a:solidFill>
            <a:schemeClr val="accent1">
              <a:lumMod val="5000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pt-BR" sz="3200" dirty="0" smtClean="0">
                <a:solidFill>
                  <a:schemeClr val="bg1"/>
                </a:solidFill>
              </a:rPr>
              <a:t>Todavia, é perfeitamente possível que nos deparemos com situações clínicas de nítido enlouquecimento (com uma vasta sintomatologia)</a:t>
            </a:r>
            <a:endParaRPr lang="pt-BR" sz="3200" dirty="0">
              <a:solidFill>
                <a:schemeClr val="bg1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427984" y="0"/>
            <a:ext cx="4716016" cy="6858000"/>
          </a:xfrm>
          <a:solidFill>
            <a:schemeClr val="accent3">
              <a:lumMod val="75000"/>
            </a:schemeClr>
          </a:solidFill>
        </p:spPr>
        <p:txBody>
          <a:bodyPr>
            <a:normAutofit/>
          </a:bodyPr>
          <a:lstStyle/>
          <a:p>
            <a:endParaRPr lang="pt-BR" sz="2400" dirty="0" smtClean="0">
              <a:solidFill>
                <a:schemeClr val="tx1"/>
              </a:solidFill>
            </a:endParaRPr>
          </a:p>
          <a:p>
            <a:endParaRPr lang="pt-BR" sz="2400" dirty="0" smtClean="0">
              <a:solidFill>
                <a:schemeClr val="tx1"/>
              </a:solidFill>
            </a:endParaRPr>
          </a:p>
          <a:p>
            <a:endParaRPr lang="pt-BR" sz="2400" dirty="0">
              <a:solidFill>
                <a:schemeClr val="tx1"/>
              </a:solidFill>
            </a:endParaRPr>
          </a:p>
          <a:p>
            <a:endParaRPr lang="pt-BR" sz="2400" dirty="0" smtClean="0">
              <a:solidFill>
                <a:schemeClr val="tx1"/>
              </a:solidFill>
            </a:endParaRPr>
          </a:p>
          <a:p>
            <a:endParaRPr lang="pt-BR" sz="2400" dirty="0">
              <a:solidFill>
                <a:schemeClr val="tx1"/>
              </a:solidFill>
            </a:endParaRPr>
          </a:p>
          <a:p>
            <a:endParaRPr lang="pt-BR" sz="2400" dirty="0" smtClean="0">
              <a:solidFill>
                <a:schemeClr val="tx1"/>
              </a:solidFill>
            </a:endParaRPr>
          </a:p>
          <a:p>
            <a:pPr algn="l"/>
            <a:r>
              <a:rPr lang="pt-BR" dirty="0" smtClean="0">
                <a:solidFill>
                  <a:schemeClr val="tx1"/>
                </a:solidFill>
              </a:rPr>
              <a:t>sem que haja nenhum traço da </a:t>
            </a:r>
            <a:r>
              <a:rPr lang="pt-BR" dirty="0" err="1" smtClean="0">
                <a:solidFill>
                  <a:schemeClr val="tx1"/>
                </a:solidFill>
              </a:rPr>
              <a:t>forclusão</a:t>
            </a:r>
            <a:r>
              <a:rPr lang="pt-BR" dirty="0" smtClean="0">
                <a:solidFill>
                  <a:schemeClr val="tx1"/>
                </a:solidFill>
              </a:rPr>
              <a:t> do Nome-do</a:t>
            </a:r>
            <a:r>
              <a:rPr lang="pt-BR" dirty="0">
                <a:solidFill>
                  <a:schemeClr val="tx1"/>
                </a:solidFill>
              </a:rPr>
              <a:t>-</a:t>
            </a:r>
            <a:r>
              <a:rPr lang="pt-BR" dirty="0" smtClean="0">
                <a:solidFill>
                  <a:schemeClr val="tx1"/>
                </a:solidFill>
              </a:rPr>
              <a:t>pai.</a:t>
            </a:r>
            <a:endParaRPr lang="pt-B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52139810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  <a:solidFill>
            <a:srgbClr val="FFC000"/>
          </a:solidFill>
        </p:spPr>
        <p:txBody>
          <a:bodyPr>
            <a:normAutofit/>
          </a:bodyPr>
          <a:lstStyle/>
          <a:p>
            <a:r>
              <a:rPr lang="pt-BR" sz="3200" dirty="0" smtClean="0"/>
              <a:t>Daí, podemos obter algumas diretrizes:</a:t>
            </a:r>
            <a:endParaRPr lang="pt-BR" sz="32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2016224"/>
          </a:xfrm>
        </p:spPr>
        <p:txBody>
          <a:bodyPr>
            <a:normAutofit/>
          </a:bodyPr>
          <a:lstStyle/>
          <a:p>
            <a:pPr marL="514350" indent="-514350">
              <a:buAutoNum type="alphaLcParenR"/>
            </a:pPr>
            <a:r>
              <a:rPr lang="pt-BR" dirty="0" smtClean="0">
                <a:solidFill>
                  <a:schemeClr val="bg1"/>
                </a:solidFill>
              </a:rPr>
              <a:t>A </a:t>
            </a:r>
            <a:r>
              <a:rPr lang="pt-BR" dirty="0" err="1" smtClean="0">
                <a:solidFill>
                  <a:schemeClr val="bg1"/>
                </a:solidFill>
              </a:rPr>
              <a:t>forclusão</a:t>
            </a:r>
            <a:r>
              <a:rPr lang="pt-BR" dirty="0" smtClean="0">
                <a:solidFill>
                  <a:schemeClr val="bg1"/>
                </a:solidFill>
              </a:rPr>
              <a:t> do Nome-do-pai não é uma condição imprescindível para o enlouquecimento, ainda que o seja para a estruturação da psicose;</a:t>
            </a:r>
          </a:p>
          <a:p>
            <a:pPr marL="0" indent="0" algn="just">
              <a:buNone/>
            </a:pPr>
            <a:endParaRPr lang="pt-BR" sz="2400" dirty="0" smtClean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4848" y="3069571"/>
            <a:ext cx="3711327" cy="20876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tângulo 3"/>
          <p:cNvSpPr/>
          <p:nvPr/>
        </p:nvSpPr>
        <p:spPr>
          <a:xfrm>
            <a:off x="0" y="5229200"/>
            <a:ext cx="9144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</a:pPr>
            <a:r>
              <a:rPr lang="pt-BR" sz="2400" dirty="0" smtClean="0">
                <a:solidFill>
                  <a:schemeClr val="bg1"/>
                </a:solidFill>
              </a:rPr>
              <a:t>b) </a:t>
            </a:r>
            <a:r>
              <a:rPr lang="pt-BR" sz="3200" dirty="0" smtClean="0">
                <a:solidFill>
                  <a:schemeClr val="bg1"/>
                </a:solidFill>
              </a:rPr>
              <a:t>Logo</a:t>
            </a:r>
            <a:r>
              <a:rPr lang="pt-BR" sz="3200" dirty="0">
                <a:solidFill>
                  <a:schemeClr val="bg1"/>
                </a:solidFill>
              </a:rPr>
              <a:t>, enlouquecimento e psicose são circunstâncias clínicas que não se recobrem;</a:t>
            </a:r>
          </a:p>
        </p:txBody>
      </p:sp>
    </p:spTree>
    <p:extLst>
      <p:ext uri="{BB962C8B-B14F-4D97-AF65-F5344CB8AC3E}">
        <p14:creationId xmlns="" xmlns:p14="http://schemas.microsoft.com/office/powerpoint/2010/main" val="248161589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7161" y="260648"/>
            <a:ext cx="6544629" cy="5906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ítulo 1"/>
          <p:cNvSpPr>
            <a:spLocks noGrp="1"/>
          </p:cNvSpPr>
          <p:nvPr>
            <p:ph type="ctrTitle"/>
          </p:nvPr>
        </p:nvSpPr>
        <p:spPr>
          <a:xfrm>
            <a:off x="0" y="4293096"/>
            <a:ext cx="9144000" cy="1728192"/>
          </a:xfrm>
          <a:solidFill>
            <a:srgbClr val="0070C0">
              <a:alpha val="82000"/>
            </a:srgbClr>
          </a:solidFill>
        </p:spPr>
        <p:txBody>
          <a:bodyPr>
            <a:noAutofit/>
          </a:bodyPr>
          <a:lstStyle/>
          <a:p>
            <a:pPr algn="l"/>
            <a:r>
              <a:rPr lang="pt-BR" sz="3200" b="1" dirty="0" smtClean="0">
                <a:solidFill>
                  <a:schemeClr val="bg1"/>
                </a:solidFill>
              </a:rPr>
              <a:t>Isto torna perfeitamente possível que as implicações da </a:t>
            </a:r>
            <a:r>
              <a:rPr lang="pt-BR" sz="3200" b="1" dirty="0" err="1" smtClean="0">
                <a:solidFill>
                  <a:schemeClr val="bg1"/>
                </a:solidFill>
              </a:rPr>
              <a:t>forclusão</a:t>
            </a:r>
            <a:r>
              <a:rPr lang="pt-BR" sz="3200" b="1" dirty="0" smtClean="0">
                <a:solidFill>
                  <a:schemeClr val="bg1"/>
                </a:solidFill>
              </a:rPr>
              <a:t> sejam ausentes em muitos pacientes que, a despeito disto, são delirantes</a:t>
            </a:r>
            <a:endParaRPr lang="pt-BR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91469288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25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075904" y="0"/>
            <a:ext cx="4824536" cy="6858000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pt-BR" sz="2800" dirty="0" smtClean="0">
                <a:solidFill>
                  <a:schemeClr val="bg1"/>
                </a:solidFill>
              </a:rPr>
              <a:t>c) O </a:t>
            </a:r>
            <a:r>
              <a:rPr lang="pt-BR" sz="2800" dirty="0">
                <a:solidFill>
                  <a:schemeClr val="bg1"/>
                </a:solidFill>
              </a:rPr>
              <a:t>neurótico usualmente queixa-se do Pai, isto é, ele sempre denuncia que o Pai nunca está muito bem </a:t>
            </a:r>
            <a:r>
              <a:rPr lang="pt-BR" sz="2800" dirty="0" smtClean="0">
                <a:solidFill>
                  <a:schemeClr val="bg1"/>
                </a:solidFill>
              </a:rPr>
              <a:t>localizado, sempre tem alguma deficiência ou porta a marca da impostura;</a:t>
            </a:r>
          </a:p>
          <a:p>
            <a:pPr marL="0" lvl="0" indent="0">
              <a:buNone/>
            </a:pPr>
            <a:endParaRPr lang="pt-BR" sz="2800" dirty="0" smtClean="0">
              <a:solidFill>
                <a:schemeClr val="bg1"/>
              </a:solidFill>
            </a:endParaRPr>
          </a:p>
          <a:p>
            <a:pPr marL="0" lvl="0" indent="0">
              <a:buNone/>
            </a:pPr>
            <a:r>
              <a:rPr lang="pt-BR" sz="2800" dirty="0" smtClean="0">
                <a:solidFill>
                  <a:schemeClr val="bg1"/>
                </a:solidFill>
              </a:rPr>
              <a:t>d) Logo</a:t>
            </a:r>
            <a:r>
              <a:rPr lang="pt-BR" sz="2800" dirty="0">
                <a:solidFill>
                  <a:schemeClr val="bg1"/>
                </a:solidFill>
              </a:rPr>
              <a:t>, a indicação do declínio </a:t>
            </a:r>
            <a:r>
              <a:rPr lang="pt-BR" sz="2800" dirty="0" smtClean="0">
                <a:solidFill>
                  <a:schemeClr val="bg1"/>
                </a:solidFill>
              </a:rPr>
              <a:t>(ou até mesmo da falta) do </a:t>
            </a:r>
            <a:r>
              <a:rPr lang="pt-BR" sz="2800" dirty="0">
                <a:solidFill>
                  <a:schemeClr val="bg1"/>
                </a:solidFill>
              </a:rPr>
              <a:t>Pai não é um critério seguro para a localização da </a:t>
            </a:r>
            <a:r>
              <a:rPr lang="pt-BR" sz="2800" dirty="0" smtClean="0">
                <a:solidFill>
                  <a:schemeClr val="bg1"/>
                </a:solidFill>
              </a:rPr>
              <a:t>ausência </a:t>
            </a:r>
            <a:r>
              <a:rPr lang="pt-BR" sz="2800" dirty="0">
                <a:solidFill>
                  <a:schemeClr val="bg1"/>
                </a:solidFill>
              </a:rPr>
              <a:t>radical </a:t>
            </a:r>
            <a:r>
              <a:rPr lang="pt-BR" sz="2800" dirty="0" smtClean="0">
                <a:solidFill>
                  <a:schemeClr val="bg1"/>
                </a:solidFill>
              </a:rPr>
              <a:t>de inscrição da </a:t>
            </a:r>
            <a:r>
              <a:rPr lang="pt-BR" sz="2800" dirty="0">
                <a:solidFill>
                  <a:schemeClr val="bg1"/>
                </a:solidFill>
              </a:rPr>
              <a:t>operação paterna por meio dos significantes;</a:t>
            </a:r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502" y="1772816"/>
            <a:ext cx="2064262" cy="36725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7077074" y="1772816"/>
            <a:ext cx="2066925" cy="3670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94133154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87624" y="980728"/>
            <a:ext cx="7128792" cy="1752600"/>
          </a:xfrm>
        </p:spPr>
        <p:txBody>
          <a:bodyPr>
            <a:normAutofit/>
          </a:bodyPr>
          <a:lstStyle/>
          <a:p>
            <a:pPr algn="l"/>
            <a:r>
              <a:rPr lang="pt-BR" dirty="0" smtClean="0">
                <a:solidFill>
                  <a:srgbClr val="92D050"/>
                </a:solidFill>
              </a:rPr>
              <a:t>Isto nos conduz a considerar, pois, a presença da </a:t>
            </a:r>
            <a:r>
              <a:rPr lang="pt-BR" i="1" dirty="0" smtClean="0">
                <a:solidFill>
                  <a:srgbClr val="92D050"/>
                </a:solidFill>
              </a:rPr>
              <a:t>loucura histérica </a:t>
            </a:r>
            <a:r>
              <a:rPr lang="pt-BR" dirty="0" smtClean="0">
                <a:solidFill>
                  <a:srgbClr val="92D050"/>
                </a:solidFill>
              </a:rPr>
              <a:t>na clínica, distinta das psicoses dissociativas.</a:t>
            </a:r>
            <a:endParaRPr lang="pt-BR" dirty="0">
              <a:solidFill>
                <a:srgbClr val="92D05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2996952"/>
            <a:ext cx="4824536" cy="34616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79560424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35696" y="332656"/>
            <a:ext cx="7308304" cy="6624736"/>
          </a:xfrm>
          <a:solidFill>
            <a:schemeClr val="accent5">
              <a:lumMod val="50000"/>
            </a:schemeClr>
          </a:solidFill>
        </p:spPr>
        <p:txBody>
          <a:bodyPr>
            <a:noAutofit/>
          </a:bodyPr>
          <a:lstStyle/>
          <a:p>
            <a:endParaRPr lang="pt-BR" sz="2400" dirty="0" smtClean="0">
              <a:solidFill>
                <a:schemeClr val="bg1"/>
              </a:solidFill>
            </a:endParaRPr>
          </a:p>
          <a:p>
            <a:endParaRPr lang="pt-BR" sz="2400" dirty="0" smtClean="0">
              <a:solidFill>
                <a:schemeClr val="bg1"/>
              </a:solidFill>
            </a:endParaRPr>
          </a:p>
          <a:p>
            <a:pPr algn="l"/>
            <a:r>
              <a:rPr lang="pt-BR" dirty="0" smtClean="0">
                <a:solidFill>
                  <a:schemeClr val="bg1"/>
                </a:solidFill>
              </a:rPr>
              <a:t>Uma jovem, com pouco mais de vinte anos de idade, chega ao meu consultório após ter permanecido por aproximadamente 40 dias em uma internação psiquiátrica.</a:t>
            </a:r>
          </a:p>
          <a:p>
            <a:pPr algn="l"/>
            <a:r>
              <a:rPr lang="pt-BR" dirty="0" smtClean="0">
                <a:solidFill>
                  <a:schemeClr val="bg1"/>
                </a:solidFill>
              </a:rPr>
              <a:t>Foi </a:t>
            </a:r>
            <a:r>
              <a:rPr lang="pt-BR" dirty="0" smtClean="0">
                <a:solidFill>
                  <a:schemeClr val="bg1"/>
                </a:solidFill>
              </a:rPr>
              <a:t>o primeiro episódio deste tipo ocorrido em sua vida.</a:t>
            </a:r>
          </a:p>
          <a:p>
            <a:pPr algn="l"/>
            <a:r>
              <a:rPr lang="pt-BR" dirty="0" smtClean="0">
                <a:solidFill>
                  <a:schemeClr val="bg1"/>
                </a:solidFill>
              </a:rPr>
              <a:t> </a:t>
            </a:r>
            <a:r>
              <a:rPr lang="pt-BR" dirty="0" smtClean="0">
                <a:solidFill>
                  <a:schemeClr val="bg1"/>
                </a:solidFill>
              </a:rPr>
              <a:t>O que a levou à internação teria sido, tal como ela me descreveu, “</a:t>
            </a:r>
            <a:r>
              <a:rPr lang="pt-BR" i="1" dirty="0" smtClean="0">
                <a:solidFill>
                  <a:schemeClr val="bg1"/>
                </a:solidFill>
              </a:rPr>
              <a:t>algo bastante intenso</a:t>
            </a:r>
            <a:r>
              <a:rPr lang="pt-BR" dirty="0" smtClean="0">
                <a:solidFill>
                  <a:schemeClr val="bg1"/>
                </a:solidFill>
              </a:rPr>
              <a:t>”. Ocorrida a recente alta, uma de suas principais preocupações referia-se a uma possível reincidência do episódio.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1835696" y="-183360"/>
            <a:ext cx="7308304" cy="159613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200" b="1" dirty="0" smtClean="0">
                <a:solidFill>
                  <a:prstClr val="black"/>
                </a:solidFill>
                <a:latin typeface="Bookman Old Style" pitchFamily="18" charset="0"/>
              </a:rPr>
              <a:t>Fragmento </a:t>
            </a:r>
            <a:r>
              <a:rPr lang="pt-BR" sz="3200" b="1" dirty="0">
                <a:solidFill>
                  <a:prstClr val="black"/>
                </a:solidFill>
                <a:latin typeface="Bookman Old Style" pitchFamily="18" charset="0"/>
              </a:rPr>
              <a:t>C</a:t>
            </a:r>
            <a:r>
              <a:rPr lang="pt-BR" sz="3200" b="1" dirty="0" smtClean="0">
                <a:solidFill>
                  <a:prstClr val="black"/>
                </a:solidFill>
                <a:latin typeface="Bookman Old Style" pitchFamily="18" charset="0"/>
              </a:rPr>
              <a:t>línico:</a:t>
            </a:r>
            <a:endParaRPr lang="pt-BR" sz="3200" b="1" dirty="0">
              <a:solidFill>
                <a:prstClr val="black"/>
              </a:solidFill>
              <a:latin typeface="Bookman Old Style" pitchFamily="18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5" y="11278"/>
            <a:ext cx="1836021" cy="18360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5" y="2511425"/>
            <a:ext cx="1835150" cy="1835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" y="5022850"/>
            <a:ext cx="1835150" cy="1835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06485702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0" y="1556792"/>
            <a:ext cx="9144000" cy="3384376"/>
          </a:xfrm>
          <a:solidFill>
            <a:srgbClr val="00B050"/>
          </a:solidFill>
        </p:spPr>
        <p:txBody>
          <a:bodyPr>
            <a:noAutofit/>
          </a:bodyPr>
          <a:lstStyle/>
          <a:p>
            <a:pPr marL="0" indent="0" algn="ctr">
              <a:buNone/>
            </a:pPr>
            <a:endParaRPr lang="pt-BR" sz="2400" dirty="0" smtClean="0"/>
          </a:p>
          <a:p>
            <a:pPr marL="0" indent="0">
              <a:buNone/>
            </a:pPr>
            <a:r>
              <a:rPr lang="pt-BR" dirty="0" smtClean="0"/>
              <a:t>Duas semanas antes da internação, a paciente encontrava-se muito ansiosa. Afinal, a conclusão de seu curso universitário estava se aproximando e ela se via cada vez mais envolvida com os preparativos.</a:t>
            </a:r>
          </a:p>
          <a:p>
            <a:pPr marL="0" indent="0">
              <a:buNone/>
            </a:pPr>
            <a:r>
              <a:rPr lang="pt-BR" dirty="0" smtClean="0"/>
              <a:t> </a:t>
            </a:r>
            <a:r>
              <a:rPr lang="pt-BR" dirty="0" smtClean="0"/>
              <a:t>A atmosfera da inquietude estava se adensando. </a:t>
            </a:r>
          </a:p>
          <a:p>
            <a:pPr marL="0" indent="0" algn="ctr">
              <a:buNone/>
            </a:pPr>
            <a:endParaRPr lang="pt-BR" sz="2400" dirty="0"/>
          </a:p>
        </p:txBody>
      </p:sp>
    </p:spTree>
    <p:extLst>
      <p:ext uri="{BB962C8B-B14F-4D97-AF65-F5344CB8AC3E}">
        <p14:creationId xmlns="" xmlns:p14="http://schemas.microsoft.com/office/powerpoint/2010/main" val="253775520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25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0" y="404664"/>
            <a:ext cx="9144000" cy="1470025"/>
          </a:xfrm>
          <a:solidFill>
            <a:srgbClr val="FF0000"/>
          </a:solidFill>
        </p:spPr>
        <p:txBody>
          <a:bodyPr/>
          <a:lstStyle/>
          <a:p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1835696" y="1844824"/>
            <a:ext cx="7308304" cy="50622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</a:pPr>
            <a:r>
              <a:rPr lang="pt-BR" sz="2800" dirty="0" smtClean="0">
                <a:solidFill>
                  <a:schemeClr val="bg1"/>
                </a:solidFill>
              </a:rPr>
              <a:t>Ao </a:t>
            </a:r>
            <a:r>
              <a:rPr lang="pt-BR" sz="2800" dirty="0">
                <a:solidFill>
                  <a:schemeClr val="bg1"/>
                </a:solidFill>
              </a:rPr>
              <a:t>lado disso, a paciente já estava bem envolvida, há pelo menos 4 anos, com um uso intenso de maconha (seu círculo de amizades e </a:t>
            </a:r>
            <a:r>
              <a:rPr lang="pt-BR" sz="2800" dirty="0" smtClean="0">
                <a:solidFill>
                  <a:schemeClr val="bg1"/>
                </a:solidFill>
              </a:rPr>
              <a:t>o namorado </a:t>
            </a:r>
            <a:r>
              <a:rPr lang="pt-BR" sz="2800" dirty="0">
                <a:solidFill>
                  <a:schemeClr val="bg1"/>
                </a:solidFill>
              </a:rPr>
              <a:t>estavam muito associados a este </a:t>
            </a:r>
            <a:r>
              <a:rPr lang="pt-BR" sz="2800" dirty="0" smtClean="0">
                <a:solidFill>
                  <a:schemeClr val="bg1"/>
                </a:solidFill>
              </a:rPr>
              <a:t>uso). </a:t>
            </a:r>
          </a:p>
          <a:p>
            <a:pPr lvl="0">
              <a:spcBef>
                <a:spcPct val="20000"/>
              </a:spcBef>
            </a:pPr>
            <a:r>
              <a:rPr lang="pt-BR" sz="2800" dirty="0" smtClean="0">
                <a:solidFill>
                  <a:schemeClr val="bg1"/>
                </a:solidFill>
              </a:rPr>
              <a:t>Tal </a:t>
            </a:r>
            <a:r>
              <a:rPr lang="pt-BR" sz="2800" dirty="0">
                <a:solidFill>
                  <a:schemeClr val="bg1"/>
                </a:solidFill>
              </a:rPr>
              <a:t>como a paciente veio a se dar conta mais tarde, </a:t>
            </a:r>
            <a:r>
              <a:rPr lang="pt-BR" sz="2800" dirty="0" smtClean="0">
                <a:solidFill>
                  <a:schemeClr val="bg1"/>
                </a:solidFill>
              </a:rPr>
              <a:t>iniciava-se ali um itinerário </a:t>
            </a:r>
            <a:r>
              <a:rPr lang="pt-BR" sz="2800" dirty="0">
                <a:solidFill>
                  <a:schemeClr val="bg1"/>
                </a:solidFill>
              </a:rPr>
              <a:t>frenético de festas, uso de bebidas alcóolicas, </a:t>
            </a:r>
            <a:r>
              <a:rPr lang="pt-BR" sz="2800" dirty="0" smtClean="0">
                <a:solidFill>
                  <a:schemeClr val="bg1"/>
                </a:solidFill>
              </a:rPr>
              <a:t>experimentação eventual de algumas outras drogas, uso exacerbado da </a:t>
            </a:r>
            <a:r>
              <a:rPr lang="pt-BR" sz="2800" dirty="0">
                <a:solidFill>
                  <a:schemeClr val="bg1"/>
                </a:solidFill>
              </a:rPr>
              <a:t>internet (principalmente portais e programas de comunicação: </a:t>
            </a:r>
            <a:r>
              <a:rPr lang="pt-BR" sz="2800" dirty="0" err="1">
                <a:solidFill>
                  <a:schemeClr val="bg1"/>
                </a:solidFill>
              </a:rPr>
              <a:t>orkut</a:t>
            </a:r>
            <a:r>
              <a:rPr lang="pt-BR" sz="2800" dirty="0">
                <a:solidFill>
                  <a:schemeClr val="bg1"/>
                </a:solidFill>
              </a:rPr>
              <a:t>, </a:t>
            </a:r>
            <a:r>
              <a:rPr lang="pt-BR" sz="2800" dirty="0" err="1" smtClean="0">
                <a:solidFill>
                  <a:schemeClr val="bg1"/>
                </a:solidFill>
              </a:rPr>
              <a:t>twitter</a:t>
            </a:r>
            <a:r>
              <a:rPr lang="pt-BR" sz="2800" dirty="0" smtClean="0">
                <a:solidFill>
                  <a:schemeClr val="bg1"/>
                </a:solidFill>
              </a:rPr>
              <a:t>, </a:t>
            </a:r>
            <a:r>
              <a:rPr lang="pt-BR" sz="2800" dirty="0" err="1" smtClean="0">
                <a:solidFill>
                  <a:schemeClr val="bg1"/>
                </a:solidFill>
              </a:rPr>
              <a:t>msn</a:t>
            </a:r>
            <a:r>
              <a:rPr lang="pt-BR" sz="2800" dirty="0">
                <a:solidFill>
                  <a:schemeClr val="bg1"/>
                </a:solidFill>
              </a:rPr>
              <a:t>, </a:t>
            </a:r>
            <a:r>
              <a:rPr lang="pt-BR" sz="2800" dirty="0" err="1">
                <a:solidFill>
                  <a:schemeClr val="bg1"/>
                </a:solidFill>
              </a:rPr>
              <a:t>facebook</a:t>
            </a:r>
            <a:r>
              <a:rPr lang="pt-BR" sz="2800" dirty="0">
                <a:solidFill>
                  <a:schemeClr val="bg1"/>
                </a:solidFill>
              </a:rPr>
              <a:t>, etc.)</a:t>
            </a: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0" y="1700808"/>
            <a:ext cx="1881131" cy="5157192"/>
          </a:xfrm>
          <a:prstGeom prst="rect">
            <a:avLst/>
          </a:prstGeom>
          <a:solidFill>
            <a:srgbClr val="FF00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141475338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79512" y="0"/>
            <a:ext cx="8964488" cy="1730673"/>
          </a:xfrm>
        </p:spPr>
        <p:txBody>
          <a:bodyPr>
            <a:noAutofit/>
          </a:bodyPr>
          <a:lstStyle/>
          <a:p>
            <a:pPr algn="l"/>
            <a:r>
              <a:rPr lang="pt-BR" sz="3200" dirty="0" smtClean="0">
                <a:solidFill>
                  <a:schemeClr val="bg1"/>
                </a:solidFill>
              </a:rPr>
              <a:t>Esta presença do excesso e de sua continuidade chegou ao ápice na proximidade de um evento preparatório para a formatura.</a:t>
            </a:r>
            <a:endParaRPr lang="pt-BR" sz="3200" dirty="0">
              <a:solidFill>
                <a:schemeClr val="bg1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254884" y="1700808"/>
            <a:ext cx="6872281" cy="5157192"/>
          </a:xfrm>
          <a:solidFill>
            <a:schemeClr val="accent3">
              <a:lumMod val="50000"/>
            </a:schemeClr>
          </a:solidFill>
        </p:spPr>
        <p:txBody>
          <a:bodyPr>
            <a:noAutofit/>
          </a:bodyPr>
          <a:lstStyle/>
          <a:p>
            <a:pPr algn="l"/>
            <a:r>
              <a:rPr lang="pt-BR" sz="2800" dirty="0" smtClean="0">
                <a:solidFill>
                  <a:schemeClr val="bg1"/>
                </a:solidFill>
              </a:rPr>
              <a:t>Três </a:t>
            </a:r>
            <a:r>
              <a:rPr lang="pt-BR" sz="2800" dirty="0" smtClean="0">
                <a:solidFill>
                  <a:schemeClr val="bg1"/>
                </a:solidFill>
              </a:rPr>
              <a:t>dias antes, a paciente encontrava-se tomada por um taquipsiquismo, tendo chegado a intensificar o uso de maconha, os contatos e mensagens telefônicos com suas colegas e a sua presença nos sites de interação. </a:t>
            </a:r>
            <a:r>
              <a:rPr lang="pt-BR" sz="2800" dirty="0" smtClean="0">
                <a:solidFill>
                  <a:schemeClr val="bg1"/>
                </a:solidFill>
              </a:rPr>
              <a:t>Segundo </a:t>
            </a:r>
            <a:r>
              <a:rPr lang="pt-BR" sz="2800" dirty="0" smtClean="0">
                <a:solidFill>
                  <a:schemeClr val="bg1"/>
                </a:solidFill>
              </a:rPr>
              <a:t>a paciente, ela ficou “ligada” por três dias e três noites consecutivos. Sono, alimentação, outros investimentos que não os relacionados à formatura e aos preparativos para este evento foram suspensos. A paciente chegou à exaustão.</a:t>
            </a:r>
            <a:endParaRPr lang="pt-BR" sz="2800" dirty="0">
              <a:solidFill>
                <a:schemeClr val="bg1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5" y="3429000"/>
            <a:ext cx="2267744" cy="1778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25976284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0" y="19797"/>
            <a:ext cx="9144000" cy="1176955"/>
          </a:xfrm>
        </p:spPr>
        <p:txBody>
          <a:bodyPr>
            <a:normAutofit/>
          </a:bodyPr>
          <a:lstStyle/>
          <a:p>
            <a:pPr algn="l"/>
            <a:r>
              <a:rPr lang="pt-BR" sz="3200" dirty="0" smtClean="0">
                <a:solidFill>
                  <a:schemeClr val="bg1"/>
                </a:solidFill>
              </a:rPr>
              <a:t>Esta </a:t>
            </a:r>
            <a:r>
              <a:rPr lang="pt-BR" sz="3200" i="1" dirty="0" smtClean="0">
                <a:solidFill>
                  <a:schemeClr val="bg1"/>
                </a:solidFill>
              </a:rPr>
              <a:t>experiência gozosa </a:t>
            </a:r>
            <a:r>
              <a:rPr lang="pt-BR" sz="3200" dirty="0" smtClean="0">
                <a:solidFill>
                  <a:schemeClr val="bg1"/>
                </a:solidFill>
              </a:rPr>
              <a:t>foi o suficiente para que surgissem uma série de sintomas bem expressivos:</a:t>
            </a:r>
            <a:endParaRPr lang="pt-BR" sz="3200" dirty="0">
              <a:solidFill>
                <a:schemeClr val="bg1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0" y="4365104"/>
            <a:ext cx="9144000" cy="2492896"/>
          </a:xfrm>
        </p:spPr>
        <p:txBody>
          <a:bodyPr>
            <a:noAutofit/>
          </a:bodyPr>
          <a:lstStyle/>
          <a:p>
            <a:pPr algn="l"/>
            <a:r>
              <a:rPr lang="pt-BR" dirty="0" smtClean="0">
                <a:solidFill>
                  <a:schemeClr val="bg1"/>
                </a:solidFill>
              </a:rPr>
              <a:t>Ideações delirantes (nas quais seus parentes eram associados à nova presidente do Brasil), vivências de estranheza, extrema angústia, aceleração do pensamento e </a:t>
            </a:r>
            <a:r>
              <a:rPr lang="pt-BR" dirty="0" err="1" smtClean="0">
                <a:solidFill>
                  <a:schemeClr val="bg1"/>
                </a:solidFill>
              </a:rPr>
              <a:t>logorréia</a:t>
            </a:r>
            <a:r>
              <a:rPr lang="pt-BR" dirty="0" smtClean="0">
                <a:solidFill>
                  <a:schemeClr val="bg1"/>
                </a:solidFill>
              </a:rPr>
              <a:t> foram alguns dos fenômenos que conduziram sua família a lhe internar.</a:t>
            </a:r>
            <a:endParaRPr lang="pt-BR" dirty="0">
              <a:solidFill>
                <a:schemeClr val="bg1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340768"/>
            <a:ext cx="3395464" cy="28620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556792"/>
            <a:ext cx="3395663" cy="2859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61365074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977323" y="607665"/>
            <a:ext cx="6544816" cy="2258504"/>
          </a:xfrm>
          <a:solidFill>
            <a:srgbClr val="C00000"/>
          </a:solidFill>
        </p:spPr>
        <p:txBody>
          <a:bodyPr>
            <a:noAutofit/>
          </a:bodyPr>
          <a:lstStyle/>
          <a:p>
            <a:endParaRPr lang="pt-BR" sz="2800" dirty="0" smtClean="0">
              <a:solidFill>
                <a:schemeClr val="bg1"/>
              </a:solidFill>
              <a:latin typeface="Bookman Old Style" pitchFamily="18" charset="0"/>
            </a:endParaRPr>
          </a:p>
          <a:p>
            <a:pPr algn="l"/>
            <a:r>
              <a:rPr lang="pt-BR" dirty="0" smtClean="0">
                <a:solidFill>
                  <a:schemeClr val="bg1"/>
                </a:solidFill>
                <a:latin typeface="Bookman Old Style" pitchFamily="18" charset="0"/>
              </a:rPr>
              <a:t>A posição subjetiva do histérico comporta uma </a:t>
            </a:r>
            <a:r>
              <a:rPr lang="pt-BR" i="1" dirty="0" smtClean="0">
                <a:solidFill>
                  <a:schemeClr val="bg1"/>
                </a:solidFill>
                <a:latin typeface="Bookman Old Style" pitchFamily="18" charset="0"/>
              </a:rPr>
              <a:t>forma específica de gozo</a:t>
            </a:r>
            <a:r>
              <a:rPr lang="pt-BR" dirty="0" smtClean="0">
                <a:solidFill>
                  <a:schemeClr val="bg1"/>
                </a:solidFill>
                <a:latin typeface="Bookman Old Style" pitchFamily="18" charset="0"/>
              </a:rPr>
              <a:t>;</a:t>
            </a:r>
            <a:endParaRPr lang="pt-BR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686" y="1"/>
            <a:ext cx="1331640" cy="1440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782" y="1440917"/>
            <a:ext cx="1328737" cy="143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783" y="2879192"/>
            <a:ext cx="1328737" cy="143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4294425"/>
            <a:ext cx="1312953" cy="143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3" y="5420536"/>
            <a:ext cx="1328737" cy="143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Subtítulo 2"/>
          <p:cNvSpPr txBox="1">
            <a:spLocks/>
          </p:cNvSpPr>
          <p:nvPr/>
        </p:nvSpPr>
        <p:spPr>
          <a:xfrm>
            <a:off x="1312954" y="3068960"/>
            <a:ext cx="7831046" cy="2376264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sz="3600" dirty="0" smtClean="0">
                <a:solidFill>
                  <a:schemeClr val="tx1"/>
                </a:solidFill>
                <a:latin typeface="Bookman Old Style" pitchFamily="18" charset="0"/>
              </a:rPr>
              <a:t>Tal </a:t>
            </a:r>
            <a:r>
              <a:rPr lang="pt-BR" sz="3600" dirty="0" smtClean="0">
                <a:solidFill>
                  <a:schemeClr val="tx1"/>
                </a:solidFill>
                <a:latin typeface="Bookman Old Style" pitchFamily="18" charset="0"/>
              </a:rPr>
              <a:t>como já apontamos, o  conceito de gozo nos remete para experiências nas quais há uma interação entre prazer e sofrimento e que assim nos expõem, sobretudo, </a:t>
            </a:r>
          </a:p>
          <a:p>
            <a:pPr algn="l"/>
            <a:r>
              <a:rPr lang="pt-BR" sz="3600" i="1" dirty="0" smtClean="0">
                <a:solidFill>
                  <a:schemeClr val="tx1"/>
                </a:solidFill>
                <a:latin typeface="Bookman Old Style" pitchFamily="18" charset="0"/>
              </a:rPr>
              <a:t>o modo de divisão do sujeito</a:t>
            </a:r>
            <a:r>
              <a:rPr lang="pt-BR" sz="3600" dirty="0" smtClean="0">
                <a:solidFill>
                  <a:schemeClr val="tx1"/>
                </a:solidFill>
                <a:latin typeface="Bookman Old Style" pitchFamily="18" charset="0"/>
              </a:rPr>
              <a:t>.</a:t>
            </a:r>
            <a:endParaRPr lang="pt-BR" sz="3600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2955" y="5420536"/>
            <a:ext cx="1328737" cy="143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1692" y="5419725"/>
            <a:ext cx="1328737" cy="143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9083" y="5419724"/>
            <a:ext cx="1328737" cy="143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5250" y="5420536"/>
            <a:ext cx="1328737" cy="143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0843" y="5419723"/>
            <a:ext cx="1328737" cy="143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5263" y="5419722"/>
            <a:ext cx="1328737" cy="143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01133638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2818656" cy="1143000"/>
          </a:xfrm>
          <a:solidFill>
            <a:srgbClr val="92D050"/>
          </a:solidFill>
        </p:spPr>
        <p:txBody>
          <a:bodyPr/>
          <a:lstStyle/>
          <a:p>
            <a:r>
              <a:rPr lang="pt-BR" dirty="0" smtClean="0"/>
              <a:t>Gozo: 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9574" y="2060848"/>
            <a:ext cx="4464496" cy="4525963"/>
          </a:xfrm>
        </p:spPr>
        <p:txBody>
          <a:bodyPr/>
          <a:lstStyle/>
          <a:p>
            <a:pPr marL="0" indent="0" algn="ctr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 smtClean="0">
                <a:solidFill>
                  <a:schemeClr val="bg1"/>
                </a:solidFill>
              </a:rPr>
              <a:t>aquilo que não </a:t>
            </a:r>
            <a:r>
              <a:rPr lang="pt-BR" dirty="0">
                <a:solidFill>
                  <a:schemeClr val="bg1"/>
                </a:solidFill>
              </a:rPr>
              <a:t>se deixa apreender totalmente; ele está sempre </a:t>
            </a:r>
            <a:r>
              <a:rPr lang="pt-BR" dirty="0" smtClean="0">
                <a:solidFill>
                  <a:schemeClr val="bg1"/>
                </a:solidFill>
              </a:rPr>
              <a:t>transbordando, extravasando, </a:t>
            </a:r>
            <a:r>
              <a:rPr lang="pt-BR" dirty="0">
                <a:solidFill>
                  <a:schemeClr val="bg1"/>
                </a:solidFill>
              </a:rPr>
              <a:t>escapando como um tonel das </a:t>
            </a:r>
            <a:r>
              <a:rPr lang="pt-BR" dirty="0" err="1" smtClean="0">
                <a:solidFill>
                  <a:schemeClr val="bg1"/>
                </a:solidFill>
              </a:rPr>
              <a:t>Danaides</a:t>
            </a:r>
            <a:r>
              <a:rPr lang="pt-BR" dirty="0">
                <a:solidFill>
                  <a:schemeClr val="bg1"/>
                </a:solidFill>
              </a:rPr>
              <a:t> 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8877" y="548680"/>
            <a:ext cx="4382426" cy="5862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8651735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11560" y="692696"/>
            <a:ext cx="7772400" cy="1470025"/>
          </a:xfrm>
        </p:spPr>
        <p:txBody>
          <a:bodyPr>
            <a:noAutofit/>
          </a:bodyPr>
          <a:lstStyle/>
          <a:p>
            <a:pPr algn="l"/>
            <a:r>
              <a:rPr lang="pt-BR" sz="3200" dirty="0" smtClean="0">
                <a:solidFill>
                  <a:schemeClr val="bg1"/>
                </a:solidFill>
              </a:rPr>
              <a:t>Em meio a sintomatologia apresentada pela paciente, vale destacar a forte impressão que ela portava sobre a sua vulnerabilidade:</a:t>
            </a:r>
            <a:endParaRPr lang="pt-BR" sz="3200" dirty="0">
              <a:solidFill>
                <a:schemeClr val="bg1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436712" y="4581128"/>
            <a:ext cx="6400800" cy="1752600"/>
          </a:xfrm>
        </p:spPr>
        <p:txBody>
          <a:bodyPr>
            <a:normAutofit/>
          </a:bodyPr>
          <a:lstStyle/>
          <a:p>
            <a:endParaRPr lang="pt-BR" sz="2400" dirty="0" smtClean="0">
              <a:solidFill>
                <a:schemeClr val="bg1"/>
              </a:solidFill>
            </a:endParaRPr>
          </a:p>
          <a:p>
            <a:pPr algn="l"/>
            <a:r>
              <a:rPr lang="pt-BR" dirty="0" smtClean="0">
                <a:solidFill>
                  <a:schemeClr val="bg1"/>
                </a:solidFill>
              </a:rPr>
              <a:t>ela não parava de sentir a proximidade de uma iminente ruína.</a:t>
            </a:r>
            <a:endParaRPr lang="pt-BR" dirty="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439" y="2708920"/>
            <a:ext cx="1269419" cy="1080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2703190"/>
            <a:ext cx="1268413" cy="108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9589" y="2703190"/>
            <a:ext cx="1268413" cy="108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27" y="2708920"/>
            <a:ext cx="1268413" cy="108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2709407"/>
            <a:ext cx="1268413" cy="108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2709407"/>
            <a:ext cx="1268413" cy="108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54066001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250">
        <p:randomBar dir="vert"/>
      </p:transition>
    </mc:Choice>
    <mc:Fallback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0" y="1844824"/>
            <a:ext cx="9144000" cy="501317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t-BR" dirty="0" smtClean="0">
                <a:solidFill>
                  <a:schemeClr val="bg1"/>
                </a:solidFill>
              </a:rPr>
              <a:t>Inclusive, quando a paciente chegou ao meu consultório (poucas horas depois de receber alta hospitalar), ela ainda apresentava alguns fenômenos bem curiosos, que persistiram durante as duas semanas seguintes. </a:t>
            </a:r>
          </a:p>
          <a:p>
            <a:pPr marL="0" indent="0">
              <a:buNone/>
            </a:pPr>
            <a:r>
              <a:rPr lang="pt-BR" dirty="0" smtClean="0">
                <a:solidFill>
                  <a:schemeClr val="bg1"/>
                </a:solidFill>
              </a:rPr>
              <a:t>Por </a:t>
            </a:r>
            <a:r>
              <a:rPr lang="pt-BR" dirty="0" smtClean="0">
                <a:solidFill>
                  <a:schemeClr val="bg1"/>
                </a:solidFill>
              </a:rPr>
              <a:t>exemplo, ela tinha a forte impressão de já ter sido tratada por mim quando criança e que agora seria uma espécie de retorno. Em outra sessão, realizando vários trocadilhos e com muito humor, disse-me que eu estava vestido igual ao Paulo Coelho. </a:t>
            </a:r>
          </a:p>
          <a:p>
            <a:pPr marL="0" indent="0">
              <a:buNone/>
            </a:pPr>
            <a:endParaRPr lang="pt-BR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pt-BR" dirty="0" smtClean="0">
                <a:solidFill>
                  <a:schemeClr val="bg1"/>
                </a:solidFill>
              </a:rPr>
              <a:t>Eram os primeiros significantes envolvendo a transferência.</a:t>
            </a:r>
            <a:endParaRPr lang="pt-BR" dirty="0">
              <a:solidFill>
                <a:schemeClr val="bg1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0"/>
            <a:ext cx="2890292" cy="19249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06981929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23528" y="332656"/>
            <a:ext cx="8424936" cy="2736304"/>
          </a:xfrm>
        </p:spPr>
        <p:txBody>
          <a:bodyPr>
            <a:noAutofit/>
          </a:bodyPr>
          <a:lstStyle/>
          <a:p>
            <a:pPr algn="l"/>
            <a:r>
              <a:rPr lang="pt-BR" sz="3200" dirty="0" smtClean="0"/>
              <a:t>A paciente, durante a internação, foi  medicada como psicótica. Após a alta  -  e ela ainda se encontra com o apoio psicofarmacológico  -  a medicação persistiu, com poucas alterações, até o presente momento.</a:t>
            </a:r>
            <a:endParaRPr lang="pt-BR" sz="32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0" y="3886200"/>
            <a:ext cx="9144000" cy="1919064"/>
          </a:xfrm>
          <a:solidFill>
            <a:srgbClr val="7030A0"/>
          </a:solidFill>
        </p:spPr>
        <p:txBody>
          <a:bodyPr>
            <a:normAutofit lnSpcReduction="10000"/>
          </a:bodyPr>
          <a:lstStyle/>
          <a:p>
            <a:pPr algn="l"/>
            <a:r>
              <a:rPr lang="pt-BR" dirty="0" smtClean="0">
                <a:solidFill>
                  <a:schemeClr val="bg1"/>
                </a:solidFill>
              </a:rPr>
              <a:t>Passadas </a:t>
            </a:r>
            <a:r>
              <a:rPr lang="pt-BR" dirty="0" smtClean="0">
                <a:solidFill>
                  <a:schemeClr val="bg1"/>
                </a:solidFill>
              </a:rPr>
              <a:t>três semanas desde sua chegada ao analista, o quadro clínico da paciente estava totalmente limpo, em relação às manifestações semiológicas de sua chegada.</a:t>
            </a:r>
            <a:endParaRPr lang="pt-B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8152771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:randomBar dir="vert"/>
      </p:transition>
    </mc:Choice>
    <mc:Fallback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0" y="260648"/>
            <a:ext cx="9144000" cy="3124944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t-BR" sz="2800" dirty="0" smtClean="0"/>
              <a:t>O </a:t>
            </a:r>
            <a:r>
              <a:rPr lang="pt-BR" sz="2800" dirty="0" smtClean="0"/>
              <a:t>uso de maconha foi inteiramente suspenso. Isto se manteve até três meses após a saída da internação. Depois, o uso se reinstalou, mas em uma medida bem diferente da qual a paciente estava acostumada. O uso de álcool é praticamente inexistente. </a:t>
            </a:r>
          </a:p>
          <a:p>
            <a:pPr marL="0" indent="0">
              <a:buNone/>
            </a:pPr>
            <a:r>
              <a:rPr lang="pt-BR" sz="2800" dirty="0" smtClean="0"/>
              <a:t>O </a:t>
            </a:r>
            <a:r>
              <a:rPr lang="pt-BR" sz="2800" dirty="0" smtClean="0"/>
              <a:t>curso superior, que não se completou no momento esperado; foi concluído somente no semestre seguinte.</a:t>
            </a:r>
            <a:endParaRPr lang="pt-BR" sz="2800" dirty="0"/>
          </a:p>
        </p:txBody>
      </p:sp>
      <p:sp>
        <p:nvSpPr>
          <p:cNvPr id="4" name="Espaço Reservado para Conteúdo 2"/>
          <p:cNvSpPr txBox="1">
            <a:spLocks/>
          </p:cNvSpPr>
          <p:nvPr/>
        </p:nvSpPr>
        <p:spPr>
          <a:xfrm>
            <a:off x="0" y="3356992"/>
            <a:ext cx="9144000" cy="22322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pt-BR" sz="2800" dirty="0" smtClean="0">
                <a:solidFill>
                  <a:schemeClr val="bg1"/>
                </a:solidFill>
              </a:rPr>
              <a:t>Passada a crise do </a:t>
            </a:r>
            <a:r>
              <a:rPr lang="pt-BR" sz="2800" i="1" dirty="0" smtClean="0">
                <a:solidFill>
                  <a:schemeClr val="bg1"/>
                </a:solidFill>
              </a:rPr>
              <a:t>enlouquecimento histérico</a:t>
            </a:r>
            <a:r>
              <a:rPr lang="pt-BR" sz="2800" dirty="0" smtClean="0">
                <a:solidFill>
                  <a:schemeClr val="bg1"/>
                </a:solidFill>
              </a:rPr>
              <a:t>, a paciente se encontra em um momento da análise no qual ela se interroga (como se houvesse aí um enigma, uma incógnita de difícil resolução) sobre o amor e sua própria falta: </a:t>
            </a:r>
          </a:p>
          <a:p>
            <a:pPr marL="0" indent="0">
              <a:buFont typeface="Arial" pitchFamily="34" charset="0"/>
              <a:buNone/>
            </a:pPr>
            <a:r>
              <a:rPr lang="pt-BR" sz="2800" dirty="0" smtClean="0">
                <a:solidFill>
                  <a:schemeClr val="bg1"/>
                </a:solidFill>
              </a:rPr>
              <a:t>“</a:t>
            </a:r>
            <a:r>
              <a:rPr lang="pt-BR" sz="2800" i="1" dirty="0" smtClean="0">
                <a:solidFill>
                  <a:srgbClr val="FFC000"/>
                </a:solidFill>
              </a:rPr>
              <a:t>por que eu não consigo arrumar um namorado?</a:t>
            </a:r>
            <a:r>
              <a:rPr lang="pt-BR" sz="2800" dirty="0" smtClean="0">
                <a:solidFill>
                  <a:schemeClr val="bg1"/>
                </a:solidFill>
              </a:rPr>
              <a:t>”</a:t>
            </a:r>
            <a:endParaRPr lang="pt-BR" sz="2800" dirty="0">
              <a:solidFill>
                <a:schemeClr val="bg1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4544" y="5733256"/>
            <a:ext cx="2195736" cy="1339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5733256"/>
            <a:ext cx="2195513" cy="1335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5733256"/>
            <a:ext cx="2195513" cy="1335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5733256"/>
            <a:ext cx="2195513" cy="1335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6243" y="5733256"/>
            <a:ext cx="2195513" cy="1335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33761352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1124744"/>
            <a:ext cx="9144000" cy="1800200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pt-BR" sz="2700" dirty="0" smtClean="0">
                <a:latin typeface="Bookman Old Style" pitchFamily="18" charset="0"/>
              </a:rPr>
              <a:t/>
            </a:r>
            <a:br>
              <a:rPr lang="pt-BR" sz="2700" dirty="0" smtClean="0">
                <a:latin typeface="Bookman Old Style" pitchFamily="18" charset="0"/>
              </a:rPr>
            </a:br>
            <a:r>
              <a:rPr lang="pt-BR" sz="2400" dirty="0" smtClean="0">
                <a:latin typeface="Bookman Old Style"/>
                <a:ea typeface="Times New Roman"/>
                <a:cs typeface="Times New Roman"/>
              </a:rPr>
              <a:t/>
            </a:r>
            <a:br>
              <a:rPr lang="pt-BR" sz="2400" dirty="0" smtClean="0">
                <a:latin typeface="Bookman Old Style"/>
                <a:ea typeface="Times New Roman"/>
                <a:cs typeface="Times New Roman"/>
              </a:rPr>
            </a:br>
            <a:r>
              <a:rPr lang="pt-BR" sz="3100" dirty="0" smtClean="0">
                <a:latin typeface="Bookman Old Style"/>
                <a:ea typeface="Times New Roman"/>
                <a:cs typeface="Times New Roman"/>
              </a:rPr>
              <a:t> </a:t>
            </a:r>
            <a:endParaRPr lang="pt-BR" sz="31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0" y="3789040"/>
            <a:ext cx="9144000" cy="3068960"/>
          </a:xfrm>
          <a:solidFill>
            <a:schemeClr val="tx2">
              <a:lumMod val="7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dirty="0" smtClean="0"/>
              <a:t>                     </a:t>
            </a:r>
          </a:p>
          <a:p>
            <a:pPr marL="0" indent="0">
              <a:buNone/>
            </a:pPr>
            <a:r>
              <a:rPr lang="pt-BR" dirty="0">
                <a:solidFill>
                  <a:schemeClr val="bg1"/>
                </a:solidFill>
              </a:rPr>
              <a:t> </a:t>
            </a:r>
            <a:r>
              <a:rPr lang="pt-BR" dirty="0" smtClean="0">
                <a:solidFill>
                  <a:schemeClr val="bg1"/>
                </a:solidFill>
              </a:rPr>
              <a:t>                                           </a:t>
            </a:r>
            <a:r>
              <a:rPr lang="pt-BR" sz="2000" dirty="0" smtClean="0">
                <a:solidFill>
                  <a:schemeClr val="bg1"/>
                </a:solidFill>
                <a:latin typeface="Bookman Old Style" pitchFamily="18" charset="0"/>
              </a:rPr>
              <a:t>Até lá!</a:t>
            </a:r>
          </a:p>
          <a:p>
            <a:pPr marL="0" indent="0" algn="ctr">
              <a:buNone/>
            </a:pPr>
            <a:r>
              <a:rPr lang="pt-BR" sz="2000" dirty="0" smtClean="0">
                <a:solidFill>
                  <a:schemeClr val="bg1"/>
                </a:solidFill>
                <a:latin typeface="Bookman Old Style" pitchFamily="18" charset="0"/>
              </a:rPr>
              <a:t>Acesso a este conteúdo:</a:t>
            </a:r>
          </a:p>
          <a:p>
            <a:pPr marL="0" indent="0" algn="ctr">
              <a:buNone/>
            </a:pPr>
            <a:r>
              <a:rPr lang="pt-BR" sz="2000" dirty="0" smtClean="0">
                <a:solidFill>
                  <a:schemeClr val="bg1"/>
                </a:solidFill>
                <a:latin typeface="Bookman Old Style" pitchFamily="18" charset="0"/>
              </a:rPr>
              <a:t>www.alexandresimoes.com.br</a:t>
            </a:r>
          </a:p>
          <a:p>
            <a:pPr marL="0" indent="0" algn="ctr">
              <a:buNone/>
            </a:pPr>
            <a:endParaRPr lang="pt-BR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pt-BR" dirty="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5733256"/>
            <a:ext cx="1956693" cy="96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Espaço Reservado para Rodapé 1"/>
          <p:cNvSpPr>
            <a:spLocks noGrp="1"/>
          </p:cNvSpPr>
          <p:nvPr/>
        </p:nvSpPr>
        <p:spPr>
          <a:xfrm>
            <a:off x="7812360" y="6381328"/>
            <a:ext cx="11735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pt-BR" sz="800" dirty="0" smtClean="0">
                <a:solidFill>
                  <a:srgbClr val="969696">
                    <a:lumMod val="50000"/>
                  </a:srgbClr>
                </a:solidFill>
                <a:latin typeface="Arial"/>
                <a:cs typeface="Arial" pitchFamily="34" charset="0"/>
              </a:rPr>
              <a:t>ALEXANDRE </a:t>
            </a:r>
            <a:r>
              <a:rPr lang="pt-BR" sz="800" dirty="0">
                <a:solidFill>
                  <a:srgbClr val="969696">
                    <a:lumMod val="50000"/>
                  </a:srgbClr>
                </a:solidFill>
                <a:latin typeface="Arial"/>
                <a:cs typeface="Arial" pitchFamily="34" charset="0"/>
              </a:rPr>
              <a:t>SIMÕES </a:t>
            </a:r>
          </a:p>
          <a:p>
            <a:pPr algn="ctr">
              <a:defRPr/>
            </a:pPr>
            <a:r>
              <a:rPr lang="pt-BR" sz="800" dirty="0">
                <a:solidFill>
                  <a:srgbClr val="969696">
                    <a:lumMod val="50000"/>
                  </a:srgbClr>
                </a:solidFill>
                <a:latin typeface="Arial"/>
                <a:cs typeface="Arial" pitchFamily="34" charset="0"/>
              </a:rPr>
              <a:t>® Todos os direitos </a:t>
            </a:r>
            <a:r>
              <a:rPr lang="pt-BR" sz="800" dirty="0" smtClean="0">
                <a:solidFill>
                  <a:srgbClr val="969696">
                    <a:lumMod val="50000"/>
                  </a:srgbClr>
                </a:solidFill>
                <a:latin typeface="Arial"/>
                <a:cs typeface="Arial" pitchFamily="34" charset="0"/>
              </a:rPr>
              <a:t> de autor reservados.</a:t>
            </a:r>
            <a:endParaRPr lang="pt-BR" sz="800" dirty="0">
              <a:solidFill>
                <a:srgbClr val="969696">
                  <a:lumMod val="50000"/>
                </a:srgbClr>
              </a:solidFill>
              <a:latin typeface="Arial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8770164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442</TotalTime>
  <Words>1054</Words>
  <Application>Microsoft Office PowerPoint</Application>
  <PresentationFormat>Apresentação na tela (4:3)</PresentationFormat>
  <Paragraphs>66</Paragraphs>
  <Slides>19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3</vt:i4>
      </vt:variant>
      <vt:variant>
        <vt:lpstr>Títulos de slides</vt:lpstr>
      </vt:variant>
      <vt:variant>
        <vt:i4>19</vt:i4>
      </vt:variant>
    </vt:vector>
  </HeadingPairs>
  <TitlesOfParts>
    <vt:vector size="22" baseType="lpstr">
      <vt:lpstr>1_Tema do Office</vt:lpstr>
      <vt:lpstr>Tema do Office</vt:lpstr>
      <vt:lpstr>2_Tema do Office</vt:lpstr>
      <vt:lpstr>Clínica Psicanalítica: manejo  e  subjetivações  na  contemporaneidade</vt:lpstr>
      <vt:lpstr>Desde os anos 1950, com a proposta da forclusão do Nome-do-Pai, elaborada por Jacques Lacan, apreendemos o que antes não tínhamos na clínica psicanalítica:</vt:lpstr>
      <vt:lpstr>Todavia, é perfeitamente possível que nos deparemos com situações clínicas de nítido enlouquecimento (com uma vasta sintomatologia)</vt:lpstr>
      <vt:lpstr>Daí, podemos obter algumas diretrizes:</vt:lpstr>
      <vt:lpstr>Isto torna perfeitamente possível que as implicações da forclusão sejam ausentes em muitos pacientes que, a despeito disto, são delirantes</vt:lpstr>
      <vt:lpstr>Slide 6</vt:lpstr>
      <vt:lpstr>Slide 7</vt:lpstr>
      <vt:lpstr>Slide 8</vt:lpstr>
      <vt:lpstr>Slide 9</vt:lpstr>
      <vt:lpstr>Slide 10</vt:lpstr>
      <vt:lpstr>Esta presença do excesso e de sua continuidade chegou ao ápice na proximidade de um evento preparatório para a formatura.</vt:lpstr>
      <vt:lpstr>Esta experiência gozosa foi o suficiente para que surgissem uma série de sintomas bem expressivos:</vt:lpstr>
      <vt:lpstr>Slide 13</vt:lpstr>
      <vt:lpstr>Gozo: </vt:lpstr>
      <vt:lpstr>Em meio a sintomatologia apresentada pela paciente, vale destacar a forte impressão que ela portava sobre a sua vulnerabilidade:</vt:lpstr>
      <vt:lpstr>Slide 16</vt:lpstr>
      <vt:lpstr>A paciente, durante a internação, foi  medicada como psicótica. Após a alta  -  e ela ainda se encontra com o apoio psicofarmacológico  -  a medicação persistiu, com poucas alterações, até o presente momento.</vt:lpstr>
      <vt:lpstr>Slide 18</vt:lpstr>
      <vt:lpstr>   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Clínica Psicanalítica: manejo  e  subjetivações  na  contemporaneidade</dc:title>
  <dc:creator>Alexandre Simoes</dc:creator>
  <cp:lastModifiedBy>Note</cp:lastModifiedBy>
  <cp:revision>80</cp:revision>
  <dcterms:created xsi:type="dcterms:W3CDTF">2012-02-22T08:36:54Z</dcterms:created>
  <dcterms:modified xsi:type="dcterms:W3CDTF">2013-10-05T09:56:04Z</dcterms:modified>
</cp:coreProperties>
</file>