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59" r:id="rId6"/>
    <p:sldId id="260" r:id="rId7"/>
    <p:sldId id="263" r:id="rId8"/>
    <p:sldId id="264" r:id="rId9"/>
    <p:sldId id="289" r:id="rId10"/>
    <p:sldId id="277" r:id="rId11"/>
    <p:sldId id="293" r:id="rId12"/>
    <p:sldId id="294" r:id="rId13"/>
    <p:sldId id="290" r:id="rId14"/>
    <p:sldId id="265" r:id="rId15"/>
    <p:sldId id="273" r:id="rId16"/>
    <p:sldId id="274" r:id="rId17"/>
    <p:sldId id="291" r:id="rId18"/>
    <p:sldId id="278" r:id="rId19"/>
    <p:sldId id="279" r:id="rId20"/>
    <p:sldId id="281" r:id="rId21"/>
    <p:sldId id="288" r:id="rId22"/>
    <p:sldId id="280" r:id="rId23"/>
    <p:sldId id="282" r:id="rId24"/>
    <p:sldId id="284" r:id="rId25"/>
    <p:sldId id="296" r:id="rId26"/>
    <p:sldId id="283" r:id="rId27"/>
    <p:sldId id="271" r:id="rId28"/>
    <p:sldId id="295" r:id="rId29"/>
    <p:sldId id="275" r:id="rId30"/>
    <p:sldId id="297" r:id="rId31"/>
    <p:sldId id="266" r:id="rId32"/>
    <p:sldId id="267" r:id="rId33"/>
    <p:sldId id="268" r:id="rId34"/>
    <p:sldId id="269" r:id="rId35"/>
    <p:sldId id="287" r:id="rId36"/>
    <p:sldId id="292" r:id="rId37"/>
    <p:sldId id="285" r:id="rId38"/>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6699"/>
    <a:srgbClr val="996633"/>
    <a:srgbClr val="660066"/>
    <a:srgbClr val="FFCC66"/>
    <a:srgbClr val="FF9933"/>
    <a:srgbClr val="A50021"/>
    <a:srgbClr val="FF6600"/>
    <a:srgbClr val="CC99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A3158483-939B-49AA-94CE-A324E71511A4}" type="slidenum">
              <a:rPr lang="pt-BR"/>
              <a:pPr>
                <a:defRPr/>
              </a:pPr>
              <a:t>‹nº›</a:t>
            </a:fld>
            <a:endParaRPr lang="pt-BR"/>
          </a:p>
        </p:txBody>
      </p:sp>
    </p:spTree>
    <p:extLst>
      <p:ext uri="{BB962C8B-B14F-4D97-AF65-F5344CB8AC3E}">
        <p14:creationId xmlns:p14="http://schemas.microsoft.com/office/powerpoint/2010/main" val="285933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E880BB6A-A8BD-4E01-837A-1593BA391550}" type="slidenum">
              <a:rPr lang="pt-BR"/>
              <a:pPr>
                <a:defRPr/>
              </a:pPr>
              <a:t>‹nº›</a:t>
            </a:fld>
            <a:endParaRPr lang="pt-BR"/>
          </a:p>
        </p:txBody>
      </p:sp>
    </p:spTree>
    <p:extLst>
      <p:ext uri="{BB962C8B-B14F-4D97-AF65-F5344CB8AC3E}">
        <p14:creationId xmlns:p14="http://schemas.microsoft.com/office/powerpoint/2010/main" val="1495078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DC00D8E6-7666-4B7D-ADB0-809ECBF2197D}" type="slidenum">
              <a:rPr lang="pt-BR"/>
              <a:pPr>
                <a:defRPr/>
              </a:pPr>
              <a:t>‹nº›</a:t>
            </a:fld>
            <a:endParaRPr lang="pt-BR"/>
          </a:p>
        </p:txBody>
      </p:sp>
    </p:spTree>
    <p:extLst>
      <p:ext uri="{BB962C8B-B14F-4D97-AF65-F5344CB8AC3E}">
        <p14:creationId xmlns:p14="http://schemas.microsoft.com/office/powerpoint/2010/main" val="51939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C875F517-4D1E-4C1A-A306-9A8CBDBED67A}" type="slidenum">
              <a:rPr lang="pt-BR"/>
              <a:pPr>
                <a:defRPr/>
              </a:pPr>
              <a:t>‹nº›</a:t>
            </a:fld>
            <a:endParaRPr lang="pt-BR"/>
          </a:p>
        </p:txBody>
      </p:sp>
    </p:spTree>
    <p:extLst>
      <p:ext uri="{BB962C8B-B14F-4D97-AF65-F5344CB8AC3E}">
        <p14:creationId xmlns:p14="http://schemas.microsoft.com/office/powerpoint/2010/main" val="1870006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BR"/>
          </a:p>
        </p:txBody>
      </p:sp>
      <p:sp>
        <p:nvSpPr>
          <p:cNvPr id="8" name="Rectangle 5"/>
          <p:cNvSpPr>
            <a:spLocks noGrp="1" noChangeArrowheads="1"/>
          </p:cNvSpPr>
          <p:nvPr>
            <p:ph type="ftr" sz="quarter" idx="11"/>
          </p:nvPr>
        </p:nvSpPr>
        <p:spPr>
          <a:ln/>
        </p:spPr>
        <p:txBody>
          <a:bodyPr/>
          <a:lstStyle>
            <a:lvl1pPr>
              <a:defRPr/>
            </a:lvl1pPr>
          </a:lstStyle>
          <a:p>
            <a:pPr>
              <a:defRPr/>
            </a:pPr>
            <a:endParaRPr lang="pt-BR"/>
          </a:p>
        </p:txBody>
      </p:sp>
      <p:sp>
        <p:nvSpPr>
          <p:cNvPr id="9" name="Rectangle 6"/>
          <p:cNvSpPr>
            <a:spLocks noGrp="1" noChangeArrowheads="1"/>
          </p:cNvSpPr>
          <p:nvPr>
            <p:ph type="sldNum" sz="quarter" idx="12"/>
          </p:nvPr>
        </p:nvSpPr>
        <p:spPr>
          <a:ln/>
        </p:spPr>
        <p:txBody>
          <a:bodyPr/>
          <a:lstStyle>
            <a:lvl1pPr>
              <a:defRPr/>
            </a:lvl1pPr>
          </a:lstStyle>
          <a:p>
            <a:pPr>
              <a:defRPr/>
            </a:pPr>
            <a:fld id="{D289F4BF-D26A-4D4F-937D-7201658F108A}" type="slidenum">
              <a:rPr lang="pt-BR"/>
              <a:pPr>
                <a:defRPr/>
              </a:pPr>
              <a:t>‹nº›</a:t>
            </a:fld>
            <a:endParaRPr lang="pt-BR"/>
          </a:p>
        </p:txBody>
      </p:sp>
    </p:spTree>
    <p:extLst>
      <p:ext uri="{BB962C8B-B14F-4D97-AF65-F5344CB8AC3E}">
        <p14:creationId xmlns:p14="http://schemas.microsoft.com/office/powerpoint/2010/main" val="3772176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BR"/>
          </a:p>
        </p:txBody>
      </p:sp>
      <p:sp>
        <p:nvSpPr>
          <p:cNvPr id="4" name="Rectangle 5"/>
          <p:cNvSpPr>
            <a:spLocks noGrp="1" noChangeArrowheads="1"/>
          </p:cNvSpPr>
          <p:nvPr>
            <p:ph type="ftr" sz="quarter" idx="11"/>
          </p:nvPr>
        </p:nvSpPr>
        <p:spPr>
          <a:ln/>
        </p:spPr>
        <p:txBody>
          <a:bodyPr/>
          <a:lstStyle>
            <a:lvl1pPr>
              <a:defRPr/>
            </a:lvl1pPr>
          </a:lstStyle>
          <a:p>
            <a:pPr>
              <a:defRPr/>
            </a:pPr>
            <a:endParaRPr lang="pt-BR"/>
          </a:p>
        </p:txBody>
      </p:sp>
      <p:sp>
        <p:nvSpPr>
          <p:cNvPr id="5" name="Rectangle 6"/>
          <p:cNvSpPr>
            <a:spLocks noGrp="1" noChangeArrowheads="1"/>
          </p:cNvSpPr>
          <p:nvPr>
            <p:ph type="sldNum" sz="quarter" idx="12"/>
          </p:nvPr>
        </p:nvSpPr>
        <p:spPr>
          <a:ln/>
        </p:spPr>
        <p:txBody>
          <a:bodyPr/>
          <a:lstStyle>
            <a:lvl1pPr>
              <a:defRPr/>
            </a:lvl1pPr>
          </a:lstStyle>
          <a:p>
            <a:pPr>
              <a:defRPr/>
            </a:pPr>
            <a:fld id="{210D7260-47F6-4237-931C-330F6E8FA90F}" type="slidenum">
              <a:rPr lang="pt-BR"/>
              <a:pPr>
                <a:defRPr/>
              </a:pPr>
              <a:t>‹nº›</a:t>
            </a:fld>
            <a:endParaRPr lang="pt-BR"/>
          </a:p>
        </p:txBody>
      </p:sp>
    </p:spTree>
    <p:extLst>
      <p:ext uri="{BB962C8B-B14F-4D97-AF65-F5344CB8AC3E}">
        <p14:creationId xmlns:p14="http://schemas.microsoft.com/office/powerpoint/2010/main" val="119308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p>
        </p:txBody>
      </p:sp>
      <p:sp>
        <p:nvSpPr>
          <p:cNvPr id="3" name="Rectangle 5"/>
          <p:cNvSpPr>
            <a:spLocks noGrp="1" noChangeArrowheads="1"/>
          </p:cNvSpPr>
          <p:nvPr>
            <p:ph type="ftr" sz="quarter" idx="11"/>
          </p:nvPr>
        </p:nvSpPr>
        <p:spPr>
          <a:ln/>
        </p:spPr>
        <p:txBody>
          <a:bodyPr/>
          <a:lstStyle>
            <a:lvl1pPr>
              <a:defRPr/>
            </a:lvl1pPr>
          </a:lstStyle>
          <a:p>
            <a:pPr>
              <a:defRPr/>
            </a:pPr>
            <a:endParaRPr lang="pt-BR"/>
          </a:p>
        </p:txBody>
      </p:sp>
      <p:sp>
        <p:nvSpPr>
          <p:cNvPr id="4" name="Rectangle 6"/>
          <p:cNvSpPr>
            <a:spLocks noGrp="1" noChangeArrowheads="1"/>
          </p:cNvSpPr>
          <p:nvPr>
            <p:ph type="sldNum" sz="quarter" idx="12"/>
          </p:nvPr>
        </p:nvSpPr>
        <p:spPr>
          <a:ln/>
        </p:spPr>
        <p:txBody>
          <a:bodyPr/>
          <a:lstStyle>
            <a:lvl1pPr>
              <a:defRPr/>
            </a:lvl1pPr>
          </a:lstStyle>
          <a:p>
            <a:pPr>
              <a:defRPr/>
            </a:pPr>
            <a:fld id="{720FE6CF-7AB1-4725-BF0D-50363D53C721}" type="slidenum">
              <a:rPr lang="pt-BR"/>
              <a:pPr>
                <a:defRPr/>
              </a:pPr>
              <a:t>‹nº›</a:t>
            </a:fld>
            <a:endParaRPr lang="pt-BR"/>
          </a:p>
        </p:txBody>
      </p:sp>
    </p:spTree>
    <p:extLst>
      <p:ext uri="{BB962C8B-B14F-4D97-AF65-F5344CB8AC3E}">
        <p14:creationId xmlns:p14="http://schemas.microsoft.com/office/powerpoint/2010/main" val="2691100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471A3615-A014-457E-94EB-AA0386E65DA1}" type="slidenum">
              <a:rPr lang="pt-BR"/>
              <a:pPr>
                <a:defRPr/>
              </a:pPr>
              <a:t>‹nº›</a:t>
            </a:fld>
            <a:endParaRPr lang="pt-BR"/>
          </a:p>
        </p:txBody>
      </p:sp>
    </p:spTree>
    <p:extLst>
      <p:ext uri="{BB962C8B-B14F-4D97-AF65-F5344CB8AC3E}">
        <p14:creationId xmlns:p14="http://schemas.microsoft.com/office/powerpoint/2010/main" val="2246605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00AF76E6-FEEF-4BEE-A869-FCF971429ECD}" type="slidenum">
              <a:rPr lang="pt-BR"/>
              <a:pPr>
                <a:defRPr/>
              </a:pPr>
              <a:t>‹nº›</a:t>
            </a:fld>
            <a:endParaRPr lang="pt-BR"/>
          </a:p>
        </p:txBody>
      </p:sp>
    </p:spTree>
    <p:extLst>
      <p:ext uri="{BB962C8B-B14F-4D97-AF65-F5344CB8AC3E}">
        <p14:creationId xmlns:p14="http://schemas.microsoft.com/office/powerpoint/2010/main" val="1906767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6F735FD9-13C1-4F45-BA32-724E11AE9F27}" type="slidenum">
              <a:rPr lang="pt-BR"/>
              <a:pPr>
                <a:defRPr/>
              </a:pPr>
              <a:t>‹nº›</a:t>
            </a:fld>
            <a:endParaRPr lang="pt-BR"/>
          </a:p>
        </p:txBody>
      </p:sp>
    </p:spTree>
    <p:extLst>
      <p:ext uri="{BB962C8B-B14F-4D97-AF65-F5344CB8AC3E}">
        <p14:creationId xmlns:p14="http://schemas.microsoft.com/office/powerpoint/2010/main" val="2165170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AF31DD69-36EA-4BCC-AAE4-D47FA8191D51}" type="slidenum">
              <a:rPr lang="pt-BR"/>
              <a:pPr>
                <a:defRPr/>
              </a:pPr>
              <a:t>‹nº›</a:t>
            </a:fld>
            <a:endParaRPr lang="pt-BR"/>
          </a:p>
        </p:txBody>
      </p:sp>
    </p:spTree>
    <p:extLst>
      <p:ext uri="{BB962C8B-B14F-4D97-AF65-F5344CB8AC3E}">
        <p14:creationId xmlns:p14="http://schemas.microsoft.com/office/powerpoint/2010/main" val="1719781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Tabela 2"/>
          <p:cNvSpPr>
            <a:spLocks noGrp="1"/>
          </p:cNvSpPr>
          <p:nvPr>
            <p:ph type="tbl" idx="1"/>
          </p:nvPr>
        </p:nvSpPr>
        <p:spPr>
          <a:xfrm>
            <a:off x="457200" y="1600200"/>
            <a:ext cx="8229600" cy="4525963"/>
          </a:xfrm>
        </p:spPr>
        <p:txBody>
          <a:bodyPr/>
          <a:lstStyle/>
          <a:p>
            <a:pPr lvl="0"/>
            <a:endParaRPr lang="pt-BR" noProof="0"/>
          </a:p>
        </p:txBody>
      </p:sp>
      <p:sp>
        <p:nvSpPr>
          <p:cNvPr id="4" name="Espaço Reservado para Data 3"/>
          <p:cNvSpPr>
            <a:spLocks noGrp="1"/>
          </p:cNvSpPr>
          <p:nvPr>
            <p:ph type="dt" sz="half" idx="10"/>
          </p:nvPr>
        </p:nvSpPr>
        <p:spPr/>
        <p:txBody>
          <a:bodyPr/>
          <a:lstStyle>
            <a:lvl1pPr>
              <a:defRPr/>
            </a:lvl1pPr>
          </a:lstStyle>
          <a:p>
            <a:pPr>
              <a:defRPr/>
            </a:pPr>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336FD2BC-5CE2-4CA6-BEEC-622724209E20}" type="slidenum">
              <a:rPr lang="pt-BR"/>
              <a:pPr>
                <a:defRPr/>
              </a:pPr>
              <a:t>‹nº›</a:t>
            </a:fld>
            <a:endParaRPr lang="pt-BR"/>
          </a:p>
        </p:txBody>
      </p:sp>
    </p:spTree>
    <p:extLst>
      <p:ext uri="{BB962C8B-B14F-4D97-AF65-F5344CB8AC3E}">
        <p14:creationId xmlns:p14="http://schemas.microsoft.com/office/powerpoint/2010/main" val="186393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pt-B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pt-B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6A11D45-EE2A-4A40-98C8-B7E395E1382B}"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pt.wikipedia.org/wiki/Ficheiro:Fugue.JP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419475" y="476672"/>
            <a:ext cx="5527675" cy="4176464"/>
          </a:xfrm>
        </p:spPr>
        <p:txBody>
          <a:bodyPr/>
          <a:lstStyle/>
          <a:p>
            <a:pPr eaLnBrk="1" hangingPunct="1"/>
            <a:r>
              <a:rPr lang="pt-BR" sz="1200" dirty="0" smtClean="0">
                <a:solidFill>
                  <a:schemeClr val="bg1"/>
                </a:solidFill>
                <a:latin typeface="Georgia" pitchFamily="18" charset="0"/>
              </a:rPr>
              <a:t/>
            </a:r>
            <a:br>
              <a:rPr lang="pt-BR" sz="1200" dirty="0" smtClean="0">
                <a:solidFill>
                  <a:schemeClr val="bg1"/>
                </a:solidFill>
                <a:latin typeface="Georgia" pitchFamily="18" charset="0"/>
              </a:rPr>
            </a:br>
            <a:r>
              <a:rPr lang="pt-BR" sz="1200" dirty="0" smtClean="0">
                <a:solidFill>
                  <a:schemeClr val="bg1"/>
                </a:solidFill>
                <a:latin typeface="Georgia" pitchFamily="18" charset="0"/>
              </a:rPr>
              <a:t/>
            </a:r>
            <a:br>
              <a:rPr lang="pt-BR" sz="1200" dirty="0" smtClean="0">
                <a:solidFill>
                  <a:schemeClr val="bg1"/>
                </a:solidFill>
                <a:latin typeface="Georgia" pitchFamily="18" charset="0"/>
              </a:rPr>
            </a:br>
            <a:r>
              <a:rPr lang="pt-BR" sz="2000" dirty="0" smtClean="0">
                <a:solidFill>
                  <a:schemeClr val="bg1"/>
                </a:solidFill>
                <a:latin typeface="Georgia" pitchFamily="18" charset="0"/>
              </a:rPr>
              <a:t>Disciplina: </a:t>
            </a:r>
            <a:r>
              <a:rPr lang="pt-BR" sz="2000" b="1" dirty="0" smtClean="0">
                <a:solidFill>
                  <a:schemeClr val="bg1"/>
                </a:solidFill>
                <a:latin typeface="Georgia" pitchFamily="18" charset="0"/>
              </a:rPr>
              <a:t>Psicopatologia I</a:t>
            </a:r>
            <a:r>
              <a:rPr lang="pt-BR" sz="2000" dirty="0" smtClean="0">
                <a:solidFill>
                  <a:schemeClr val="bg1"/>
                </a:solidFill>
                <a:latin typeface="Georgia" pitchFamily="18" charset="0"/>
              </a:rPr>
              <a:t> </a:t>
            </a:r>
            <a:r>
              <a:rPr lang="pt-BR" sz="1400" dirty="0" smtClean="0">
                <a:solidFill>
                  <a:schemeClr val="bg1"/>
                </a:solidFill>
                <a:latin typeface="Georgia" pitchFamily="18" charset="0"/>
              </a:rPr>
              <a:t> </a:t>
            </a:r>
            <a:r>
              <a:rPr lang="pt-BR" sz="1400" dirty="0" smtClean="0">
                <a:solidFill>
                  <a:schemeClr val="bg1"/>
                </a:solidFill>
                <a:latin typeface="Georgia" pitchFamily="18" charset="0"/>
              </a:rPr>
              <a:t/>
            </a:r>
            <a:br>
              <a:rPr lang="pt-BR" sz="1400" dirty="0" smtClean="0">
                <a:solidFill>
                  <a:schemeClr val="bg1"/>
                </a:solidFill>
                <a:latin typeface="Georgia" pitchFamily="18" charset="0"/>
              </a:rPr>
            </a:br>
            <a:r>
              <a:rPr lang="pt-BR" sz="1400" dirty="0" smtClean="0">
                <a:solidFill>
                  <a:schemeClr val="bg1"/>
                </a:solidFill>
                <a:latin typeface="Georgia" pitchFamily="18" charset="0"/>
              </a:rPr>
              <a:t/>
            </a:r>
            <a:br>
              <a:rPr lang="pt-BR" sz="1400" dirty="0" smtClean="0">
                <a:solidFill>
                  <a:schemeClr val="bg1"/>
                </a:solidFill>
                <a:latin typeface="Georgia" pitchFamily="18" charset="0"/>
              </a:rPr>
            </a:br>
            <a:r>
              <a:rPr lang="pt-BR" sz="1400" dirty="0" smtClean="0">
                <a:solidFill>
                  <a:schemeClr val="bg1"/>
                </a:solidFill>
                <a:latin typeface="Georgia" pitchFamily="18" charset="0"/>
              </a:rPr>
              <a:t/>
            </a:r>
            <a:br>
              <a:rPr lang="pt-BR" sz="1400" dirty="0" smtClean="0">
                <a:solidFill>
                  <a:schemeClr val="bg1"/>
                </a:solidFill>
                <a:latin typeface="Georgia" pitchFamily="18" charset="0"/>
              </a:rPr>
            </a:br>
            <a:r>
              <a:rPr lang="pt-BR" sz="2800" dirty="0" smtClean="0">
                <a:solidFill>
                  <a:schemeClr val="bg1"/>
                </a:solidFill>
                <a:latin typeface="Georgia" pitchFamily="18" charset="0"/>
              </a:rPr>
              <a:t>TEMA: Introdução a alguns conceitos  fundamentais da Psicopatologia</a:t>
            </a:r>
            <a:br>
              <a:rPr lang="pt-BR" sz="2800" dirty="0" smtClean="0">
                <a:solidFill>
                  <a:schemeClr val="bg1"/>
                </a:solidFill>
                <a:latin typeface="Georgia" pitchFamily="18" charset="0"/>
              </a:rPr>
            </a:br>
            <a:r>
              <a:rPr lang="pt-BR" sz="1400" dirty="0" smtClean="0">
                <a:solidFill>
                  <a:schemeClr val="bg1"/>
                </a:solidFill>
                <a:latin typeface="Georgia" pitchFamily="18" charset="0"/>
              </a:rPr>
              <a:t> </a:t>
            </a:r>
            <a:br>
              <a:rPr lang="pt-BR" sz="1400" dirty="0" smtClean="0">
                <a:solidFill>
                  <a:schemeClr val="bg1"/>
                </a:solidFill>
                <a:latin typeface="Georgia" pitchFamily="18" charset="0"/>
              </a:rPr>
            </a:br>
            <a:endParaRPr lang="pt-BR" sz="1400" dirty="0" smtClean="0">
              <a:solidFill>
                <a:schemeClr val="bg1"/>
              </a:solidFill>
              <a:latin typeface="Georgia" pitchFamily="18" charset="0"/>
            </a:endParaRPr>
          </a:p>
        </p:txBody>
      </p:sp>
      <p:sp>
        <p:nvSpPr>
          <p:cNvPr id="2051" name="Rectangle 3"/>
          <p:cNvSpPr>
            <a:spLocks noGrp="1" noChangeArrowheads="1"/>
          </p:cNvSpPr>
          <p:nvPr>
            <p:ph type="subTitle" idx="1"/>
          </p:nvPr>
        </p:nvSpPr>
        <p:spPr>
          <a:xfrm>
            <a:off x="4067944" y="4869160"/>
            <a:ext cx="4176713" cy="622300"/>
          </a:xfrm>
        </p:spPr>
        <p:txBody>
          <a:bodyPr/>
          <a:lstStyle/>
          <a:p>
            <a:pPr eaLnBrk="1" hangingPunct="1"/>
            <a:r>
              <a:rPr lang="pt-BR" sz="2000" dirty="0" smtClean="0">
                <a:solidFill>
                  <a:srgbClr val="FF9933"/>
                </a:solidFill>
                <a:latin typeface="Georgia" pitchFamily="18" charset="0"/>
              </a:rPr>
              <a:t>Professor    </a:t>
            </a:r>
            <a:r>
              <a:rPr lang="pt-BR" sz="3600" dirty="0" smtClean="0">
                <a:solidFill>
                  <a:srgbClr val="FF9933"/>
                </a:solidFill>
                <a:latin typeface="Georgia" pitchFamily="18" charset="0"/>
              </a:rPr>
              <a:t>A</a:t>
            </a:r>
            <a:r>
              <a:rPr lang="pt-BR" sz="2000" dirty="0" smtClean="0">
                <a:solidFill>
                  <a:srgbClr val="FF9933"/>
                </a:solidFill>
                <a:latin typeface="Georgia" pitchFamily="18" charset="0"/>
              </a:rPr>
              <a:t>lexandre  </a:t>
            </a:r>
            <a:r>
              <a:rPr lang="pt-BR" sz="3600" dirty="0" smtClean="0">
                <a:solidFill>
                  <a:srgbClr val="FF9933"/>
                </a:solidFill>
                <a:latin typeface="Georgia" pitchFamily="18" charset="0"/>
              </a:rPr>
              <a:t>S</a:t>
            </a:r>
            <a:r>
              <a:rPr lang="pt-BR" sz="2000" dirty="0" smtClean="0">
                <a:solidFill>
                  <a:srgbClr val="FF9933"/>
                </a:solidFill>
                <a:latin typeface="Georgia" pitchFamily="18" charset="0"/>
              </a:rPr>
              <a:t>imões</a:t>
            </a:r>
          </a:p>
        </p:txBody>
      </p:sp>
      <p:pic>
        <p:nvPicPr>
          <p:cNvPr id="2052" name="Picture 5" descr="http://oglobo.globo.com/blogs/arquivos_upload/2008/07/129_421-navi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386138"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txBox="1">
            <a:spLocks noChangeArrowheads="1"/>
          </p:cNvSpPr>
          <p:nvPr/>
        </p:nvSpPr>
        <p:spPr bwMode="auto">
          <a:xfrm>
            <a:off x="3563938" y="6021388"/>
            <a:ext cx="316865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20000"/>
              </a:spcBef>
            </a:pPr>
            <a:r>
              <a:rPr lang="pt-BR" sz="900" i="1">
                <a:solidFill>
                  <a:srgbClr val="CCFF66"/>
                </a:solidFill>
                <a:latin typeface="Georgia" pitchFamily="18" charset="0"/>
              </a:rPr>
              <a:t>Navio dos loucos</a:t>
            </a:r>
            <a:r>
              <a:rPr lang="pt-BR" sz="900">
                <a:solidFill>
                  <a:srgbClr val="CCFF66"/>
                </a:solidFill>
                <a:latin typeface="Georgia" pitchFamily="18" charset="0"/>
              </a:rPr>
              <a:t>. Hieronymus Bosch. 1490-1500. </a:t>
            </a:r>
          </a:p>
          <a:p>
            <a:pPr algn="ctr" eaLnBrk="1" hangingPunct="1">
              <a:spcBef>
                <a:spcPct val="20000"/>
              </a:spcBef>
            </a:pPr>
            <a:r>
              <a:rPr lang="pt-BR" sz="900">
                <a:solidFill>
                  <a:srgbClr val="CCFF66"/>
                </a:solidFill>
                <a:latin typeface="Georgia" pitchFamily="18" charset="0"/>
              </a:rPr>
              <a:t>Museu do Louvre </a:t>
            </a:r>
          </a:p>
        </p:txBody>
      </p:sp>
      <p:sp>
        <p:nvSpPr>
          <p:cNvPr id="6"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000">
        <p:randomBar dir="vert"/>
      </p:transition>
    </mc:Choice>
    <mc:Fallback xmlns="">
      <p:transition spd="slow">
        <p:randomBar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836613"/>
            <a:ext cx="8229600" cy="720725"/>
          </a:xfrm>
        </p:spPr>
        <p:txBody>
          <a:bodyPr/>
          <a:lstStyle/>
          <a:p>
            <a:pPr eaLnBrk="1" hangingPunct="1"/>
            <a:r>
              <a:rPr lang="pt-BR" sz="2000" i="1" smtClean="0">
                <a:solidFill>
                  <a:schemeClr val="bg1"/>
                </a:solidFill>
                <a:latin typeface="Georgia" pitchFamily="18" charset="0"/>
              </a:rPr>
              <a:t>Os homens são tão necessariamente loucos que seria louco, de uma outra forma de loucura, não ser louco.</a:t>
            </a:r>
            <a:r>
              <a:rPr lang="pt-BR" sz="2000" smtClean="0">
                <a:solidFill>
                  <a:schemeClr val="bg1"/>
                </a:solidFill>
                <a:latin typeface="Georgia" pitchFamily="18" charset="0"/>
              </a:rPr>
              <a:t/>
            </a:r>
            <a:br>
              <a:rPr lang="pt-BR" sz="2000" smtClean="0">
                <a:solidFill>
                  <a:schemeClr val="bg1"/>
                </a:solidFill>
                <a:latin typeface="Georgia" pitchFamily="18" charset="0"/>
              </a:rPr>
            </a:br>
            <a:r>
              <a:rPr lang="pt-BR" sz="2000" smtClean="0"/>
              <a:t>								</a:t>
            </a:r>
            <a:r>
              <a:rPr lang="pt-BR" sz="4000" smtClean="0"/>
              <a:t>	</a:t>
            </a:r>
          </a:p>
        </p:txBody>
      </p:sp>
      <p:sp>
        <p:nvSpPr>
          <p:cNvPr id="3075" name="Rectangle 3"/>
          <p:cNvSpPr>
            <a:spLocks noGrp="1" noChangeArrowheads="1"/>
          </p:cNvSpPr>
          <p:nvPr>
            <p:ph type="body" idx="1"/>
          </p:nvPr>
        </p:nvSpPr>
        <p:spPr>
          <a:xfrm>
            <a:off x="6192838" y="1196975"/>
            <a:ext cx="1908175" cy="503238"/>
          </a:xfrm>
        </p:spPr>
        <p:txBody>
          <a:bodyPr/>
          <a:lstStyle/>
          <a:p>
            <a:pPr eaLnBrk="1" hangingPunct="1">
              <a:buFontTx/>
              <a:buNone/>
            </a:pPr>
            <a:r>
              <a:rPr lang="pt-BR" sz="1000" smtClean="0">
                <a:solidFill>
                  <a:schemeClr val="bg1"/>
                </a:solidFill>
                <a:latin typeface="Georgia" pitchFamily="18" charset="0"/>
              </a:rPr>
              <a:t>Pascal. </a:t>
            </a:r>
            <a:r>
              <a:rPr lang="pt-BR" sz="1000" i="1" smtClean="0">
                <a:solidFill>
                  <a:schemeClr val="bg1"/>
                </a:solidFill>
                <a:latin typeface="Georgia" pitchFamily="18" charset="0"/>
              </a:rPr>
              <a:t>Pensamentos</a:t>
            </a:r>
            <a:r>
              <a:rPr lang="pt-BR" sz="1000" smtClean="0">
                <a:solidFill>
                  <a:schemeClr val="bg1"/>
                </a:solidFill>
                <a:latin typeface="Georgia" pitchFamily="18" charset="0"/>
              </a:rPr>
              <a:t>, n</a:t>
            </a:r>
            <a:r>
              <a:rPr lang="pt-BR" sz="1000" baseline="30000" smtClean="0">
                <a:solidFill>
                  <a:schemeClr val="bg1"/>
                </a:solidFill>
                <a:latin typeface="Georgia" pitchFamily="18" charset="0"/>
              </a:rPr>
              <a:t>o</a:t>
            </a:r>
            <a:r>
              <a:rPr lang="pt-BR" sz="1000" smtClean="0">
                <a:solidFill>
                  <a:schemeClr val="bg1"/>
                </a:solidFill>
                <a:latin typeface="Georgia" pitchFamily="18" charset="0"/>
              </a:rPr>
              <a:t> 412.</a:t>
            </a:r>
          </a:p>
        </p:txBody>
      </p:sp>
      <p:pic>
        <p:nvPicPr>
          <p:cNvPr id="3076" name="Picture 5" descr="munch_o_gri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213" y="1773238"/>
            <a:ext cx="333692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6"/>
          <p:cNvSpPr>
            <a:spLocks noChangeArrowheads="1"/>
          </p:cNvSpPr>
          <p:nvPr/>
        </p:nvSpPr>
        <p:spPr bwMode="auto">
          <a:xfrm>
            <a:off x="4357688" y="6354763"/>
            <a:ext cx="30210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pt-BR" sz="900" i="1">
                <a:solidFill>
                  <a:srgbClr val="FFCC00"/>
                </a:solidFill>
                <a:latin typeface="Georgia" pitchFamily="18" charset="0"/>
              </a:rPr>
              <a:t>O grito</a:t>
            </a:r>
            <a:r>
              <a:rPr lang="pt-BR" sz="900">
                <a:solidFill>
                  <a:srgbClr val="FFCC00"/>
                </a:solidFill>
                <a:latin typeface="Georgia" pitchFamily="18" charset="0"/>
              </a:rPr>
              <a:t>.  Edvard Munch,  1893.  Galeria Nacional. Oslo.</a:t>
            </a:r>
          </a:p>
        </p:txBody>
      </p:sp>
      <p:sp>
        <p:nvSpPr>
          <p:cNvPr id="6"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33CC"/>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pt-BR" dirty="0" smtClean="0">
                <a:solidFill>
                  <a:srgbClr val="FFCC99"/>
                </a:solidFill>
                <a:latin typeface="Bookman Old Style" pitchFamily="18" charset="0"/>
              </a:rPr>
              <a:t>O</a:t>
            </a:r>
            <a:r>
              <a:rPr lang="pt-BR" sz="2400" dirty="0" smtClean="0">
                <a:solidFill>
                  <a:srgbClr val="FFCC99"/>
                </a:solidFill>
                <a:latin typeface="Bookman Old Style" pitchFamily="18" charset="0"/>
              </a:rPr>
              <a:t> que buscaremos ao longo deste semestre, a partir da disciplina PSICOPATOLOGIA I  </a:t>
            </a:r>
            <a:r>
              <a:rPr lang="pt-BR" sz="4000" dirty="0" smtClean="0">
                <a:solidFill>
                  <a:srgbClr val="FFCC99"/>
                </a:solidFill>
                <a:latin typeface="Bookman Old Style" pitchFamily="18" charset="0"/>
              </a:rPr>
              <a:t>?</a:t>
            </a:r>
          </a:p>
        </p:txBody>
      </p:sp>
      <p:sp>
        <p:nvSpPr>
          <p:cNvPr id="4099" name="Rectangle 3"/>
          <p:cNvSpPr>
            <a:spLocks noGrp="1" noChangeArrowheads="1"/>
          </p:cNvSpPr>
          <p:nvPr>
            <p:ph type="body" idx="1"/>
          </p:nvPr>
        </p:nvSpPr>
        <p:spPr>
          <a:xfrm>
            <a:off x="457200" y="1989138"/>
            <a:ext cx="8229600" cy="3528094"/>
          </a:xfrm>
        </p:spPr>
        <p:txBody>
          <a:bodyPr/>
          <a:lstStyle/>
          <a:p>
            <a:pPr algn="just" eaLnBrk="1" hangingPunct="1">
              <a:lnSpc>
                <a:spcPct val="80000"/>
              </a:lnSpc>
              <a:buFontTx/>
              <a:buNone/>
            </a:pPr>
            <a:r>
              <a:rPr lang="pt-BR" sz="2800" dirty="0" smtClean="0"/>
              <a:t>   </a:t>
            </a:r>
            <a:r>
              <a:rPr lang="pt-BR" sz="2000" dirty="0" smtClean="0">
                <a:solidFill>
                  <a:schemeClr val="bg1"/>
                </a:solidFill>
                <a:latin typeface="Georgia" pitchFamily="18" charset="0"/>
              </a:rPr>
              <a:t>Por um lado, apresentar aos alunos as definições operacionais e técnicas da Psicopatologia; por outro lado, verificar as circunstâncias históricas, sociais e epistemológicas condicionantes da constituição e delimitação do campo da saúde mental, para, em seguida, analisar as suas implicações naquilo que aí se materializou: o </a:t>
            </a:r>
            <a:r>
              <a:rPr lang="pt-BR" sz="2000" b="1" dirty="0" err="1" smtClean="0">
                <a:solidFill>
                  <a:srgbClr val="FFCC00"/>
                </a:solidFill>
                <a:latin typeface="Georgia" pitchFamily="18" charset="0"/>
              </a:rPr>
              <a:t>biopoder</a:t>
            </a:r>
            <a:r>
              <a:rPr lang="pt-BR" sz="2000" dirty="0" smtClean="0">
                <a:solidFill>
                  <a:schemeClr val="bg1"/>
                </a:solidFill>
                <a:latin typeface="Georgia" pitchFamily="18" charset="0"/>
              </a:rPr>
              <a:t>.</a:t>
            </a:r>
          </a:p>
          <a:p>
            <a:pPr algn="just" eaLnBrk="1" hangingPunct="1">
              <a:lnSpc>
                <a:spcPct val="80000"/>
              </a:lnSpc>
              <a:buFontTx/>
              <a:buNone/>
            </a:pPr>
            <a:endParaRPr lang="pt-BR" sz="2000" dirty="0" smtClean="0">
              <a:solidFill>
                <a:schemeClr val="bg1"/>
              </a:solidFill>
              <a:latin typeface="Georgia" pitchFamily="18" charset="0"/>
            </a:endParaRPr>
          </a:p>
          <a:p>
            <a:pPr algn="just" eaLnBrk="1" hangingPunct="1">
              <a:lnSpc>
                <a:spcPct val="80000"/>
              </a:lnSpc>
              <a:buFontTx/>
              <a:buNone/>
            </a:pPr>
            <a:endParaRPr lang="pt-BR" sz="2000" dirty="0" smtClean="0">
              <a:solidFill>
                <a:schemeClr val="bg1"/>
              </a:solidFill>
              <a:latin typeface="Georgia" pitchFamily="18" charset="0"/>
            </a:endParaRPr>
          </a:p>
          <a:p>
            <a:pPr algn="just" eaLnBrk="1" hangingPunct="1">
              <a:lnSpc>
                <a:spcPct val="80000"/>
              </a:lnSpc>
              <a:buFontTx/>
              <a:buNone/>
            </a:pPr>
            <a:r>
              <a:rPr lang="pt-BR" sz="2000" dirty="0" smtClean="0">
                <a:solidFill>
                  <a:schemeClr val="bg1"/>
                </a:solidFill>
                <a:latin typeface="Georgia" pitchFamily="18" charset="0"/>
              </a:rPr>
              <a:t>	Junto a isto, discernir a noção de </a:t>
            </a:r>
            <a:r>
              <a:rPr lang="pt-BR" sz="2000" b="1" i="1" dirty="0" err="1" smtClean="0">
                <a:solidFill>
                  <a:srgbClr val="FFCC00"/>
                </a:solidFill>
                <a:latin typeface="Georgia" pitchFamily="18" charset="0"/>
              </a:rPr>
              <a:t>pathos</a:t>
            </a:r>
            <a:r>
              <a:rPr lang="pt-BR" sz="2000" dirty="0" smtClean="0">
                <a:solidFill>
                  <a:schemeClr val="bg1"/>
                </a:solidFill>
                <a:latin typeface="Georgia" pitchFamily="18" charset="0"/>
              </a:rPr>
              <a:t> no intuito de se compreender as especificidades semiológicas dos transtornos mentais e seus efeitos sobre as concepções de normalidade e patologia.</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995936" y="404664"/>
            <a:ext cx="4691062" cy="777875"/>
          </a:xfrm>
        </p:spPr>
        <p:txBody>
          <a:bodyPr/>
          <a:lstStyle/>
          <a:p>
            <a:r>
              <a:rPr lang="pt-BR" sz="3200" dirty="0" err="1" smtClean="0">
                <a:solidFill>
                  <a:schemeClr val="bg1"/>
                </a:solidFill>
                <a:latin typeface="Bookman Old Style" pitchFamily="18" charset="0"/>
              </a:rPr>
              <a:t>Biopoder</a:t>
            </a:r>
            <a:r>
              <a:rPr lang="pt-BR" sz="3200" dirty="0" smtClean="0">
                <a:solidFill>
                  <a:schemeClr val="bg1"/>
                </a:solidFill>
                <a:latin typeface="Bookman Old Style" pitchFamily="18" charset="0"/>
              </a:rPr>
              <a:t>:</a:t>
            </a:r>
          </a:p>
        </p:txBody>
      </p:sp>
      <p:sp>
        <p:nvSpPr>
          <p:cNvPr id="32771" name="Rectangle 3"/>
          <p:cNvSpPr>
            <a:spLocks noGrp="1" noChangeArrowheads="1"/>
          </p:cNvSpPr>
          <p:nvPr>
            <p:ph type="body" idx="1"/>
          </p:nvPr>
        </p:nvSpPr>
        <p:spPr>
          <a:xfrm>
            <a:off x="3779838" y="1556792"/>
            <a:ext cx="4906962" cy="5112296"/>
          </a:xfrm>
        </p:spPr>
        <p:txBody>
          <a:bodyPr/>
          <a:lstStyle/>
          <a:p>
            <a:pPr algn="just">
              <a:lnSpc>
                <a:spcPct val="90000"/>
              </a:lnSpc>
              <a:buFontTx/>
              <a:buNone/>
            </a:pPr>
            <a:r>
              <a:rPr lang="pt-BR" sz="2800" b="1" dirty="0" smtClean="0">
                <a:latin typeface="Georgia" pitchFamily="18" charset="0"/>
              </a:rPr>
              <a:t>    </a:t>
            </a:r>
            <a:r>
              <a:rPr lang="pt-BR" sz="2000" b="1" dirty="0" err="1" smtClean="0">
                <a:solidFill>
                  <a:schemeClr val="bg1"/>
                </a:solidFill>
                <a:latin typeface="Bookman Old Style" pitchFamily="18" charset="0"/>
              </a:rPr>
              <a:t>Biopoder</a:t>
            </a:r>
            <a:r>
              <a:rPr lang="pt-BR" sz="2000" dirty="0" smtClean="0">
                <a:solidFill>
                  <a:schemeClr val="bg1"/>
                </a:solidFill>
                <a:latin typeface="Bookman Old Style" pitchFamily="18" charset="0"/>
              </a:rPr>
              <a:t> é um termo proposto originalmente por  Michel Foucault. Por meio dele, Foucault referia-se às práticas dos Estados e saberes modernos e sua regulação dos que a ele estão sujeitos por meio de "uma explosão de técnicas numerosas e diversas para obter a subjugação dos corpos e o controle de populações".  O </a:t>
            </a:r>
            <a:r>
              <a:rPr lang="pt-BR" sz="2000" dirty="0" err="1" smtClean="0">
                <a:solidFill>
                  <a:schemeClr val="bg1"/>
                </a:solidFill>
                <a:latin typeface="Bookman Old Style" pitchFamily="18" charset="0"/>
              </a:rPr>
              <a:t>biopoder</a:t>
            </a:r>
            <a:r>
              <a:rPr lang="pt-BR" sz="2000" dirty="0" smtClean="0">
                <a:solidFill>
                  <a:schemeClr val="bg1"/>
                </a:solidFill>
                <a:latin typeface="Bookman Old Style" pitchFamily="18" charset="0"/>
              </a:rPr>
              <a:t> produz, ao mesmo tempo, corpos e subjetividades. Vide </a:t>
            </a:r>
            <a:r>
              <a:rPr lang="pt-BR" sz="2000" i="1" dirty="0" smtClean="0">
                <a:solidFill>
                  <a:schemeClr val="bg1"/>
                </a:solidFill>
                <a:latin typeface="Bookman Old Style" pitchFamily="18" charset="0"/>
              </a:rPr>
              <a:t>História da sexualidade</a:t>
            </a:r>
            <a:r>
              <a:rPr lang="pt-BR" sz="2000" dirty="0" smtClean="0">
                <a:solidFill>
                  <a:schemeClr val="bg1"/>
                </a:solidFill>
                <a:latin typeface="Bookman Old Style" pitchFamily="18" charset="0"/>
              </a:rPr>
              <a:t> (Foucault) e o filme </a:t>
            </a:r>
            <a:r>
              <a:rPr lang="pt-BR" sz="2000" dirty="0" err="1" smtClean="0">
                <a:solidFill>
                  <a:schemeClr val="bg1"/>
                </a:solidFill>
                <a:latin typeface="Bookman Old Style" pitchFamily="18" charset="0"/>
              </a:rPr>
              <a:t>Hunger</a:t>
            </a:r>
            <a:r>
              <a:rPr lang="pt-BR" sz="2000" dirty="0" smtClean="0">
                <a:solidFill>
                  <a:schemeClr val="bg1"/>
                </a:solidFill>
                <a:latin typeface="Bookman Old Style" pitchFamily="18" charset="0"/>
              </a:rPr>
              <a:t> (Steve McQueen, 2008).</a:t>
            </a:r>
          </a:p>
          <a:p>
            <a:pPr>
              <a:lnSpc>
                <a:spcPct val="90000"/>
              </a:lnSpc>
              <a:buFontTx/>
              <a:buNone/>
            </a:pPr>
            <a:endParaRPr lang="pt-BR" sz="2400" dirty="0" smtClean="0">
              <a:solidFill>
                <a:schemeClr val="bg1"/>
              </a:solidFill>
            </a:endParaRPr>
          </a:p>
        </p:txBody>
      </p:sp>
      <p:pic>
        <p:nvPicPr>
          <p:cNvPr id="32773" name="Picture 5" descr="biopod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0350"/>
            <a:ext cx="35718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descr="biopod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429000"/>
            <a:ext cx="35718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9144000" cy="1571625"/>
          </a:xfrm>
          <a:solidFill>
            <a:srgbClr val="339966"/>
          </a:solidFill>
        </p:spPr>
        <p:txBody>
          <a:bodyPr/>
          <a:lstStyle/>
          <a:p>
            <a:pPr eaLnBrk="1" hangingPunct="1"/>
            <a:r>
              <a:rPr lang="pt-BR" sz="2800" b="1" dirty="0" smtClean="0">
                <a:solidFill>
                  <a:schemeClr val="bg1"/>
                </a:solidFill>
                <a:latin typeface="Castellar" pitchFamily="18" charset="0"/>
              </a:rPr>
              <a:t>    </a:t>
            </a:r>
            <a:r>
              <a:rPr lang="pt-BR" b="1" dirty="0" smtClean="0">
                <a:solidFill>
                  <a:schemeClr val="bg1"/>
                </a:solidFill>
                <a:latin typeface="Castellar" pitchFamily="18" charset="0"/>
              </a:rPr>
              <a:t>P A T H O S   . . .</a:t>
            </a:r>
          </a:p>
        </p:txBody>
      </p:sp>
      <p:sp>
        <p:nvSpPr>
          <p:cNvPr id="5123" name="Rectangle 3"/>
          <p:cNvSpPr>
            <a:spLocks noGrp="1" noChangeArrowheads="1"/>
          </p:cNvSpPr>
          <p:nvPr>
            <p:ph type="body" idx="1"/>
          </p:nvPr>
        </p:nvSpPr>
        <p:spPr>
          <a:xfrm>
            <a:off x="500063" y="1714500"/>
            <a:ext cx="8229600" cy="1509713"/>
          </a:xfrm>
        </p:spPr>
        <p:txBody>
          <a:bodyPr/>
          <a:lstStyle/>
          <a:p>
            <a:pPr algn="just" eaLnBrk="1" hangingPunct="1">
              <a:buFontTx/>
              <a:buNone/>
            </a:pPr>
            <a:r>
              <a:rPr lang="pt-BR" b="1" i="1" dirty="0" smtClean="0">
                <a:latin typeface="Bookman Old Style" pitchFamily="18" charset="0"/>
              </a:rPr>
              <a:t>  </a:t>
            </a:r>
            <a:r>
              <a:rPr lang="pt-BR" sz="2800" b="1" i="1" dirty="0" err="1" smtClean="0">
                <a:solidFill>
                  <a:schemeClr val="bg1"/>
                </a:solidFill>
                <a:latin typeface="Bookman Old Style" pitchFamily="18" charset="0"/>
              </a:rPr>
              <a:t>Pathos</a:t>
            </a:r>
            <a:r>
              <a:rPr lang="pt-BR" sz="2000" dirty="0" smtClean="0">
                <a:solidFill>
                  <a:schemeClr val="bg1"/>
                </a:solidFill>
                <a:latin typeface="Bookman Old Style" pitchFamily="18" charset="0"/>
              </a:rPr>
              <a:t> é uma palavra grega que significa paixão, afecção, excesso, ser afetado por, ser ultrapassado, ser marcado. Notemos ainda que aquilo que se faz ou acontece e que porta a marca do novo também  é da ordem do </a:t>
            </a:r>
            <a:r>
              <a:rPr lang="pt-BR" sz="2000" i="1" dirty="0" err="1" smtClean="0">
                <a:solidFill>
                  <a:schemeClr val="bg1"/>
                </a:solidFill>
                <a:latin typeface="Bookman Old Style" pitchFamily="18" charset="0"/>
              </a:rPr>
              <a:t>pathos</a:t>
            </a:r>
            <a:r>
              <a:rPr lang="pt-BR" sz="2000" dirty="0" smtClean="0">
                <a:solidFill>
                  <a:schemeClr val="bg1"/>
                </a:solidFill>
                <a:latin typeface="Bookman Old Style" pitchFamily="18" charset="0"/>
              </a:rPr>
              <a:t>. </a:t>
            </a:r>
          </a:p>
        </p:txBody>
      </p:sp>
      <p:sp>
        <p:nvSpPr>
          <p:cNvPr id="6" name="Rectangle 3"/>
          <p:cNvSpPr txBox="1">
            <a:spLocks noChangeArrowheads="1"/>
          </p:cNvSpPr>
          <p:nvPr/>
        </p:nvSpPr>
        <p:spPr bwMode="auto">
          <a:xfrm>
            <a:off x="642938" y="4000500"/>
            <a:ext cx="5513387"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FontTx/>
              <a:buChar char="•"/>
            </a:pPr>
            <a:r>
              <a:rPr lang="pt-BR" dirty="0">
                <a:solidFill>
                  <a:schemeClr val="bg1"/>
                </a:solidFill>
                <a:latin typeface="Georgia" pitchFamily="18" charset="0"/>
              </a:rPr>
              <a:t>Patologia                         </a:t>
            </a:r>
            <a:r>
              <a:rPr lang="pt-BR" i="1" dirty="0">
                <a:solidFill>
                  <a:schemeClr val="bg1"/>
                </a:solidFill>
                <a:latin typeface="Georgia" pitchFamily="18" charset="0"/>
              </a:rPr>
              <a:t>PATHOS</a:t>
            </a:r>
          </a:p>
          <a:p>
            <a:pPr eaLnBrk="1" hangingPunct="1">
              <a:spcBef>
                <a:spcPct val="20000"/>
              </a:spcBef>
            </a:pPr>
            <a:endParaRPr lang="pt-BR" dirty="0">
              <a:solidFill>
                <a:schemeClr val="bg1"/>
              </a:solidFill>
              <a:latin typeface="Georgia" pitchFamily="18" charset="0"/>
            </a:endParaRPr>
          </a:p>
          <a:p>
            <a:pPr eaLnBrk="1" hangingPunct="1">
              <a:spcBef>
                <a:spcPct val="20000"/>
              </a:spcBef>
              <a:buFontTx/>
              <a:buChar char="•"/>
            </a:pPr>
            <a:r>
              <a:rPr lang="pt-BR" i="1" dirty="0">
                <a:solidFill>
                  <a:schemeClr val="bg1"/>
                </a:solidFill>
                <a:latin typeface="Georgia" pitchFamily="18" charset="0"/>
              </a:rPr>
              <a:t>PATHOS</a:t>
            </a:r>
            <a:r>
              <a:rPr lang="pt-BR" dirty="0">
                <a:solidFill>
                  <a:schemeClr val="bg1"/>
                </a:solidFill>
                <a:latin typeface="Georgia" pitchFamily="18" charset="0"/>
              </a:rPr>
              <a:t>                                   paixão</a:t>
            </a:r>
          </a:p>
          <a:p>
            <a:pPr eaLnBrk="1" hangingPunct="1">
              <a:spcBef>
                <a:spcPct val="20000"/>
              </a:spcBef>
            </a:pPr>
            <a:endParaRPr lang="pt-BR" dirty="0">
              <a:solidFill>
                <a:schemeClr val="bg1"/>
              </a:solidFill>
              <a:latin typeface="Georgia" pitchFamily="18" charset="0"/>
            </a:endParaRPr>
          </a:p>
          <a:p>
            <a:pPr eaLnBrk="1" hangingPunct="1">
              <a:spcBef>
                <a:spcPct val="20000"/>
              </a:spcBef>
              <a:buFontTx/>
              <a:buChar char="•"/>
            </a:pPr>
            <a:r>
              <a:rPr lang="pt-BR" dirty="0">
                <a:solidFill>
                  <a:schemeClr val="bg1"/>
                </a:solidFill>
                <a:latin typeface="Georgia" pitchFamily="18" charset="0"/>
              </a:rPr>
              <a:t>logo</a:t>
            </a:r>
            <a:r>
              <a:rPr lang="pt-BR" i="1" dirty="0">
                <a:solidFill>
                  <a:schemeClr val="bg1"/>
                </a:solidFill>
                <a:latin typeface="Georgia" pitchFamily="18" charset="0"/>
              </a:rPr>
              <a:t>:  PATHOS</a:t>
            </a:r>
            <a:r>
              <a:rPr lang="pt-BR" dirty="0">
                <a:solidFill>
                  <a:schemeClr val="bg1"/>
                </a:solidFill>
                <a:latin typeface="Georgia" pitchFamily="18" charset="0"/>
              </a:rPr>
              <a:t>                            o excesso, o traumático, o impossível de lidar que, todavia, é edificante.</a:t>
            </a:r>
          </a:p>
        </p:txBody>
      </p:sp>
      <p:sp>
        <p:nvSpPr>
          <p:cNvPr id="9" name="Seta para a direita 8"/>
          <p:cNvSpPr>
            <a:spLocks noChangeArrowheads="1"/>
          </p:cNvSpPr>
          <p:nvPr/>
        </p:nvSpPr>
        <p:spPr bwMode="auto">
          <a:xfrm>
            <a:off x="2500313" y="3929063"/>
            <a:ext cx="500062" cy="412750"/>
          </a:xfrm>
          <a:prstGeom prst="rightArrow">
            <a:avLst>
              <a:gd name="adj1" fmla="val 50000"/>
              <a:gd name="adj2" fmla="val 50054"/>
            </a:avLst>
          </a:prstGeom>
          <a:solidFill>
            <a:srgbClr val="FFCC00"/>
          </a:solidFill>
          <a:ln w="25400" algn="ctr">
            <a:solidFill>
              <a:srgbClr val="000000"/>
            </a:solidFill>
            <a:miter lim="800000"/>
            <a:headEnd/>
            <a:tailEnd/>
          </a:ln>
        </p:spPr>
        <p:txBody>
          <a:bodyPr anchor="ctr"/>
          <a:lstStyle/>
          <a:p>
            <a:pPr algn="ctr">
              <a:defRPr/>
            </a:pPr>
            <a:endParaRPr lang="pt-BR">
              <a:solidFill>
                <a:schemeClr val="lt1"/>
              </a:solidFill>
              <a:latin typeface="+mn-lt"/>
            </a:endParaRPr>
          </a:p>
        </p:txBody>
      </p:sp>
      <p:sp>
        <p:nvSpPr>
          <p:cNvPr id="10" name="Seta para a direita 9"/>
          <p:cNvSpPr>
            <a:spLocks noChangeArrowheads="1"/>
          </p:cNvSpPr>
          <p:nvPr/>
        </p:nvSpPr>
        <p:spPr bwMode="auto">
          <a:xfrm>
            <a:off x="2714625" y="4643438"/>
            <a:ext cx="428625" cy="412750"/>
          </a:xfrm>
          <a:prstGeom prst="rightArrow">
            <a:avLst>
              <a:gd name="adj1" fmla="val 50000"/>
              <a:gd name="adj2" fmla="val 50053"/>
            </a:avLst>
          </a:prstGeom>
          <a:solidFill>
            <a:srgbClr val="FFFF99"/>
          </a:solidFill>
          <a:ln w="25400" algn="ctr">
            <a:solidFill>
              <a:srgbClr val="000000"/>
            </a:solidFill>
            <a:miter lim="800000"/>
            <a:headEnd/>
            <a:tailEnd/>
          </a:ln>
        </p:spPr>
        <p:txBody>
          <a:bodyPr anchor="ctr"/>
          <a:lstStyle/>
          <a:p>
            <a:pPr algn="ctr">
              <a:defRPr/>
            </a:pPr>
            <a:endParaRPr lang="pt-BR">
              <a:solidFill>
                <a:schemeClr val="lt1"/>
              </a:solidFill>
              <a:latin typeface="+mn-lt"/>
            </a:endParaRPr>
          </a:p>
        </p:txBody>
      </p:sp>
      <p:sp>
        <p:nvSpPr>
          <p:cNvPr id="11" name="Seta para a direita 10"/>
          <p:cNvSpPr>
            <a:spLocks noChangeArrowheads="1"/>
          </p:cNvSpPr>
          <p:nvPr/>
        </p:nvSpPr>
        <p:spPr bwMode="auto">
          <a:xfrm>
            <a:off x="3286125" y="5214938"/>
            <a:ext cx="428625" cy="412750"/>
          </a:xfrm>
          <a:prstGeom prst="rightArrow">
            <a:avLst>
              <a:gd name="adj1" fmla="val 50000"/>
              <a:gd name="adj2" fmla="val 50053"/>
            </a:avLst>
          </a:prstGeom>
          <a:solidFill>
            <a:srgbClr val="00FF00"/>
          </a:solidFill>
          <a:ln w="25400" algn="ctr">
            <a:solidFill>
              <a:srgbClr val="000000"/>
            </a:solidFill>
            <a:miter lim="800000"/>
            <a:headEnd/>
            <a:tailEnd/>
          </a:ln>
        </p:spPr>
        <p:txBody>
          <a:bodyPr anchor="ctr"/>
          <a:lstStyle/>
          <a:p>
            <a:pPr algn="ctr">
              <a:defRPr/>
            </a:pPr>
            <a:endParaRPr lang="pt-BR">
              <a:solidFill>
                <a:schemeClr val="lt1"/>
              </a:solidFill>
              <a:latin typeface="+mn-lt"/>
            </a:endParaRPr>
          </a:p>
        </p:txBody>
      </p:sp>
      <p:pic>
        <p:nvPicPr>
          <p:cNvPr id="5132" name="Picture 12" descr="1948_o_sabor_da_lagri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7200" y="3284538"/>
            <a:ext cx="18669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Rectangle 8"/>
          <p:cNvSpPr>
            <a:spLocks noChangeArrowheads="1"/>
          </p:cNvSpPr>
          <p:nvPr/>
        </p:nvSpPr>
        <p:spPr bwMode="auto">
          <a:xfrm>
            <a:off x="6877050" y="5711826"/>
            <a:ext cx="17272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pt-BR" sz="900" i="1" dirty="0">
                <a:solidFill>
                  <a:srgbClr val="FFCC00"/>
                </a:solidFill>
                <a:latin typeface="Georgia" pitchFamily="18" charset="0"/>
              </a:rPr>
              <a:t>O sabor da lágrima. </a:t>
            </a:r>
            <a:r>
              <a:rPr lang="pt-BR" sz="900" dirty="0">
                <a:solidFill>
                  <a:srgbClr val="FFCC00"/>
                </a:solidFill>
                <a:latin typeface="Georgia" pitchFamily="18" charset="0"/>
              </a:rPr>
              <a:t>René </a:t>
            </a:r>
            <a:r>
              <a:rPr lang="pt-BR" sz="900" dirty="0" err="1">
                <a:solidFill>
                  <a:srgbClr val="FFCC00"/>
                </a:solidFill>
                <a:latin typeface="Georgia" pitchFamily="18" charset="0"/>
              </a:rPr>
              <a:t>Magritte</a:t>
            </a:r>
            <a:r>
              <a:rPr lang="pt-BR" sz="900" dirty="0">
                <a:solidFill>
                  <a:srgbClr val="FFCC00"/>
                </a:solidFill>
                <a:latin typeface="Georgia" pitchFamily="18" charset="0"/>
              </a:rPr>
              <a:t>,</a:t>
            </a:r>
            <a:r>
              <a:rPr lang="pt-BR" sz="900" i="1" dirty="0">
                <a:solidFill>
                  <a:srgbClr val="FFCC00"/>
                </a:solidFill>
                <a:latin typeface="Georgia" pitchFamily="18" charset="0"/>
              </a:rPr>
              <a:t> </a:t>
            </a:r>
            <a:r>
              <a:rPr lang="pt-BR" sz="900" dirty="0">
                <a:solidFill>
                  <a:srgbClr val="FFCC00"/>
                </a:solidFill>
                <a:latin typeface="Georgia" pitchFamily="18" charset="0"/>
              </a:rPr>
              <a:t>1948</a:t>
            </a:r>
          </a:p>
        </p:txBody>
      </p:sp>
      <p:sp>
        <p:nvSpPr>
          <p:cNvPr id="12" name="Espaço Reservado para Rodapé 1"/>
          <p:cNvSpPr>
            <a:spLocks noGrp="1"/>
          </p:cNvSpPr>
          <p:nvPr/>
        </p:nvSpPr>
        <p:spPr>
          <a:xfrm>
            <a:off x="7812360" y="6398801"/>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000"/>
                                        <p:tgtEl>
                                          <p:spTgt spid="9"/>
                                        </p:tgtEl>
                                      </p:cBhvr>
                                    </p:animEffect>
                                  </p:childTnLst>
                                </p:cTn>
                              </p:par>
                            </p:childTnLst>
                          </p:cTn>
                        </p:par>
                        <p:par>
                          <p:cTn id="8" fill="hold" nodeType="afterGroup">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nodeType="afterGroup">
                            <p:stCondLst>
                              <p:cond delay="1500"/>
                            </p:stCondLst>
                            <p:childTnLst>
                              <p:par>
                                <p:cTn id="13" presetID="55" presetClass="entr" presetSubtype="0" fill="hold" grpId="0" nodeType="afterEffect">
                                  <p:stCondLst>
                                    <p:cond delay="0"/>
                                  </p:stCondLst>
                                  <p:iterate type="lt">
                                    <p:tmPct val="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0.7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9552" y="1196752"/>
            <a:ext cx="8229600" cy="1143000"/>
          </a:xfrm>
        </p:spPr>
        <p:txBody>
          <a:bodyPr/>
          <a:lstStyle/>
          <a:p>
            <a:pPr eaLnBrk="1" hangingPunct="1"/>
            <a:r>
              <a:rPr lang="pt-BR" sz="2400" dirty="0" smtClean="0">
                <a:latin typeface="Bookman Old Style" pitchFamily="18" charset="0"/>
              </a:rPr>
              <a:t>Continuando  a expor os nossos propósitos...</a:t>
            </a:r>
          </a:p>
        </p:txBody>
      </p:sp>
      <p:sp>
        <p:nvSpPr>
          <p:cNvPr id="6147" name="Rectangle 3"/>
          <p:cNvSpPr>
            <a:spLocks noGrp="1" noChangeArrowheads="1"/>
          </p:cNvSpPr>
          <p:nvPr>
            <p:ph type="body" idx="1"/>
          </p:nvPr>
        </p:nvSpPr>
        <p:spPr>
          <a:xfrm>
            <a:off x="611560" y="3068960"/>
            <a:ext cx="8229600" cy="1938337"/>
          </a:xfrm>
        </p:spPr>
        <p:txBody>
          <a:bodyPr/>
          <a:lstStyle/>
          <a:p>
            <a:pPr algn="just" eaLnBrk="1" hangingPunct="1">
              <a:lnSpc>
                <a:spcPct val="90000"/>
              </a:lnSpc>
              <a:buFontTx/>
              <a:buNone/>
            </a:pPr>
            <a:r>
              <a:rPr lang="pt-BR" sz="2400" dirty="0" smtClean="0">
                <a:latin typeface="Georgia" pitchFamily="18" charset="0"/>
              </a:rPr>
              <a:t>    </a:t>
            </a:r>
            <a:r>
              <a:rPr lang="pt-BR" sz="2000" dirty="0" smtClean="0">
                <a:latin typeface="Bookman Old Style" pitchFamily="18" charset="0"/>
              </a:rPr>
              <a:t>Desta forma, objetivamos colocar o aluno da graduação em Psicologia em contato com equipamentos e reflexões oriundos do campo da Psicopatologia, indispensáveis à sua formação e atuação profissional -  tanto na sua acepção generalista quanto no que tange à sua gradativa especialização em um campo do conhecimento;</a:t>
            </a:r>
          </a:p>
        </p:txBody>
      </p:sp>
      <p:sp>
        <p:nvSpPr>
          <p:cNvPr id="5" name="Rectangle 2"/>
          <p:cNvSpPr txBox="1">
            <a:spLocks noChangeArrowheads="1"/>
          </p:cNvSpPr>
          <p:nvPr/>
        </p:nvSpPr>
        <p:spPr bwMode="auto">
          <a:xfrm>
            <a:off x="0" y="5420343"/>
            <a:ext cx="9144000" cy="922114"/>
          </a:xfrm>
          <a:prstGeom prst="rect">
            <a:avLst/>
          </a:prstGeom>
          <a:solidFill>
            <a:srgbClr val="006699"/>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endParaRPr lang="pt-BR" sz="2400" dirty="0" smtClean="0">
              <a:latin typeface="Bookman Old Style" pitchFamily="18" charset="0"/>
            </a:endParaRPr>
          </a:p>
        </p:txBody>
      </p:sp>
      <p:sp>
        <p:nvSpPr>
          <p:cNvPr id="6" name="Rectangle 2"/>
          <p:cNvSpPr txBox="1">
            <a:spLocks noChangeArrowheads="1"/>
          </p:cNvSpPr>
          <p:nvPr/>
        </p:nvSpPr>
        <p:spPr bwMode="auto">
          <a:xfrm>
            <a:off x="0" y="427038"/>
            <a:ext cx="9144000" cy="922114"/>
          </a:xfrm>
          <a:prstGeom prst="rect">
            <a:avLst/>
          </a:prstGeom>
          <a:solidFill>
            <a:srgbClr val="006699"/>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endParaRPr lang="pt-BR" sz="2400" dirty="0" smtClean="0">
              <a:latin typeface="Bookman Old Style"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561975"/>
          </a:xfrm>
        </p:spPr>
        <p:txBody>
          <a:bodyPr/>
          <a:lstStyle/>
          <a:p>
            <a:pPr eaLnBrk="1" hangingPunct="1"/>
            <a:r>
              <a:rPr lang="pt-BR" sz="2400" dirty="0" smtClean="0">
                <a:solidFill>
                  <a:srgbClr val="FFFF66"/>
                </a:solidFill>
                <a:latin typeface="Bookman Old Style" pitchFamily="18" charset="0"/>
              </a:rPr>
              <a:t>Qual a estratégia que seguiremos?</a:t>
            </a:r>
          </a:p>
        </p:txBody>
      </p:sp>
      <p:sp>
        <p:nvSpPr>
          <p:cNvPr id="8195" name="Rectangle 3"/>
          <p:cNvSpPr>
            <a:spLocks noGrp="1" noChangeArrowheads="1"/>
          </p:cNvSpPr>
          <p:nvPr>
            <p:ph type="body" idx="1"/>
          </p:nvPr>
        </p:nvSpPr>
        <p:spPr>
          <a:xfrm>
            <a:off x="250825" y="980729"/>
            <a:ext cx="8229600" cy="2297460"/>
          </a:xfrm>
        </p:spPr>
        <p:txBody>
          <a:bodyPr/>
          <a:lstStyle/>
          <a:p>
            <a:pPr algn="ctr" eaLnBrk="1" hangingPunct="1">
              <a:buFontTx/>
              <a:buNone/>
            </a:pPr>
            <a:r>
              <a:rPr lang="pt-BR" dirty="0" smtClean="0"/>
              <a:t>   </a:t>
            </a:r>
            <a:r>
              <a:rPr lang="pt-BR" sz="2000" dirty="0" smtClean="0">
                <a:solidFill>
                  <a:schemeClr val="bg1"/>
                </a:solidFill>
                <a:latin typeface="Bookman Old Style" pitchFamily="18" charset="0"/>
              </a:rPr>
              <a:t>Buscaremos articular o conhecimento técnico e estrito que o aluno pode e deve obter sobre a Psicopatologia (nível da </a:t>
            </a:r>
            <a:r>
              <a:rPr lang="pt-BR" sz="2000" dirty="0" smtClean="0">
                <a:solidFill>
                  <a:srgbClr val="FFFF66"/>
                </a:solidFill>
                <a:latin typeface="Bookman Old Style" pitchFamily="18" charset="0"/>
              </a:rPr>
              <a:t>Semiologia</a:t>
            </a:r>
            <a:r>
              <a:rPr lang="pt-BR" sz="2000" dirty="0" smtClean="0">
                <a:solidFill>
                  <a:schemeClr val="bg1"/>
                </a:solidFill>
                <a:latin typeface="Bookman Old Style" pitchFamily="18" charset="0"/>
              </a:rPr>
              <a:t>, </a:t>
            </a:r>
            <a:r>
              <a:rPr lang="pt-BR" sz="2000" dirty="0" err="1" smtClean="0">
                <a:solidFill>
                  <a:srgbClr val="FFFF66"/>
                </a:solidFill>
                <a:latin typeface="Bookman Old Style" pitchFamily="18" charset="0"/>
              </a:rPr>
              <a:t>Nosografia</a:t>
            </a:r>
            <a:r>
              <a:rPr lang="pt-BR" sz="2000" dirty="0" smtClean="0">
                <a:solidFill>
                  <a:schemeClr val="bg1"/>
                </a:solidFill>
                <a:latin typeface="Bookman Old Style" pitchFamily="18" charset="0"/>
              </a:rPr>
              <a:t> e </a:t>
            </a:r>
            <a:r>
              <a:rPr lang="pt-BR" sz="2000" dirty="0" err="1" smtClean="0">
                <a:solidFill>
                  <a:srgbClr val="FFFF66"/>
                </a:solidFill>
                <a:latin typeface="Bookman Old Style" pitchFamily="18" charset="0"/>
              </a:rPr>
              <a:t>Nosologia</a:t>
            </a:r>
            <a:r>
              <a:rPr lang="pt-BR" sz="2000" dirty="0" smtClean="0">
                <a:solidFill>
                  <a:schemeClr val="bg1"/>
                </a:solidFill>
                <a:latin typeface="Bookman Old Style" pitchFamily="18" charset="0"/>
              </a:rPr>
              <a:t>) com um conhecimento histórico-crítico acerca do que vem a ser a “experiência da loucura” (na mais ampla acepção do termo), seus determinantes e efeitos (em diversos níveis);</a:t>
            </a:r>
          </a:p>
        </p:txBody>
      </p:sp>
      <p:pic>
        <p:nvPicPr>
          <p:cNvPr id="8196" name="Picture 7" descr="magritte-the-lov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3278188"/>
            <a:ext cx="4465638"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8"/>
          <p:cNvSpPr>
            <a:spLocks noChangeArrowheads="1"/>
          </p:cNvSpPr>
          <p:nvPr/>
        </p:nvSpPr>
        <p:spPr bwMode="auto">
          <a:xfrm>
            <a:off x="4859338" y="6092825"/>
            <a:ext cx="1727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pt-BR" sz="900" i="1">
                <a:solidFill>
                  <a:srgbClr val="FFCC00"/>
                </a:solidFill>
                <a:latin typeface="Georgia" pitchFamily="18" charset="0"/>
              </a:rPr>
              <a:t>Os amantes. </a:t>
            </a:r>
            <a:r>
              <a:rPr lang="pt-BR" sz="900">
                <a:solidFill>
                  <a:srgbClr val="FFCC00"/>
                </a:solidFill>
                <a:latin typeface="Georgia" pitchFamily="18" charset="0"/>
              </a:rPr>
              <a:t>René Magritte,</a:t>
            </a:r>
            <a:r>
              <a:rPr lang="pt-BR" sz="900" i="1">
                <a:solidFill>
                  <a:srgbClr val="FFCC00"/>
                </a:solidFill>
                <a:latin typeface="Georgia" pitchFamily="18" charset="0"/>
              </a:rPr>
              <a:t> </a:t>
            </a:r>
            <a:r>
              <a:rPr lang="pt-BR" sz="900">
                <a:solidFill>
                  <a:srgbClr val="FFCC00"/>
                </a:solidFill>
                <a:latin typeface="Georgia" pitchFamily="18" charset="0"/>
              </a:rPr>
              <a:t>1928</a:t>
            </a:r>
          </a:p>
        </p:txBody>
      </p:sp>
      <p:sp>
        <p:nvSpPr>
          <p:cNvPr id="6"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157538" y="1484313"/>
            <a:ext cx="5986462" cy="417512"/>
          </a:xfrm>
        </p:spPr>
        <p:txBody>
          <a:bodyPr/>
          <a:lstStyle/>
          <a:p>
            <a:pPr eaLnBrk="1" hangingPunct="1"/>
            <a:r>
              <a:rPr lang="pt-BR" sz="3600" dirty="0" smtClean="0">
                <a:solidFill>
                  <a:srgbClr val="FFCC00"/>
                </a:solidFill>
                <a:latin typeface="Bookman Old Style" pitchFamily="18" charset="0"/>
              </a:rPr>
              <a:t>S</a:t>
            </a:r>
            <a:r>
              <a:rPr lang="pt-BR" sz="2400" dirty="0" smtClean="0">
                <a:solidFill>
                  <a:srgbClr val="FFCC00"/>
                </a:solidFill>
                <a:latin typeface="Bookman Old Style" pitchFamily="18" charset="0"/>
              </a:rPr>
              <a:t>emiologia,  </a:t>
            </a:r>
            <a:r>
              <a:rPr lang="pt-BR" sz="3600" dirty="0" err="1" smtClean="0">
                <a:solidFill>
                  <a:srgbClr val="FFCC00"/>
                </a:solidFill>
                <a:latin typeface="Bookman Old Style" pitchFamily="18" charset="0"/>
              </a:rPr>
              <a:t>N</a:t>
            </a:r>
            <a:r>
              <a:rPr lang="pt-BR" sz="2400" dirty="0" err="1" smtClean="0">
                <a:solidFill>
                  <a:srgbClr val="FFCC00"/>
                </a:solidFill>
                <a:latin typeface="Bookman Old Style" pitchFamily="18" charset="0"/>
              </a:rPr>
              <a:t>osologia</a:t>
            </a:r>
            <a:r>
              <a:rPr lang="pt-BR" sz="2400" dirty="0" smtClean="0">
                <a:solidFill>
                  <a:srgbClr val="FFCC00"/>
                </a:solidFill>
                <a:latin typeface="Bookman Old Style" pitchFamily="18" charset="0"/>
              </a:rPr>
              <a:t>,  </a:t>
            </a:r>
            <a:r>
              <a:rPr lang="pt-BR" sz="3600" dirty="0" err="1" smtClean="0">
                <a:solidFill>
                  <a:srgbClr val="FFCC00"/>
                </a:solidFill>
                <a:latin typeface="Bookman Old Style" pitchFamily="18" charset="0"/>
              </a:rPr>
              <a:t>N</a:t>
            </a:r>
            <a:r>
              <a:rPr lang="pt-BR" sz="2400" dirty="0" err="1" smtClean="0">
                <a:solidFill>
                  <a:srgbClr val="FFCC00"/>
                </a:solidFill>
                <a:latin typeface="Bookman Old Style" pitchFamily="18" charset="0"/>
              </a:rPr>
              <a:t>osografia</a:t>
            </a:r>
            <a:endParaRPr lang="pt-BR" sz="2400" dirty="0" smtClean="0">
              <a:solidFill>
                <a:srgbClr val="FFCC00"/>
              </a:solidFill>
              <a:latin typeface="Bookman Old Style" pitchFamily="18" charset="0"/>
            </a:endParaRPr>
          </a:p>
        </p:txBody>
      </p:sp>
      <p:sp>
        <p:nvSpPr>
          <p:cNvPr id="9219" name="Rectangle 3"/>
          <p:cNvSpPr>
            <a:spLocks noGrp="1" noChangeArrowheads="1"/>
          </p:cNvSpPr>
          <p:nvPr>
            <p:ph type="body" idx="1"/>
          </p:nvPr>
        </p:nvSpPr>
        <p:spPr>
          <a:xfrm>
            <a:off x="3132138" y="2781300"/>
            <a:ext cx="5781675" cy="3743325"/>
          </a:xfrm>
        </p:spPr>
        <p:txBody>
          <a:bodyPr/>
          <a:lstStyle/>
          <a:p>
            <a:pPr algn="just" eaLnBrk="1" hangingPunct="1">
              <a:lnSpc>
                <a:spcPct val="80000"/>
              </a:lnSpc>
              <a:buFontTx/>
              <a:buNone/>
            </a:pPr>
            <a:r>
              <a:rPr lang="pt-BR" sz="1800" dirty="0" smtClean="0">
                <a:latin typeface="Georgia" pitchFamily="18" charset="0"/>
              </a:rPr>
              <a:t>      </a:t>
            </a:r>
            <a:r>
              <a:rPr lang="pt-BR" sz="2000" dirty="0" smtClean="0">
                <a:solidFill>
                  <a:schemeClr val="bg1"/>
                </a:solidFill>
                <a:latin typeface="Bookman Old Style" pitchFamily="18" charset="0"/>
              </a:rPr>
              <a:t>Semiologia (faz parte da </a:t>
            </a:r>
            <a:r>
              <a:rPr lang="pt-BR" sz="2000" i="1" dirty="0" smtClean="0">
                <a:solidFill>
                  <a:schemeClr val="bg1"/>
                </a:solidFill>
                <a:latin typeface="Bookman Old Style" pitchFamily="18" charset="0"/>
              </a:rPr>
              <a:t>propedêutica</a:t>
            </a:r>
            <a:r>
              <a:rPr lang="pt-BR" sz="2000" dirty="0" smtClean="0">
                <a:solidFill>
                  <a:schemeClr val="bg1"/>
                </a:solidFill>
                <a:latin typeface="Bookman Old Style" pitchFamily="18" charset="0"/>
              </a:rPr>
              <a:t>): palavra oriunda do grego (</a:t>
            </a:r>
            <a:r>
              <a:rPr lang="pt-BR" sz="2000" i="1" dirty="0" err="1" smtClean="0">
                <a:solidFill>
                  <a:schemeClr val="bg1"/>
                </a:solidFill>
                <a:latin typeface="Bookman Old Style" pitchFamily="18" charset="0"/>
              </a:rPr>
              <a:t>semeîon</a:t>
            </a:r>
            <a:r>
              <a:rPr lang="pt-BR" sz="2000" dirty="0" smtClean="0">
                <a:solidFill>
                  <a:schemeClr val="bg1"/>
                </a:solidFill>
                <a:latin typeface="Bookman Old Style" pitchFamily="18" charset="0"/>
              </a:rPr>
              <a:t>, sinal + </a:t>
            </a:r>
            <a:r>
              <a:rPr lang="pt-BR" sz="2000" i="1" dirty="0" err="1" smtClean="0">
                <a:solidFill>
                  <a:schemeClr val="bg1"/>
                </a:solidFill>
                <a:latin typeface="Bookman Old Style" pitchFamily="18" charset="0"/>
              </a:rPr>
              <a:t>lógos</a:t>
            </a:r>
            <a:r>
              <a:rPr lang="pt-BR" sz="2000" dirty="0" smtClean="0">
                <a:solidFill>
                  <a:schemeClr val="bg1"/>
                </a:solidFill>
                <a:latin typeface="Bookman Old Style" pitchFamily="18" charset="0"/>
              </a:rPr>
              <a:t>, tratado, estudo racional). </a:t>
            </a:r>
          </a:p>
          <a:p>
            <a:pPr algn="just" eaLnBrk="1" hangingPunct="1">
              <a:lnSpc>
                <a:spcPct val="80000"/>
              </a:lnSpc>
              <a:buFontTx/>
              <a:buNone/>
            </a:pPr>
            <a:r>
              <a:rPr lang="pt-BR" sz="2000" dirty="0" smtClean="0">
                <a:solidFill>
                  <a:schemeClr val="bg1"/>
                </a:solidFill>
                <a:latin typeface="Bookman Old Style" pitchFamily="18" charset="0"/>
              </a:rPr>
              <a:t>     </a:t>
            </a:r>
          </a:p>
          <a:p>
            <a:pPr algn="just" eaLnBrk="1" hangingPunct="1">
              <a:lnSpc>
                <a:spcPct val="80000"/>
              </a:lnSpc>
              <a:buFontTx/>
              <a:buNone/>
            </a:pPr>
            <a:r>
              <a:rPr lang="pt-BR" sz="2000" dirty="0" smtClean="0">
                <a:solidFill>
                  <a:schemeClr val="bg1"/>
                </a:solidFill>
                <a:latin typeface="Bookman Old Style" pitchFamily="18" charset="0"/>
              </a:rPr>
              <a:t>     Implica em um modo de se examinar um paciente, atentando-se para os </a:t>
            </a:r>
            <a:r>
              <a:rPr lang="pt-BR" sz="2000" b="1" dirty="0" smtClean="0">
                <a:solidFill>
                  <a:srgbClr val="FFFF66"/>
                </a:solidFill>
                <a:latin typeface="Bookman Old Style" pitchFamily="18" charset="0"/>
              </a:rPr>
              <a:t>sinais</a:t>
            </a:r>
            <a:r>
              <a:rPr lang="pt-BR" sz="2000" b="1" dirty="0" smtClean="0">
                <a:solidFill>
                  <a:schemeClr val="bg1"/>
                </a:solidFill>
                <a:latin typeface="Bookman Old Style" pitchFamily="18" charset="0"/>
              </a:rPr>
              <a:t> </a:t>
            </a:r>
            <a:r>
              <a:rPr lang="pt-BR" sz="2000" dirty="0" smtClean="0">
                <a:solidFill>
                  <a:schemeClr val="bg1"/>
                </a:solidFill>
                <a:latin typeface="Bookman Old Style" pitchFamily="18" charset="0"/>
              </a:rPr>
              <a:t>e </a:t>
            </a:r>
            <a:r>
              <a:rPr lang="pt-BR" sz="2000" b="1" dirty="0" smtClean="0">
                <a:solidFill>
                  <a:srgbClr val="FFFF66"/>
                </a:solidFill>
                <a:latin typeface="Bookman Old Style" pitchFamily="18" charset="0"/>
              </a:rPr>
              <a:t>sintomas</a:t>
            </a:r>
            <a:r>
              <a:rPr lang="pt-BR" sz="2000" b="1" dirty="0" smtClean="0">
                <a:solidFill>
                  <a:schemeClr val="bg1"/>
                </a:solidFill>
                <a:latin typeface="Bookman Old Style" pitchFamily="18" charset="0"/>
              </a:rPr>
              <a:t> </a:t>
            </a:r>
            <a:r>
              <a:rPr lang="pt-BR" sz="2000" dirty="0" smtClean="0">
                <a:solidFill>
                  <a:schemeClr val="bg1"/>
                </a:solidFill>
                <a:latin typeface="Bookman Old Style" pitchFamily="18" charset="0"/>
              </a:rPr>
              <a:t>que o mesmo apresenta (seus aspectos isolados e, ao mesmo tempo, as modalidades de seus arranjos). Por meio da semiologia, chega-se usualmente ao </a:t>
            </a:r>
            <a:r>
              <a:rPr lang="pt-BR" sz="2800" dirty="0" smtClean="0">
                <a:solidFill>
                  <a:srgbClr val="92D050"/>
                </a:solidFill>
                <a:latin typeface="Bookman Old Style" pitchFamily="18" charset="0"/>
              </a:rPr>
              <a:t>diagnóstico</a:t>
            </a:r>
            <a:r>
              <a:rPr lang="pt-BR" sz="2000" dirty="0" smtClean="0">
                <a:solidFill>
                  <a:schemeClr val="bg1"/>
                </a:solidFill>
                <a:latin typeface="Bookman Old Style" pitchFamily="18" charset="0"/>
              </a:rPr>
              <a:t>.</a:t>
            </a:r>
          </a:p>
          <a:p>
            <a:pPr algn="just" eaLnBrk="1" hangingPunct="1">
              <a:lnSpc>
                <a:spcPct val="80000"/>
              </a:lnSpc>
              <a:buFontTx/>
              <a:buNone/>
            </a:pPr>
            <a:endParaRPr lang="pt-BR" sz="2000" dirty="0" smtClean="0">
              <a:solidFill>
                <a:schemeClr val="bg1"/>
              </a:solidFill>
              <a:latin typeface="Bookman Old Style" pitchFamily="18" charset="0"/>
            </a:endParaRPr>
          </a:p>
          <a:p>
            <a:pPr algn="ctr" eaLnBrk="1" hangingPunct="1">
              <a:lnSpc>
                <a:spcPct val="80000"/>
              </a:lnSpc>
              <a:buFontTx/>
              <a:buNone/>
            </a:pPr>
            <a:r>
              <a:rPr lang="pt-BR" sz="2000" dirty="0" smtClean="0">
                <a:solidFill>
                  <a:schemeClr val="bg1"/>
                </a:solidFill>
                <a:latin typeface="Bookman Old Style" pitchFamily="18" charset="0"/>
              </a:rPr>
              <a:t>     Em </a:t>
            </a:r>
            <a:r>
              <a:rPr lang="pt-BR" sz="2000" dirty="0" err="1" smtClean="0">
                <a:solidFill>
                  <a:schemeClr val="bg1"/>
                </a:solidFill>
                <a:latin typeface="Bookman Old Style" pitchFamily="18" charset="0"/>
              </a:rPr>
              <a:t>Lingüística</a:t>
            </a:r>
            <a:r>
              <a:rPr lang="pt-BR" sz="2000" dirty="0" smtClean="0">
                <a:solidFill>
                  <a:schemeClr val="bg1"/>
                </a:solidFill>
                <a:latin typeface="Bookman Old Style" pitchFamily="18" charset="0"/>
              </a:rPr>
              <a:t>: ciência geral que tem como objeto todos os sistemas de signos </a:t>
            </a:r>
          </a:p>
          <a:p>
            <a:pPr eaLnBrk="1" hangingPunct="1">
              <a:lnSpc>
                <a:spcPct val="80000"/>
              </a:lnSpc>
              <a:buFontTx/>
              <a:buNone/>
            </a:pPr>
            <a:endParaRPr lang="pt-BR" sz="2000" dirty="0" smtClean="0">
              <a:solidFill>
                <a:schemeClr val="bg1"/>
              </a:solidFill>
              <a:latin typeface="Georgia" pitchFamily="18" charset="0"/>
            </a:endParaRPr>
          </a:p>
        </p:txBody>
      </p:sp>
      <p:pic>
        <p:nvPicPr>
          <p:cNvPr id="9222" name="Picture 7" descr="Estudo sobre o Corpo Humano - Francis Bacon (194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04813"/>
            <a:ext cx="2630488"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8"/>
          <p:cNvSpPr>
            <a:spLocks noChangeArrowheads="1"/>
          </p:cNvSpPr>
          <p:nvPr/>
        </p:nvSpPr>
        <p:spPr bwMode="auto">
          <a:xfrm>
            <a:off x="250825" y="3429000"/>
            <a:ext cx="25558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pt-BR" sz="900" i="1">
                <a:solidFill>
                  <a:srgbClr val="FFCC00"/>
                </a:solidFill>
                <a:latin typeface="Georgia" pitchFamily="18" charset="0"/>
              </a:rPr>
              <a:t>Estudo sobre o corpo humano. Francis Bacon,</a:t>
            </a:r>
            <a:r>
              <a:rPr lang="pt-BR" sz="900">
                <a:solidFill>
                  <a:srgbClr val="FFCC00"/>
                </a:solidFill>
                <a:latin typeface="Georgia" pitchFamily="18" charset="0"/>
              </a:rPr>
              <a:t>  1949.</a:t>
            </a:r>
          </a:p>
        </p:txBody>
      </p:sp>
      <p:sp>
        <p:nvSpPr>
          <p:cNvPr id="6" name="Espaço Reservado para Rodapé 1"/>
          <p:cNvSpPr>
            <a:spLocks noGrp="1"/>
          </p:cNvSpPr>
          <p:nvPr/>
        </p:nvSpPr>
        <p:spPr>
          <a:xfrm>
            <a:off x="0" y="633731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6660232" cy="6871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ítulo 1"/>
          <p:cNvSpPr>
            <a:spLocks noGrp="1"/>
          </p:cNvSpPr>
          <p:nvPr>
            <p:ph type="title"/>
          </p:nvPr>
        </p:nvSpPr>
        <p:spPr>
          <a:xfrm>
            <a:off x="0" y="764704"/>
            <a:ext cx="9144000" cy="778098"/>
          </a:xfrm>
          <a:solidFill>
            <a:srgbClr val="FFC000">
              <a:alpha val="44000"/>
            </a:srgbClr>
          </a:solidFill>
        </p:spPr>
        <p:txBody>
          <a:bodyPr/>
          <a:lstStyle/>
          <a:p>
            <a:r>
              <a:rPr lang="pt-BR" sz="4800" dirty="0" smtClean="0">
                <a:latin typeface="Bookman Old Style" pitchFamily="18" charset="0"/>
              </a:rPr>
              <a:t>E</a:t>
            </a:r>
            <a:r>
              <a:rPr lang="pt-BR" sz="2800" dirty="0" smtClean="0">
                <a:latin typeface="Bookman Old Style" pitchFamily="18" charset="0"/>
              </a:rPr>
              <a:t>m outros termos:</a:t>
            </a:r>
            <a:endParaRPr lang="pt-BR" sz="2800" dirty="0">
              <a:latin typeface="Bookman Old Style" pitchFamily="18" charset="0"/>
            </a:endParaRPr>
          </a:p>
        </p:txBody>
      </p:sp>
      <p:sp>
        <p:nvSpPr>
          <p:cNvPr id="9" name="Espaço Reservado para Conteúdo 2"/>
          <p:cNvSpPr>
            <a:spLocks noGrp="1"/>
          </p:cNvSpPr>
          <p:nvPr>
            <p:ph idx="1"/>
          </p:nvPr>
        </p:nvSpPr>
        <p:spPr>
          <a:xfrm>
            <a:off x="827584" y="2852936"/>
            <a:ext cx="8229600" cy="2697163"/>
          </a:xfrm>
          <a:solidFill>
            <a:srgbClr val="006699">
              <a:alpha val="39000"/>
            </a:srgbClr>
          </a:solidFill>
        </p:spPr>
        <p:txBody>
          <a:bodyPr/>
          <a:lstStyle/>
          <a:p>
            <a:pPr marL="0" indent="0" algn="ctr">
              <a:buNone/>
            </a:pPr>
            <a:endParaRPr lang="pt-BR" sz="2400" dirty="0" smtClean="0">
              <a:latin typeface="Bookman Old Style" pitchFamily="18" charset="0"/>
            </a:endParaRPr>
          </a:p>
          <a:p>
            <a:pPr marL="0" indent="0" algn="ctr">
              <a:buNone/>
            </a:pPr>
            <a:r>
              <a:rPr lang="pt-BR" sz="2400" dirty="0" smtClean="0">
                <a:solidFill>
                  <a:schemeClr val="bg1"/>
                </a:solidFill>
                <a:latin typeface="Bookman Old Style" pitchFamily="18" charset="0"/>
              </a:rPr>
              <a:t>Na semiologia estamos às voltas com peças mínimas que, identificadas, definidas e constatadas suas aparições no nível clínico segundo determinadas combinações -  e não outras  -  nos permitem estabelecer um diagnóstico</a:t>
            </a:r>
            <a:endParaRPr lang="pt-BR" sz="2400" dirty="0">
              <a:solidFill>
                <a:schemeClr val="bg1"/>
              </a:solidFill>
              <a:latin typeface="Bookman Old Style" pitchFamily="18" charset="0"/>
            </a:endParaRPr>
          </a:p>
        </p:txBody>
      </p:sp>
      <p:sp>
        <p:nvSpPr>
          <p:cNvPr id="10"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149139045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xfrm>
            <a:off x="4139952" y="476672"/>
            <a:ext cx="4754315" cy="5256584"/>
          </a:xfrm>
          <a:noFill/>
          <a:ln w="76200">
            <a:solidFill>
              <a:srgbClr val="00FF00"/>
            </a:solidFill>
            <a:miter lim="800000"/>
            <a:headEnd/>
            <a:tailEnd/>
          </a:ln>
        </p:spPr>
        <p:txBody>
          <a:bodyPr/>
          <a:lstStyle/>
          <a:p>
            <a:pPr eaLnBrk="1" hangingPunct="1"/>
            <a:r>
              <a:rPr lang="pt-BR" sz="2000" dirty="0" smtClean="0">
                <a:solidFill>
                  <a:schemeClr val="bg1"/>
                </a:solidFill>
                <a:latin typeface="Bookman Old Style" pitchFamily="18" charset="0"/>
              </a:rPr>
              <a:t>SINTOMA é toda a informação descrita pelo paciente, a partir de suas vivências, sensações e impressões. Não é passível de confirmação pelo examinador, já que é uma sensação do paciente (um mal-estar – sensação de insegurança -  em uma dada situação, por exemplo). </a:t>
            </a:r>
            <a:br>
              <a:rPr lang="pt-BR" sz="2000" dirty="0" smtClean="0">
                <a:solidFill>
                  <a:schemeClr val="bg1"/>
                </a:solidFill>
                <a:latin typeface="Bookman Old Style" pitchFamily="18" charset="0"/>
              </a:rPr>
            </a:br>
            <a:r>
              <a:rPr lang="pt-BR" sz="2000" dirty="0">
                <a:solidFill>
                  <a:schemeClr val="bg1"/>
                </a:solidFill>
                <a:latin typeface="Bookman Old Style" pitchFamily="18" charset="0"/>
              </a:rPr>
              <a:t/>
            </a:r>
            <a:br>
              <a:rPr lang="pt-BR" sz="2000" dirty="0">
                <a:solidFill>
                  <a:schemeClr val="bg1"/>
                </a:solidFill>
                <a:latin typeface="Bookman Old Style" pitchFamily="18" charset="0"/>
              </a:rPr>
            </a:br>
            <a:r>
              <a:rPr lang="pt-BR" sz="2000" dirty="0" smtClean="0">
                <a:solidFill>
                  <a:schemeClr val="bg1"/>
                </a:solidFill>
                <a:latin typeface="Bookman Old Style" pitchFamily="18" charset="0"/>
              </a:rPr>
              <a:t>A </a:t>
            </a:r>
            <a:r>
              <a:rPr lang="pt-BR" sz="2000" i="1" dirty="0" smtClean="0">
                <a:solidFill>
                  <a:schemeClr val="bg1"/>
                </a:solidFill>
                <a:latin typeface="Bookman Old Style" pitchFamily="18" charset="0"/>
              </a:rPr>
              <a:t>anamnese</a:t>
            </a:r>
            <a:r>
              <a:rPr lang="pt-BR" sz="2000" dirty="0" smtClean="0">
                <a:solidFill>
                  <a:schemeClr val="bg1"/>
                </a:solidFill>
                <a:latin typeface="Bookman Old Style" pitchFamily="18" charset="0"/>
              </a:rPr>
              <a:t> é a via através da qual a semiologia visa elucidar, investigar e analisar os sintomas. Constrói-se, assim, a história clínica do paciente.</a:t>
            </a:r>
          </a:p>
        </p:txBody>
      </p:sp>
      <p:pic>
        <p:nvPicPr>
          <p:cNvPr id="1229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955149" cy="5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box(in)">
                                      <p:cBhvr>
                                        <p:cTn id="7" dur="20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11760" y="0"/>
            <a:ext cx="6732240" cy="1055167"/>
          </a:xfrm>
          <a:solidFill>
            <a:schemeClr val="bg1"/>
          </a:solidFill>
        </p:spPr>
        <p:txBody>
          <a:bodyPr/>
          <a:lstStyle/>
          <a:p>
            <a:r>
              <a:rPr lang="pt-BR" sz="6600" dirty="0" smtClean="0">
                <a:latin typeface="Bookman Old Style" pitchFamily="18" charset="0"/>
              </a:rPr>
              <a:t>S</a:t>
            </a:r>
            <a:r>
              <a:rPr lang="pt-BR" sz="3200" dirty="0" smtClean="0">
                <a:latin typeface="Bookman Old Style" pitchFamily="18" charset="0"/>
              </a:rPr>
              <a:t>intoma:</a:t>
            </a:r>
            <a:endParaRPr lang="pt-BR" sz="3200" dirty="0">
              <a:latin typeface="Bookman Old Style" pitchFamily="18" charset="0"/>
            </a:endParaRPr>
          </a:p>
        </p:txBody>
      </p:sp>
      <p:sp>
        <p:nvSpPr>
          <p:cNvPr id="3" name="Subtítulo 2"/>
          <p:cNvSpPr>
            <a:spLocks noGrp="1"/>
          </p:cNvSpPr>
          <p:nvPr>
            <p:ph type="subTitle" idx="1"/>
          </p:nvPr>
        </p:nvSpPr>
        <p:spPr>
          <a:xfrm>
            <a:off x="2721496" y="1196752"/>
            <a:ext cx="6400800" cy="5184576"/>
          </a:xfrm>
        </p:spPr>
        <p:txBody>
          <a:bodyPr/>
          <a:lstStyle/>
          <a:p>
            <a:r>
              <a:rPr lang="pt-BR" sz="2800" dirty="0" smtClean="0">
                <a:solidFill>
                  <a:schemeClr val="bg1"/>
                </a:solidFill>
                <a:latin typeface="Bookman Old Style" pitchFamily="18" charset="0"/>
              </a:rPr>
              <a:t>Vem da palavra grega </a:t>
            </a:r>
            <a:r>
              <a:rPr lang="pt-BR" sz="2800" i="1" dirty="0" err="1" smtClean="0">
                <a:solidFill>
                  <a:schemeClr val="bg1"/>
                </a:solidFill>
                <a:latin typeface="Bookman Old Style" pitchFamily="18" charset="0"/>
              </a:rPr>
              <a:t>símptoma</a:t>
            </a:r>
            <a:r>
              <a:rPr lang="pt-BR" sz="2800" dirty="0" smtClean="0">
                <a:solidFill>
                  <a:schemeClr val="bg1"/>
                </a:solidFill>
                <a:latin typeface="Bookman Old Style" pitchFamily="18" charset="0"/>
              </a:rPr>
              <a:t>: </a:t>
            </a:r>
            <a:r>
              <a:rPr lang="pt-BR" sz="2800" i="1" dirty="0" smtClean="0">
                <a:solidFill>
                  <a:srgbClr val="92D050"/>
                </a:solidFill>
                <a:latin typeface="Bookman Old Style" pitchFamily="18" charset="0"/>
              </a:rPr>
              <a:t>coincidir</a:t>
            </a:r>
            <a:r>
              <a:rPr lang="pt-BR" sz="2800" dirty="0" smtClean="0">
                <a:solidFill>
                  <a:srgbClr val="92D050"/>
                </a:solidFill>
                <a:latin typeface="Bookman Old Style" pitchFamily="18" charset="0"/>
              </a:rPr>
              <a:t>.</a:t>
            </a:r>
            <a:r>
              <a:rPr lang="pt-BR" sz="2800" dirty="0" smtClean="0">
                <a:solidFill>
                  <a:schemeClr val="bg1"/>
                </a:solidFill>
                <a:latin typeface="Bookman Old Style" pitchFamily="18" charset="0"/>
              </a:rPr>
              <a:t> </a:t>
            </a:r>
          </a:p>
          <a:p>
            <a:endParaRPr lang="pt-BR" sz="2800" dirty="0">
              <a:solidFill>
                <a:schemeClr val="bg1"/>
              </a:solidFill>
              <a:latin typeface="Bookman Old Style" pitchFamily="18" charset="0"/>
            </a:endParaRPr>
          </a:p>
          <a:p>
            <a:r>
              <a:rPr lang="pt-BR" sz="2800" dirty="0" smtClean="0">
                <a:solidFill>
                  <a:schemeClr val="bg1"/>
                </a:solidFill>
                <a:latin typeface="Bookman Old Style" pitchFamily="18" charset="0"/>
              </a:rPr>
              <a:t>Igualmente, procede de um verbo que significa </a:t>
            </a:r>
            <a:r>
              <a:rPr lang="pt-BR" sz="2800" i="1" dirty="0" smtClean="0">
                <a:solidFill>
                  <a:srgbClr val="92D050"/>
                </a:solidFill>
                <a:latin typeface="Bookman Old Style" pitchFamily="18" charset="0"/>
              </a:rPr>
              <a:t>chegar</a:t>
            </a:r>
            <a:r>
              <a:rPr lang="pt-BR" sz="2800" dirty="0" smtClean="0">
                <a:solidFill>
                  <a:schemeClr val="bg1"/>
                </a:solidFill>
                <a:latin typeface="Bookman Old Style" pitchFamily="18" charset="0"/>
              </a:rPr>
              <a:t>, </a:t>
            </a:r>
            <a:r>
              <a:rPr lang="pt-BR" sz="2800" i="1" dirty="0" smtClean="0">
                <a:solidFill>
                  <a:srgbClr val="92D050"/>
                </a:solidFill>
                <a:latin typeface="Bookman Old Style" pitchFamily="18" charset="0"/>
              </a:rPr>
              <a:t>cair</a:t>
            </a:r>
            <a:r>
              <a:rPr lang="pt-BR" sz="2800" dirty="0" smtClean="0">
                <a:solidFill>
                  <a:schemeClr val="bg1"/>
                </a:solidFill>
                <a:latin typeface="Bookman Old Style" pitchFamily="18" charset="0"/>
              </a:rPr>
              <a:t>. </a:t>
            </a:r>
          </a:p>
          <a:p>
            <a:endParaRPr lang="pt-BR" sz="2800" dirty="0" smtClean="0">
              <a:solidFill>
                <a:schemeClr val="bg1"/>
              </a:solidFill>
              <a:latin typeface="Bookman Old Style" pitchFamily="18" charset="0"/>
            </a:endParaRPr>
          </a:p>
          <a:p>
            <a:endParaRPr lang="pt-BR" sz="2800" dirty="0">
              <a:solidFill>
                <a:schemeClr val="bg1"/>
              </a:solidFill>
              <a:latin typeface="Bookman Old Style" pitchFamily="18" charset="0"/>
            </a:endParaRPr>
          </a:p>
          <a:p>
            <a:r>
              <a:rPr lang="pt-BR" sz="2800" dirty="0" smtClean="0">
                <a:solidFill>
                  <a:schemeClr val="bg1"/>
                </a:solidFill>
                <a:latin typeface="Bookman Old Style" pitchFamily="18" charset="0"/>
              </a:rPr>
              <a:t>Daí, o significado inicial de </a:t>
            </a:r>
            <a:r>
              <a:rPr lang="pt-BR" sz="2800" i="1" dirty="0" err="1" smtClean="0">
                <a:solidFill>
                  <a:schemeClr val="bg1"/>
                </a:solidFill>
                <a:latin typeface="Bookman Old Style" pitchFamily="18" charset="0"/>
              </a:rPr>
              <a:t>símptoma</a:t>
            </a:r>
            <a:r>
              <a:rPr lang="pt-BR" sz="2800" dirty="0" smtClean="0">
                <a:solidFill>
                  <a:schemeClr val="bg1"/>
                </a:solidFill>
                <a:latin typeface="Bookman Old Style" pitchFamily="18" charset="0"/>
              </a:rPr>
              <a:t>: </a:t>
            </a:r>
            <a:r>
              <a:rPr lang="pt-BR" sz="2800" i="1" dirty="0" smtClean="0">
                <a:solidFill>
                  <a:srgbClr val="92D050"/>
                </a:solidFill>
                <a:latin typeface="Bookman Old Style" pitchFamily="18" charset="0"/>
              </a:rPr>
              <a:t>sucesso</a:t>
            </a:r>
            <a:r>
              <a:rPr lang="pt-BR" sz="2800" dirty="0" smtClean="0">
                <a:solidFill>
                  <a:schemeClr val="bg1"/>
                </a:solidFill>
                <a:latin typeface="Bookman Old Style" pitchFamily="18" charset="0"/>
              </a:rPr>
              <a:t>, </a:t>
            </a:r>
            <a:r>
              <a:rPr lang="pt-BR" sz="2800" i="1" dirty="0" smtClean="0">
                <a:solidFill>
                  <a:srgbClr val="92D050"/>
                </a:solidFill>
                <a:latin typeface="Bookman Old Style" pitchFamily="18" charset="0"/>
              </a:rPr>
              <a:t>acontecimento</a:t>
            </a:r>
            <a:r>
              <a:rPr lang="pt-BR" sz="2800" dirty="0" smtClean="0">
                <a:solidFill>
                  <a:schemeClr val="bg1"/>
                </a:solidFill>
                <a:latin typeface="Bookman Old Style" pitchFamily="18" charset="0"/>
              </a:rPr>
              <a:t>, </a:t>
            </a:r>
            <a:r>
              <a:rPr lang="pt-BR" sz="2800" i="1" dirty="0" smtClean="0">
                <a:solidFill>
                  <a:srgbClr val="92D050"/>
                </a:solidFill>
                <a:latin typeface="Bookman Old Style" pitchFamily="18" charset="0"/>
              </a:rPr>
              <a:t>o que ocorre</a:t>
            </a:r>
            <a:r>
              <a:rPr lang="pt-BR" sz="2800" dirty="0" smtClean="0">
                <a:solidFill>
                  <a:schemeClr val="bg1"/>
                </a:solidFill>
                <a:latin typeface="Bookman Old Style" pitchFamily="18" charset="0"/>
              </a:rPr>
              <a:t>.</a:t>
            </a:r>
            <a:endParaRPr lang="pt-BR" sz="2800" dirty="0">
              <a:solidFill>
                <a:schemeClr val="bg1"/>
              </a:solidFill>
              <a:latin typeface="Bookman Old Style" pitchFamily="18"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773586"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
        <p:nvSpPr>
          <p:cNvPr id="6" name="Título 1"/>
          <p:cNvSpPr txBox="1">
            <a:spLocks/>
          </p:cNvSpPr>
          <p:nvPr/>
        </p:nvSpPr>
        <p:spPr bwMode="auto">
          <a:xfrm rot="2835860">
            <a:off x="792827" y="5007346"/>
            <a:ext cx="2627784" cy="1055167"/>
          </a:xfrm>
          <a:prstGeom prst="rect">
            <a:avLst/>
          </a:prstGeom>
          <a:solidFill>
            <a:srgbClr val="FFC000"/>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lang="pt-BR" sz="3200" dirty="0">
              <a:latin typeface="Bookman Old Style" pitchFamily="18" charset="0"/>
            </a:endParaRPr>
          </a:p>
        </p:txBody>
      </p:sp>
      <p:sp>
        <p:nvSpPr>
          <p:cNvPr id="7" name="Título 1"/>
          <p:cNvSpPr txBox="1">
            <a:spLocks/>
          </p:cNvSpPr>
          <p:nvPr/>
        </p:nvSpPr>
        <p:spPr bwMode="auto">
          <a:xfrm rot="19033120">
            <a:off x="-113842" y="4797519"/>
            <a:ext cx="3001835" cy="2710523"/>
          </a:xfrm>
          <a:prstGeom prst="rect">
            <a:avLst/>
          </a:prstGeom>
          <a:solidFill>
            <a:srgbClr val="FFC000"/>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lang="pt-BR" sz="3200" dirty="0">
              <a:latin typeface="Bookman Old Style" pitchFamily="18" charset="0"/>
            </a:endParaRPr>
          </a:p>
        </p:txBody>
      </p:sp>
    </p:spTree>
    <p:extLst>
      <p:ext uri="{BB962C8B-B14F-4D97-AF65-F5344CB8AC3E}">
        <p14:creationId xmlns:p14="http://schemas.microsoft.com/office/powerpoint/2010/main" val="2172995856"/>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5"/>
          <p:cNvSpPr>
            <a:spLocks noGrp="1" noChangeArrowheads="1"/>
          </p:cNvSpPr>
          <p:nvPr>
            <p:ph idx="1"/>
          </p:nvPr>
        </p:nvSpPr>
        <p:spPr>
          <a:xfrm>
            <a:off x="481581" y="3861048"/>
            <a:ext cx="8229600" cy="2044824"/>
          </a:xfrm>
          <a:noFill/>
          <a:ln w="76200">
            <a:solidFill>
              <a:schemeClr val="tx1"/>
            </a:solidFill>
            <a:miter lim="800000"/>
            <a:headEnd/>
            <a:tailEnd/>
          </a:ln>
        </p:spPr>
        <p:txBody>
          <a:bodyPr/>
          <a:lstStyle/>
          <a:p>
            <a:pPr algn="ctr" eaLnBrk="1" hangingPunct="1">
              <a:spcBef>
                <a:spcPct val="0"/>
              </a:spcBef>
              <a:buFontTx/>
              <a:buNone/>
            </a:pPr>
            <a:r>
              <a:rPr lang="pt-BR" sz="2000" dirty="0" smtClean="0">
                <a:solidFill>
                  <a:schemeClr val="bg1"/>
                </a:solidFill>
                <a:latin typeface="Bookman Old Style" pitchFamily="18" charset="0"/>
              </a:rPr>
              <a:t>Já o SINAL se refere a toda alteração objetiva, que é passível de ser percebida pelo examinador </a:t>
            </a:r>
          </a:p>
          <a:p>
            <a:pPr algn="ctr" eaLnBrk="1" hangingPunct="1">
              <a:spcBef>
                <a:spcPct val="0"/>
              </a:spcBef>
              <a:buFontTx/>
              <a:buNone/>
            </a:pPr>
            <a:r>
              <a:rPr lang="pt-BR" sz="2000" dirty="0" smtClean="0">
                <a:solidFill>
                  <a:schemeClr val="bg1"/>
                </a:solidFill>
                <a:latin typeface="Bookman Old Style" pitchFamily="18" charset="0"/>
              </a:rPr>
              <a:t>(um  tique, um gesto repetitivo por exemplo).</a:t>
            </a:r>
          </a:p>
        </p:txBody>
      </p:sp>
      <p:sp>
        <p:nvSpPr>
          <p:cNvPr id="5"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
        <p:nvSpPr>
          <p:cNvPr id="6" name="Rectangle 5"/>
          <p:cNvSpPr txBox="1">
            <a:spLocks noChangeArrowheads="1"/>
          </p:cNvSpPr>
          <p:nvPr/>
        </p:nvSpPr>
        <p:spPr bwMode="auto">
          <a:xfrm rot="20917815">
            <a:off x="-527254" y="-871135"/>
            <a:ext cx="9921690" cy="3670169"/>
          </a:xfrm>
          <a:prstGeom prst="rect">
            <a:avLst/>
          </a:prstGeom>
          <a:solidFill>
            <a:srgbClr val="FF0000"/>
          </a:solidFill>
          <a:ln w="76200">
            <a:solidFill>
              <a:schemeClr val="tx1"/>
            </a:solidFill>
            <a:miter lim="800000"/>
            <a:headEnd/>
            <a:tailEnd/>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spcBef>
                <a:spcPct val="0"/>
              </a:spcBef>
              <a:buFontTx/>
              <a:buNone/>
            </a:pPr>
            <a:endParaRPr lang="pt-BR" sz="2000" dirty="0" smtClean="0">
              <a:solidFill>
                <a:schemeClr val="bg1"/>
              </a:solidFill>
              <a:latin typeface="Bookman Old Style" pitchFamily="18" charset="0"/>
            </a:endParaRPr>
          </a:p>
        </p:txBody>
      </p:sp>
    </p:spTree>
    <p:extLst>
      <p:ext uri="{BB962C8B-B14F-4D97-AF65-F5344CB8AC3E}">
        <p14:creationId xmlns:p14="http://schemas.microsoft.com/office/powerpoint/2010/main" val="3274344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74638"/>
            <a:ext cx="9144000" cy="1930226"/>
          </a:xfrm>
          <a:solidFill>
            <a:srgbClr val="92D050"/>
          </a:solidFill>
        </p:spPr>
        <p:txBody>
          <a:bodyPr/>
          <a:lstStyle/>
          <a:p>
            <a:r>
              <a:rPr lang="pt-BR" sz="6000" dirty="0" smtClean="0">
                <a:latin typeface="Berlin Sans FB Demi" pitchFamily="34" charset="0"/>
              </a:rPr>
              <a:t>Olho clínico e psicopatologia</a:t>
            </a:r>
            <a:endParaRPr lang="pt-BR" sz="6000" dirty="0">
              <a:latin typeface="Berlin Sans FB Demi"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564904"/>
            <a:ext cx="7448164" cy="2654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3965907113"/>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995738" y="549275"/>
            <a:ext cx="4906962" cy="850900"/>
          </a:xfrm>
        </p:spPr>
        <p:txBody>
          <a:bodyPr/>
          <a:lstStyle/>
          <a:p>
            <a:pPr eaLnBrk="1" hangingPunct="1"/>
            <a:r>
              <a:rPr lang="pt-BR" sz="5400" dirty="0" smtClean="0">
                <a:solidFill>
                  <a:schemeClr val="bg1"/>
                </a:solidFill>
                <a:latin typeface="AR JULIAN" pitchFamily="2" charset="0"/>
              </a:rPr>
              <a:t>Anamnese:</a:t>
            </a:r>
          </a:p>
        </p:txBody>
      </p:sp>
      <p:sp>
        <p:nvSpPr>
          <p:cNvPr id="10243" name="Rectangle 3"/>
          <p:cNvSpPr>
            <a:spLocks noGrp="1" noChangeArrowheads="1"/>
          </p:cNvSpPr>
          <p:nvPr>
            <p:ph type="body" idx="1"/>
          </p:nvPr>
        </p:nvSpPr>
        <p:spPr>
          <a:xfrm>
            <a:off x="468313" y="2133600"/>
            <a:ext cx="8229600" cy="4281488"/>
          </a:xfrm>
        </p:spPr>
        <p:txBody>
          <a:bodyPr/>
          <a:lstStyle/>
          <a:p>
            <a:pPr algn="just" eaLnBrk="1" hangingPunct="1">
              <a:lnSpc>
                <a:spcPct val="90000"/>
              </a:lnSpc>
              <a:buFontTx/>
              <a:buNone/>
            </a:pPr>
            <a:r>
              <a:rPr lang="pt-BR" sz="2400" dirty="0" smtClean="0"/>
              <a:t>   </a:t>
            </a:r>
            <a:r>
              <a:rPr lang="pt-BR" sz="2000" dirty="0" smtClean="0">
                <a:solidFill>
                  <a:schemeClr val="bg1"/>
                </a:solidFill>
                <a:latin typeface="Bookman Old Style" pitchFamily="18" charset="0"/>
              </a:rPr>
              <a:t>Também é um termo  oriundo da língua grega.  Significa "lembrança, reminiscência“. Literalmente, tem o sentido da "perda do esquecimento". É um termo usado em diversas áreas da saúde, mas também na filosofia, psicanálise e religião. </a:t>
            </a:r>
          </a:p>
          <a:p>
            <a:pPr algn="just" eaLnBrk="1" hangingPunct="1">
              <a:lnSpc>
                <a:spcPct val="90000"/>
              </a:lnSpc>
              <a:buFontTx/>
              <a:buNone/>
            </a:pPr>
            <a:r>
              <a:rPr lang="pt-BR" sz="2000" dirty="0" smtClean="0">
                <a:solidFill>
                  <a:schemeClr val="bg1"/>
                </a:solidFill>
                <a:latin typeface="Bookman Old Style" pitchFamily="18" charset="0"/>
              </a:rPr>
              <a:t> </a:t>
            </a:r>
          </a:p>
          <a:p>
            <a:pPr algn="just" eaLnBrk="1" hangingPunct="1">
              <a:lnSpc>
                <a:spcPct val="90000"/>
              </a:lnSpc>
              <a:buFontTx/>
              <a:buNone/>
            </a:pPr>
            <a:endParaRPr lang="pt-BR" sz="2000" dirty="0" smtClean="0">
              <a:solidFill>
                <a:schemeClr val="bg1"/>
              </a:solidFill>
              <a:latin typeface="Bookman Old Style" pitchFamily="18" charset="0"/>
            </a:endParaRPr>
          </a:p>
          <a:p>
            <a:pPr algn="just" eaLnBrk="1" hangingPunct="1">
              <a:lnSpc>
                <a:spcPct val="90000"/>
              </a:lnSpc>
              <a:buFontTx/>
              <a:buNone/>
            </a:pPr>
            <a:r>
              <a:rPr lang="pt-BR" sz="2000" dirty="0" smtClean="0">
                <a:solidFill>
                  <a:schemeClr val="bg1"/>
                </a:solidFill>
                <a:latin typeface="Bookman Old Style" pitchFamily="18" charset="0"/>
              </a:rPr>
              <a:t>     No caso específico da psicopatologia, refere-se à entrevista conduzida pelo profissional da saúde com o seu paciente. Esta entrevista pode ter diversos objetivos, dentre eles ser um ponto de partida para o estabelecimento de um diagnóstico (ou seja, a demarcação de um quadro clínico)</a:t>
            </a:r>
          </a:p>
          <a:p>
            <a:pPr eaLnBrk="1" hangingPunct="1">
              <a:lnSpc>
                <a:spcPct val="90000"/>
              </a:lnSpc>
              <a:buFontTx/>
              <a:buNone/>
            </a:pPr>
            <a:endParaRPr lang="pt-BR" sz="2000" dirty="0" smtClean="0">
              <a:solidFill>
                <a:schemeClr val="bg1"/>
              </a:solidFill>
              <a:latin typeface="Georgia" pitchFamily="18" charset="0"/>
            </a:endParaRPr>
          </a:p>
        </p:txBody>
      </p:sp>
      <p:pic>
        <p:nvPicPr>
          <p:cNvPr id="10244" name="Picture 5" descr="460C00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46038"/>
            <a:ext cx="1752130" cy="184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68538" y="260350"/>
            <a:ext cx="6202362" cy="1066800"/>
          </a:xfrm>
        </p:spPr>
        <p:txBody>
          <a:bodyPr/>
          <a:lstStyle/>
          <a:p>
            <a:pPr eaLnBrk="1" hangingPunct="1"/>
            <a:r>
              <a:rPr lang="pt-BR" sz="4000" dirty="0" err="1" smtClean="0">
                <a:latin typeface="Bookman Old Style" pitchFamily="18" charset="0"/>
              </a:rPr>
              <a:t>N</a:t>
            </a:r>
            <a:r>
              <a:rPr lang="pt-BR" sz="2400" dirty="0" err="1" smtClean="0">
                <a:latin typeface="Bookman Old Style" pitchFamily="18" charset="0"/>
              </a:rPr>
              <a:t>osologia</a:t>
            </a:r>
            <a:r>
              <a:rPr lang="pt-BR" sz="2400" dirty="0" smtClean="0">
                <a:latin typeface="Bookman Old Style" pitchFamily="18" charset="0"/>
              </a:rPr>
              <a:t> e </a:t>
            </a:r>
            <a:br>
              <a:rPr lang="pt-BR" sz="2400" dirty="0" smtClean="0">
                <a:latin typeface="Bookman Old Style" pitchFamily="18" charset="0"/>
              </a:rPr>
            </a:br>
            <a:r>
              <a:rPr lang="pt-BR" sz="2400" dirty="0" smtClean="0">
                <a:latin typeface="Bookman Old Style" pitchFamily="18" charset="0"/>
              </a:rPr>
              <a:t>                                           </a:t>
            </a:r>
            <a:r>
              <a:rPr lang="pt-BR" sz="4000" dirty="0" err="1" smtClean="0">
                <a:latin typeface="Bookman Old Style" pitchFamily="18" charset="0"/>
              </a:rPr>
              <a:t>N</a:t>
            </a:r>
            <a:r>
              <a:rPr lang="pt-BR" sz="2400" dirty="0" err="1" smtClean="0">
                <a:latin typeface="Bookman Old Style" pitchFamily="18" charset="0"/>
              </a:rPr>
              <a:t>osografia</a:t>
            </a:r>
            <a:r>
              <a:rPr lang="pt-BR" sz="2400" dirty="0" smtClean="0">
                <a:latin typeface="Bookman Old Style" pitchFamily="18" charset="0"/>
              </a:rPr>
              <a:t>:</a:t>
            </a:r>
          </a:p>
        </p:txBody>
      </p:sp>
      <p:sp>
        <p:nvSpPr>
          <p:cNvPr id="11267" name="Rectangle 3"/>
          <p:cNvSpPr>
            <a:spLocks noGrp="1" noChangeArrowheads="1"/>
          </p:cNvSpPr>
          <p:nvPr>
            <p:ph type="body" idx="1"/>
          </p:nvPr>
        </p:nvSpPr>
        <p:spPr>
          <a:xfrm>
            <a:off x="2411413" y="1600200"/>
            <a:ext cx="6275387" cy="3989388"/>
          </a:xfrm>
          <a:solidFill>
            <a:schemeClr val="tx1"/>
          </a:solidFill>
          <a:ln>
            <a:solidFill>
              <a:schemeClr val="tx1"/>
            </a:solidFill>
            <a:miter lim="800000"/>
            <a:headEnd/>
            <a:tailEnd/>
          </a:ln>
        </p:spPr>
        <p:txBody>
          <a:bodyPr/>
          <a:lstStyle/>
          <a:p>
            <a:pPr algn="just" eaLnBrk="1" hangingPunct="1">
              <a:buFontTx/>
              <a:buNone/>
            </a:pPr>
            <a:r>
              <a:rPr lang="pt-BR" dirty="0" smtClean="0"/>
              <a:t>   </a:t>
            </a:r>
            <a:r>
              <a:rPr lang="pt-BR" sz="2000" dirty="0" smtClean="0">
                <a:solidFill>
                  <a:schemeClr val="bg1"/>
                </a:solidFill>
                <a:latin typeface="Bookman Old Style" pitchFamily="18" charset="0"/>
              </a:rPr>
              <a:t>A </a:t>
            </a:r>
            <a:r>
              <a:rPr lang="pt-BR" sz="2000" b="1" dirty="0" err="1" smtClean="0">
                <a:solidFill>
                  <a:srgbClr val="FFFF66"/>
                </a:solidFill>
                <a:latin typeface="Bookman Old Style" pitchFamily="18" charset="0"/>
              </a:rPr>
              <a:t>nosologia</a:t>
            </a:r>
            <a:r>
              <a:rPr lang="pt-BR" sz="2000" dirty="0" smtClean="0">
                <a:solidFill>
                  <a:srgbClr val="FFFF66"/>
                </a:solidFill>
                <a:latin typeface="Bookman Old Style" pitchFamily="18" charset="0"/>
              </a:rPr>
              <a:t> </a:t>
            </a:r>
            <a:r>
              <a:rPr lang="pt-BR" sz="2000" dirty="0" smtClean="0">
                <a:solidFill>
                  <a:schemeClr val="bg1"/>
                </a:solidFill>
                <a:latin typeface="Bookman Old Style" pitchFamily="18" charset="0"/>
              </a:rPr>
              <a:t>(do grego '</a:t>
            </a:r>
            <a:r>
              <a:rPr lang="pt-BR" sz="2000" dirty="0" err="1" smtClean="0">
                <a:solidFill>
                  <a:schemeClr val="bg1"/>
                </a:solidFill>
                <a:latin typeface="Bookman Old Style" pitchFamily="18" charset="0"/>
              </a:rPr>
              <a:t>nósos</a:t>
            </a:r>
            <a:r>
              <a:rPr lang="pt-BR" sz="2000" dirty="0" smtClean="0">
                <a:solidFill>
                  <a:schemeClr val="bg1"/>
                </a:solidFill>
                <a:latin typeface="Bookman Old Style" pitchFamily="18" charset="0"/>
              </a:rPr>
              <a:t>‘ = "doença" + 'logos‘ = “estudo”, "tratado", "razão explicativa") é a parte dos saberes da saúde (e também um ramo da patologia) que trata das enfermidades em geral e as </a:t>
            </a:r>
            <a:r>
              <a:rPr lang="pt-BR" sz="2000" dirty="0" smtClean="0">
                <a:solidFill>
                  <a:srgbClr val="FFFF66"/>
                </a:solidFill>
                <a:latin typeface="Bookman Old Style" pitchFamily="18" charset="0"/>
              </a:rPr>
              <a:t>classifica</a:t>
            </a:r>
            <a:r>
              <a:rPr lang="pt-BR" sz="2000" dirty="0" smtClean="0">
                <a:solidFill>
                  <a:schemeClr val="bg1"/>
                </a:solidFill>
                <a:latin typeface="Bookman Old Style" pitchFamily="18" charset="0"/>
              </a:rPr>
              <a:t> do ponto de vista explicativo (isto é, em função de seus mecanismos ou de sua  </a:t>
            </a:r>
            <a:r>
              <a:rPr lang="pt-BR" sz="2000" dirty="0" err="1" smtClean="0">
                <a:solidFill>
                  <a:schemeClr val="bg1"/>
                </a:solidFill>
                <a:latin typeface="Bookman Old Style" pitchFamily="18" charset="0"/>
              </a:rPr>
              <a:t>etiopatogenia</a:t>
            </a:r>
            <a:r>
              <a:rPr lang="pt-BR" sz="2000" dirty="0" smtClean="0">
                <a:solidFill>
                  <a:schemeClr val="bg1"/>
                </a:solidFill>
                <a:latin typeface="Bookman Old Style" pitchFamily="18" charset="0"/>
              </a:rPr>
              <a:t>). </a:t>
            </a:r>
          </a:p>
          <a:p>
            <a:pPr algn="just" eaLnBrk="1" hangingPunct="1">
              <a:buFontTx/>
              <a:buNone/>
            </a:pPr>
            <a:endParaRPr lang="pt-BR" sz="2000" dirty="0" smtClean="0">
              <a:solidFill>
                <a:schemeClr val="bg1"/>
              </a:solidFill>
              <a:latin typeface="Bookman Old Style" pitchFamily="18" charset="0"/>
            </a:endParaRPr>
          </a:p>
          <a:p>
            <a:pPr algn="just" eaLnBrk="1" hangingPunct="1">
              <a:buFontTx/>
              <a:buNone/>
            </a:pPr>
            <a:r>
              <a:rPr lang="pt-BR" sz="2000" dirty="0" smtClean="0">
                <a:solidFill>
                  <a:srgbClr val="FFFF66"/>
                </a:solidFill>
                <a:latin typeface="Bookman Old Style" pitchFamily="18" charset="0"/>
              </a:rPr>
              <a:t>      </a:t>
            </a:r>
            <a:r>
              <a:rPr lang="pt-BR" sz="2000" dirty="0" smtClean="0">
                <a:solidFill>
                  <a:schemeClr val="bg1"/>
                </a:solidFill>
                <a:latin typeface="Bookman Old Style" pitchFamily="18" charset="0"/>
              </a:rPr>
              <a:t>Enquanto a </a:t>
            </a:r>
            <a:r>
              <a:rPr lang="pt-BR" sz="2000" dirty="0" err="1" smtClean="0">
                <a:solidFill>
                  <a:schemeClr val="bg1"/>
                </a:solidFill>
                <a:latin typeface="Bookman Old Style" pitchFamily="18" charset="0"/>
              </a:rPr>
              <a:t>nosografia</a:t>
            </a:r>
            <a:r>
              <a:rPr lang="pt-BR" sz="2000" dirty="0" smtClean="0">
                <a:solidFill>
                  <a:schemeClr val="bg1"/>
                </a:solidFill>
                <a:latin typeface="Bookman Old Style" pitchFamily="18" charset="0"/>
              </a:rPr>
              <a:t> ordena as enfermidades desde o aspecto meramente descritivo (</a:t>
            </a:r>
            <a:r>
              <a:rPr lang="pt-BR" sz="2000" i="1" dirty="0" err="1" smtClean="0">
                <a:solidFill>
                  <a:schemeClr val="bg1"/>
                </a:solidFill>
                <a:latin typeface="Bookman Old Style" pitchFamily="18" charset="0"/>
              </a:rPr>
              <a:t>graphos</a:t>
            </a:r>
            <a:r>
              <a:rPr lang="pt-BR" sz="2000" dirty="0" smtClean="0">
                <a:solidFill>
                  <a:schemeClr val="bg1"/>
                </a:solidFill>
                <a:latin typeface="Bookman Old Style" pitchFamily="18" charset="0"/>
              </a:rPr>
              <a:t> = descrição).</a:t>
            </a:r>
          </a:p>
        </p:txBody>
      </p:sp>
      <p:pic>
        <p:nvPicPr>
          <p:cNvPr id="14340" name="Picture 5" descr="fig_inde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905250"/>
            <a:ext cx="22098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descr="fig_inde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2098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fig_inde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905250"/>
            <a:ext cx="22098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30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FFFF66"/>
            </a:gs>
            <a:gs pos="100000">
              <a:srgbClr val="3333CC"/>
            </a:gs>
          </a:gsLst>
          <a:path path="shape">
            <a:fillToRect l="50000" t="50000" r="50000" b="50000"/>
          </a:path>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706437"/>
          </a:xfrm>
        </p:spPr>
        <p:txBody>
          <a:bodyPr/>
          <a:lstStyle/>
          <a:p>
            <a:pPr eaLnBrk="1" hangingPunct="1"/>
            <a:r>
              <a:rPr lang="pt-BR" sz="4000" dirty="0" smtClean="0">
                <a:latin typeface="Bookman Old Style" pitchFamily="18" charset="0"/>
              </a:rPr>
              <a:t>E</a:t>
            </a:r>
            <a:r>
              <a:rPr lang="pt-BR" sz="2400" dirty="0" smtClean="0">
                <a:latin typeface="Bookman Old Style" pitchFamily="18" charset="0"/>
              </a:rPr>
              <a:t>tiologia:</a:t>
            </a:r>
          </a:p>
        </p:txBody>
      </p:sp>
      <p:sp>
        <p:nvSpPr>
          <p:cNvPr id="12291" name="Rectangle 3"/>
          <p:cNvSpPr>
            <a:spLocks noGrp="1" noChangeArrowheads="1"/>
          </p:cNvSpPr>
          <p:nvPr>
            <p:ph type="body" idx="1"/>
          </p:nvPr>
        </p:nvSpPr>
        <p:spPr/>
        <p:txBody>
          <a:bodyPr/>
          <a:lstStyle/>
          <a:p>
            <a:pPr algn="just" eaLnBrk="1" hangingPunct="1">
              <a:lnSpc>
                <a:spcPct val="80000"/>
              </a:lnSpc>
              <a:buFontTx/>
              <a:buNone/>
            </a:pPr>
            <a:r>
              <a:rPr lang="pt-BR" sz="2800" b="1" dirty="0" smtClean="0">
                <a:latin typeface="Georgia" pitchFamily="18" charset="0"/>
              </a:rPr>
              <a:t>    </a:t>
            </a:r>
            <a:r>
              <a:rPr lang="pt-BR" sz="2400" b="1" dirty="0" smtClean="0">
                <a:latin typeface="Bookman Old Style" pitchFamily="18" charset="0"/>
              </a:rPr>
              <a:t>Etiologia</a:t>
            </a:r>
            <a:r>
              <a:rPr lang="pt-BR" sz="2400" dirty="0" smtClean="0">
                <a:latin typeface="Bookman Old Style" pitchFamily="18" charset="0"/>
              </a:rPr>
              <a:t> (</a:t>
            </a:r>
            <a:r>
              <a:rPr lang="pt-BR" sz="2400" i="1" dirty="0" err="1" smtClean="0">
                <a:latin typeface="Bookman Old Style" pitchFamily="18" charset="0"/>
              </a:rPr>
              <a:t>aitía</a:t>
            </a:r>
            <a:r>
              <a:rPr lang="pt-BR" sz="2400" dirty="0" smtClean="0">
                <a:latin typeface="Bookman Old Style" pitchFamily="18" charset="0"/>
              </a:rPr>
              <a:t> = causa + </a:t>
            </a:r>
            <a:r>
              <a:rPr lang="pt-BR" sz="2400" i="1" dirty="0" smtClean="0">
                <a:latin typeface="Bookman Old Style" pitchFamily="18" charset="0"/>
              </a:rPr>
              <a:t>logos</a:t>
            </a:r>
            <a:r>
              <a:rPr lang="pt-BR" sz="2400" dirty="0" smtClean="0">
                <a:latin typeface="Bookman Old Style" pitchFamily="18" charset="0"/>
              </a:rPr>
              <a:t>) é o estudo das causas (ciência das causas). Certamente, atrela-se a uma raciocínio determinista (seja ele estrito  ou mais amplo, isto é, multifatorial). </a:t>
            </a:r>
          </a:p>
          <a:p>
            <a:pPr algn="just" eaLnBrk="1" hangingPunct="1">
              <a:lnSpc>
                <a:spcPct val="80000"/>
              </a:lnSpc>
              <a:buFontTx/>
              <a:buNone/>
            </a:pPr>
            <a:r>
              <a:rPr lang="pt-BR" sz="2400" dirty="0" smtClean="0">
                <a:latin typeface="Bookman Old Style" pitchFamily="18" charset="0"/>
              </a:rPr>
              <a:t>     </a:t>
            </a:r>
          </a:p>
          <a:p>
            <a:pPr algn="just" eaLnBrk="1" hangingPunct="1">
              <a:lnSpc>
                <a:spcPct val="80000"/>
              </a:lnSpc>
              <a:buFontTx/>
              <a:buNone/>
            </a:pPr>
            <a:r>
              <a:rPr lang="pt-BR" sz="2400" dirty="0" smtClean="0">
                <a:latin typeface="Bookman Old Style" pitchFamily="18" charset="0"/>
              </a:rPr>
              <a:t>     A expectativa da etiologia apresenta-se em vários campos: saúde mental, biologia, criminologia, medicina, etc.</a:t>
            </a:r>
          </a:p>
          <a:p>
            <a:pPr algn="just" eaLnBrk="1" hangingPunct="1">
              <a:lnSpc>
                <a:spcPct val="80000"/>
              </a:lnSpc>
              <a:buFontTx/>
              <a:buNone/>
            </a:pPr>
            <a:endParaRPr lang="pt-BR" sz="2400" b="1" dirty="0" smtClean="0">
              <a:latin typeface="Bookman Old Style" pitchFamily="18" charset="0"/>
            </a:endParaRPr>
          </a:p>
          <a:p>
            <a:pPr algn="just" eaLnBrk="1" hangingPunct="1">
              <a:lnSpc>
                <a:spcPct val="80000"/>
              </a:lnSpc>
              <a:buFontTx/>
              <a:buNone/>
            </a:pPr>
            <a:r>
              <a:rPr lang="pt-BR" sz="2400" b="1" dirty="0" smtClean="0">
                <a:latin typeface="Bookman Old Style" pitchFamily="18" charset="0"/>
              </a:rPr>
              <a:t>     </a:t>
            </a:r>
            <a:r>
              <a:rPr lang="pt-BR" sz="2400" dirty="0" smtClean="0">
                <a:solidFill>
                  <a:schemeClr val="bg1"/>
                </a:solidFill>
                <a:latin typeface="Bookman Old Style" pitchFamily="18" charset="0"/>
              </a:rPr>
              <a:t>Por exemplo, na perspectiva da biologia, a etiologia se preocupa com a causa das patologias: os agentes ou fatores causais de doença, a sua proveniência (endógena ou exógena) e o seu potencial </a:t>
            </a:r>
            <a:r>
              <a:rPr lang="pt-BR" sz="2400" dirty="0" smtClean="0">
                <a:solidFill>
                  <a:schemeClr val="bg1"/>
                </a:solidFill>
                <a:latin typeface="Georgia" pitchFamily="18" charset="0"/>
              </a:rPr>
              <a:t>agressivo (virulência).</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6186" y="3068960"/>
            <a:ext cx="4051758" cy="3672408"/>
          </a:xfrm>
        </p:spPr>
        <p:txBody>
          <a:bodyPr/>
          <a:lstStyle/>
          <a:p>
            <a:pPr marL="0" indent="0" algn="ctr">
              <a:buNone/>
            </a:pPr>
            <a:r>
              <a:rPr lang="pt-BR" sz="2400" dirty="0">
                <a:solidFill>
                  <a:schemeClr val="bg1"/>
                </a:solidFill>
                <a:latin typeface="Bookman Old Style" pitchFamily="18" charset="0"/>
              </a:rPr>
              <a:t>d</a:t>
            </a:r>
            <a:r>
              <a:rPr lang="pt-BR" sz="2400" dirty="0" smtClean="0">
                <a:solidFill>
                  <a:schemeClr val="bg1"/>
                </a:solidFill>
                <a:latin typeface="Bookman Old Style" pitchFamily="18" charset="0"/>
              </a:rPr>
              <a:t>evemos estar atentos para, na discussão semiológica no </a:t>
            </a:r>
            <a:r>
              <a:rPr lang="pt-BR" sz="2400" dirty="0">
                <a:solidFill>
                  <a:schemeClr val="bg1"/>
                </a:solidFill>
                <a:latin typeface="Bookman Old Style" pitchFamily="18" charset="0"/>
              </a:rPr>
              <a:t>â</a:t>
            </a:r>
            <a:r>
              <a:rPr lang="pt-BR" sz="2400" dirty="0" smtClean="0">
                <a:solidFill>
                  <a:schemeClr val="bg1"/>
                </a:solidFill>
                <a:latin typeface="Bookman Old Style" pitchFamily="18" charset="0"/>
              </a:rPr>
              <a:t>mbito da psicopatologia, não construirmos um saber sobre o ilusório e um discurso sobre o </a:t>
            </a:r>
            <a:r>
              <a:rPr lang="pt-BR" sz="2400" dirty="0" err="1" smtClean="0">
                <a:solidFill>
                  <a:schemeClr val="bg1"/>
                </a:solidFill>
                <a:latin typeface="Bookman Old Style" pitchFamily="18" charset="0"/>
              </a:rPr>
              <a:t>inessencial</a:t>
            </a:r>
            <a:endParaRPr lang="pt-BR" sz="2400" dirty="0">
              <a:solidFill>
                <a:schemeClr val="bg1"/>
              </a:solidFill>
              <a:latin typeface="Bookman Old Style"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067944" cy="2806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556792"/>
            <a:ext cx="4067175" cy="280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3428206"/>
            <a:ext cx="4067175" cy="280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ítulo 1"/>
          <p:cNvSpPr>
            <a:spLocks noGrp="1"/>
          </p:cNvSpPr>
          <p:nvPr>
            <p:ph type="title"/>
          </p:nvPr>
        </p:nvSpPr>
        <p:spPr>
          <a:xfrm>
            <a:off x="457200" y="274638"/>
            <a:ext cx="8229600" cy="1143000"/>
          </a:xfrm>
          <a:solidFill>
            <a:srgbClr val="FF9933">
              <a:alpha val="68000"/>
            </a:srgbClr>
          </a:solidFill>
        </p:spPr>
        <p:txBody>
          <a:bodyPr/>
          <a:lstStyle/>
          <a:p>
            <a:r>
              <a:rPr lang="pt-BR" sz="2800" dirty="0" smtClean="0">
                <a:solidFill>
                  <a:schemeClr val="bg1"/>
                </a:solidFill>
                <a:latin typeface="Bookman Old Style" pitchFamily="18" charset="0"/>
              </a:rPr>
              <a:t>Uma advertência muito válida para a contemporaneidade:</a:t>
            </a:r>
            <a:endParaRPr lang="pt-BR" sz="2800" dirty="0">
              <a:solidFill>
                <a:schemeClr val="bg1"/>
              </a:solidFill>
              <a:latin typeface="Bookman Old Style" pitchFamily="18" charset="0"/>
            </a:endParaRPr>
          </a:p>
        </p:txBody>
      </p:sp>
      <p:sp>
        <p:nvSpPr>
          <p:cNvPr id="9"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1925620416"/>
      </p:ext>
    </p:extLst>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23850" y="188913"/>
            <a:ext cx="4835525" cy="633412"/>
          </a:xfrm>
          <a:solidFill>
            <a:srgbClr val="3366FF"/>
          </a:solidFill>
        </p:spPr>
        <p:txBody>
          <a:bodyPr/>
          <a:lstStyle/>
          <a:p>
            <a:r>
              <a:rPr lang="pt-BR" sz="2400" dirty="0" smtClean="0">
                <a:solidFill>
                  <a:srgbClr val="FFCC00"/>
                </a:solidFill>
                <a:latin typeface="Bookman Old Style" pitchFamily="18" charset="0"/>
              </a:rPr>
              <a:t>O quadro das patologias</a:t>
            </a:r>
          </a:p>
        </p:txBody>
      </p:sp>
      <p:sp>
        <p:nvSpPr>
          <p:cNvPr id="34819" name="Rectangle 3"/>
          <p:cNvSpPr>
            <a:spLocks noGrp="1" noChangeArrowheads="1"/>
          </p:cNvSpPr>
          <p:nvPr>
            <p:ph type="body" idx="1"/>
          </p:nvPr>
        </p:nvSpPr>
        <p:spPr>
          <a:xfrm>
            <a:off x="395536" y="4797152"/>
            <a:ext cx="8229600" cy="1656184"/>
          </a:xfrm>
        </p:spPr>
        <p:txBody>
          <a:bodyPr/>
          <a:lstStyle/>
          <a:p>
            <a:pPr algn="ctr">
              <a:buFontTx/>
              <a:buNone/>
            </a:pPr>
            <a:r>
              <a:rPr lang="pt-BR" sz="2000" dirty="0" smtClean="0">
                <a:solidFill>
                  <a:schemeClr val="bg1"/>
                </a:solidFill>
                <a:latin typeface="Bookman Old Style" pitchFamily="18" charset="0"/>
              </a:rPr>
              <a:t>Sintomas emergentes: são os sintomas específicos vivenciados pelo paciente.  São vivências pontuais, mais destacáveis, que ocorrem sobre um determinado transfundo. Ex.: uma alucinação, um delírio, um sentimento, uma alteração da linguagem, etc.</a:t>
            </a:r>
          </a:p>
          <a:p>
            <a:pPr>
              <a:buFontTx/>
              <a:buNone/>
            </a:pPr>
            <a:endParaRPr lang="pt-BR" sz="2000" dirty="0" smtClean="0">
              <a:solidFill>
                <a:schemeClr val="bg1"/>
              </a:solidFill>
              <a:latin typeface="Georgia" pitchFamily="18" charset="0"/>
            </a:endParaRPr>
          </a:p>
        </p:txBody>
      </p:sp>
      <p:sp>
        <p:nvSpPr>
          <p:cNvPr id="34820" name="Rectangle 4"/>
          <p:cNvSpPr>
            <a:spLocks noChangeArrowheads="1"/>
          </p:cNvSpPr>
          <p:nvPr/>
        </p:nvSpPr>
        <p:spPr bwMode="auto">
          <a:xfrm>
            <a:off x="539750" y="1268413"/>
            <a:ext cx="5545138"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eaLnBrk="0" hangingPunct="0">
              <a:lnSpc>
                <a:spcPct val="80000"/>
              </a:lnSpc>
              <a:spcBef>
                <a:spcPct val="20000"/>
              </a:spcBef>
            </a:pPr>
            <a:r>
              <a:rPr lang="pt-BR" sz="2000" dirty="0">
                <a:solidFill>
                  <a:schemeClr val="bg1"/>
                </a:solidFill>
                <a:latin typeface="Bookman Old Style" pitchFamily="18" charset="0"/>
              </a:rPr>
              <a:t>Costuma-se distinguir os ‘</a:t>
            </a:r>
            <a:r>
              <a:rPr lang="pt-BR" sz="2000" b="1" dirty="0" err="1">
                <a:solidFill>
                  <a:schemeClr val="bg1"/>
                </a:solidFill>
                <a:latin typeface="Bookman Old Style" pitchFamily="18" charset="0"/>
              </a:rPr>
              <a:t>transfundos</a:t>
            </a:r>
            <a:r>
              <a:rPr lang="pt-BR" sz="2000" b="1" dirty="0">
                <a:solidFill>
                  <a:schemeClr val="bg1"/>
                </a:solidFill>
                <a:latin typeface="Bookman Old Style" pitchFamily="18" charset="0"/>
              </a:rPr>
              <a:t> das vivências psicopatológicas</a:t>
            </a:r>
            <a:r>
              <a:rPr lang="pt-BR" sz="2000" dirty="0">
                <a:solidFill>
                  <a:schemeClr val="bg1"/>
                </a:solidFill>
                <a:latin typeface="Bookman Old Style" pitchFamily="18" charset="0"/>
              </a:rPr>
              <a:t>’ dos ‘</a:t>
            </a:r>
            <a:r>
              <a:rPr lang="pt-BR" sz="2000" b="1" dirty="0">
                <a:solidFill>
                  <a:schemeClr val="bg1"/>
                </a:solidFill>
                <a:latin typeface="Bookman Old Style" pitchFamily="18" charset="0"/>
              </a:rPr>
              <a:t>sintomas emergentes</a:t>
            </a:r>
            <a:r>
              <a:rPr lang="pt-BR" sz="2000" dirty="0">
                <a:solidFill>
                  <a:schemeClr val="bg1"/>
                </a:solidFill>
                <a:latin typeface="Bookman Old Style" pitchFamily="18" charset="0"/>
              </a:rPr>
              <a:t>’.</a:t>
            </a:r>
          </a:p>
          <a:p>
            <a:pPr marL="342900" indent="-342900" algn="ctr" eaLnBrk="0" hangingPunct="0">
              <a:lnSpc>
                <a:spcPct val="80000"/>
              </a:lnSpc>
              <a:spcBef>
                <a:spcPct val="20000"/>
              </a:spcBef>
            </a:pPr>
            <a:endParaRPr lang="pt-BR" sz="2000" dirty="0">
              <a:solidFill>
                <a:schemeClr val="bg1"/>
              </a:solidFill>
              <a:latin typeface="Bookman Old Style" pitchFamily="18" charset="0"/>
            </a:endParaRPr>
          </a:p>
          <a:p>
            <a:pPr marL="342900" indent="-342900" algn="ctr" eaLnBrk="0" hangingPunct="0">
              <a:lnSpc>
                <a:spcPct val="80000"/>
              </a:lnSpc>
              <a:spcBef>
                <a:spcPct val="20000"/>
              </a:spcBef>
            </a:pPr>
            <a:r>
              <a:rPr lang="pt-BR" sz="2000" dirty="0" err="1">
                <a:solidFill>
                  <a:schemeClr val="bg1"/>
                </a:solidFill>
                <a:latin typeface="Bookman Old Style" pitchFamily="18" charset="0"/>
              </a:rPr>
              <a:t>Transfundos</a:t>
            </a:r>
            <a:r>
              <a:rPr lang="pt-BR" sz="2000" dirty="0">
                <a:solidFill>
                  <a:schemeClr val="bg1"/>
                </a:solidFill>
                <a:latin typeface="Bookman Old Style" pitchFamily="18" charset="0"/>
              </a:rPr>
              <a:t> das vivências: espécie de palco, de amplo cenário, de contexto geral, nos quais os sintomas podem emergir. O transfundo repercute sobre o sentido, a direção e a qualidade do sintoma emergente;</a:t>
            </a:r>
          </a:p>
          <a:p>
            <a:pPr marL="342900" indent="-342900" eaLnBrk="0" hangingPunct="0">
              <a:lnSpc>
                <a:spcPct val="80000"/>
              </a:lnSpc>
              <a:spcBef>
                <a:spcPct val="20000"/>
              </a:spcBef>
            </a:pPr>
            <a:endParaRPr lang="pt-BR" sz="2000" dirty="0">
              <a:solidFill>
                <a:schemeClr val="bg1"/>
              </a:solidFill>
              <a:latin typeface="Georgia" pitchFamily="18" charset="0"/>
            </a:endParaRPr>
          </a:p>
        </p:txBody>
      </p:sp>
      <p:pic>
        <p:nvPicPr>
          <p:cNvPr id="34824" name="Picture 8" descr="240px-Fugue">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325" y="765175"/>
            <a:ext cx="26527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Rectangle 8"/>
          <p:cNvSpPr>
            <a:spLocks noChangeArrowheads="1"/>
          </p:cNvSpPr>
          <p:nvPr/>
        </p:nvSpPr>
        <p:spPr bwMode="auto">
          <a:xfrm>
            <a:off x="6227763" y="3573463"/>
            <a:ext cx="255587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pt-BR" sz="900" i="1">
                <a:solidFill>
                  <a:srgbClr val="FFCC00"/>
                </a:solidFill>
                <a:latin typeface="Georgia" pitchFamily="18" charset="0"/>
              </a:rPr>
              <a:t>Fuga. </a:t>
            </a:r>
            <a:r>
              <a:rPr lang="pt-BR" sz="900">
                <a:solidFill>
                  <a:srgbClr val="FFCC00"/>
                </a:solidFill>
                <a:latin typeface="Georgia" pitchFamily="18" charset="0"/>
              </a:rPr>
              <a:t>Kandinsky,  1914.</a:t>
            </a:r>
          </a:p>
        </p:txBody>
      </p:sp>
      <p:sp>
        <p:nvSpPr>
          <p:cNvPr id="7"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14:conveyor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9900"/>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633412"/>
          </a:xfrm>
        </p:spPr>
        <p:txBody>
          <a:bodyPr/>
          <a:lstStyle/>
          <a:p>
            <a:r>
              <a:rPr lang="pt-BR" sz="2400" dirty="0" smtClean="0">
                <a:solidFill>
                  <a:schemeClr val="bg1"/>
                </a:solidFill>
                <a:latin typeface="Bookman Old Style" pitchFamily="18" charset="0"/>
              </a:rPr>
              <a:t>Dois tipos básicos de </a:t>
            </a:r>
            <a:r>
              <a:rPr lang="pt-BR" sz="2400" dirty="0" err="1" smtClean="0">
                <a:solidFill>
                  <a:schemeClr val="bg1"/>
                </a:solidFill>
                <a:latin typeface="Bookman Old Style" pitchFamily="18" charset="0"/>
              </a:rPr>
              <a:t>transfundos</a:t>
            </a:r>
            <a:r>
              <a:rPr lang="pt-BR" sz="2400" dirty="0" smtClean="0">
                <a:solidFill>
                  <a:schemeClr val="bg1"/>
                </a:solidFill>
                <a:latin typeface="Bookman Old Style" pitchFamily="18" charset="0"/>
              </a:rPr>
              <a:t>:</a:t>
            </a:r>
          </a:p>
        </p:txBody>
      </p:sp>
      <p:sp>
        <p:nvSpPr>
          <p:cNvPr id="35843" name="Rectangle 3"/>
          <p:cNvSpPr>
            <a:spLocks noGrp="1" noChangeArrowheads="1"/>
          </p:cNvSpPr>
          <p:nvPr>
            <p:ph type="body" idx="1"/>
          </p:nvPr>
        </p:nvSpPr>
        <p:spPr>
          <a:xfrm>
            <a:off x="457200" y="1600200"/>
            <a:ext cx="8229600" cy="4060825"/>
          </a:xfrm>
        </p:spPr>
        <p:txBody>
          <a:bodyPr/>
          <a:lstStyle/>
          <a:p>
            <a:pPr marL="609600" indent="-609600" algn="just">
              <a:buFontTx/>
              <a:buAutoNum type="alphaLcParenR"/>
            </a:pPr>
            <a:r>
              <a:rPr lang="pt-BR" sz="2000" b="1" dirty="0" err="1" smtClean="0">
                <a:solidFill>
                  <a:srgbClr val="FFCC66"/>
                </a:solidFill>
                <a:latin typeface="Bookman Old Style" pitchFamily="18" charset="0"/>
              </a:rPr>
              <a:t>Transfundos</a:t>
            </a:r>
            <a:r>
              <a:rPr lang="pt-BR" sz="2000" b="1" dirty="0" smtClean="0">
                <a:solidFill>
                  <a:srgbClr val="FFCC66"/>
                </a:solidFill>
                <a:latin typeface="Bookman Old Style" pitchFamily="18" charset="0"/>
              </a:rPr>
              <a:t> estáveis</a:t>
            </a:r>
            <a:r>
              <a:rPr lang="pt-BR" sz="2000" dirty="0" smtClean="0">
                <a:solidFill>
                  <a:schemeClr val="bg1"/>
                </a:solidFill>
                <a:latin typeface="Bookman Old Style" pitchFamily="18" charset="0"/>
              </a:rPr>
              <a:t>: costumam ser pouco mutáveis; tendem a ser tomados como traços da personalidade (nomeada de ‘personalidade </a:t>
            </a:r>
            <a:r>
              <a:rPr lang="pt-BR" sz="2000" dirty="0" err="1" smtClean="0">
                <a:solidFill>
                  <a:schemeClr val="bg1"/>
                </a:solidFill>
                <a:latin typeface="Bookman Old Style" pitchFamily="18" charset="0"/>
              </a:rPr>
              <a:t>pré</a:t>
            </a:r>
            <a:r>
              <a:rPr lang="pt-BR" sz="2000" dirty="0" smtClean="0">
                <a:solidFill>
                  <a:schemeClr val="bg1"/>
                </a:solidFill>
                <a:latin typeface="Bookman Old Style" pitchFamily="18" charset="0"/>
              </a:rPr>
              <a:t>-mórbida’). Assim, devemos notar que qualquer vivência ou sintoma ganha um sentido ou valor diferente em função da subjetivação;</a:t>
            </a:r>
          </a:p>
          <a:p>
            <a:pPr marL="609600" indent="-609600" algn="just">
              <a:buFontTx/>
              <a:buAutoNum type="alphaLcParenR"/>
            </a:pPr>
            <a:endParaRPr lang="pt-BR" sz="2000" dirty="0" smtClean="0">
              <a:solidFill>
                <a:schemeClr val="bg1"/>
              </a:solidFill>
              <a:latin typeface="Bookman Old Style" pitchFamily="18" charset="0"/>
            </a:endParaRPr>
          </a:p>
          <a:p>
            <a:pPr marL="609600" indent="-609600" algn="just">
              <a:buFontTx/>
              <a:buAutoNum type="alphaLcParenR"/>
            </a:pPr>
            <a:r>
              <a:rPr lang="pt-BR" sz="2000" b="1" dirty="0" err="1" smtClean="0">
                <a:solidFill>
                  <a:srgbClr val="FFCC66"/>
                </a:solidFill>
                <a:latin typeface="Bookman Old Style" pitchFamily="18" charset="0"/>
              </a:rPr>
              <a:t>Transfundos</a:t>
            </a:r>
            <a:r>
              <a:rPr lang="pt-BR" sz="2000" b="1" dirty="0" smtClean="0">
                <a:solidFill>
                  <a:srgbClr val="FFCC66"/>
                </a:solidFill>
                <a:latin typeface="Bookman Old Style" pitchFamily="18" charset="0"/>
              </a:rPr>
              <a:t> mutáveis</a:t>
            </a:r>
            <a:r>
              <a:rPr lang="pt-BR" sz="2000" b="1" dirty="0" smtClean="0">
                <a:solidFill>
                  <a:schemeClr val="bg1"/>
                </a:solidFill>
                <a:latin typeface="Bookman Old Style" pitchFamily="18" charset="0"/>
              </a:rPr>
              <a:t> e momentâneos</a:t>
            </a:r>
            <a:r>
              <a:rPr lang="pt-BR" sz="2000" dirty="0" smtClean="0">
                <a:solidFill>
                  <a:schemeClr val="bg1"/>
                </a:solidFill>
                <a:latin typeface="Bookman Old Style" pitchFamily="18" charset="0"/>
              </a:rPr>
              <a:t>: dizem respeito ao nível de consciência , ao humor, etc. Por exemplo, sob um estado de turvação da consciência, uma alucinação auditiva ou uma ideia intrusiva são experimentadas em uma atmosfera mais confusa ou onírica. Por outro lado, uma ideia recorrente em um contexto </a:t>
            </a:r>
            <a:r>
              <a:rPr lang="pt-BR" sz="2000" dirty="0" err="1" smtClean="0">
                <a:solidFill>
                  <a:schemeClr val="bg1"/>
                </a:solidFill>
                <a:latin typeface="Bookman Old Style" pitchFamily="18" charset="0"/>
              </a:rPr>
              <a:t>ansiogênico</a:t>
            </a:r>
            <a:r>
              <a:rPr lang="pt-BR" sz="2000" dirty="0" smtClean="0">
                <a:solidFill>
                  <a:schemeClr val="bg1"/>
                </a:solidFill>
                <a:latin typeface="Bookman Old Style" pitchFamily="18" charset="0"/>
              </a:rPr>
              <a:t> pode ganhar contornos mais intensos.</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95536" y="692696"/>
            <a:ext cx="8229600" cy="777875"/>
          </a:xfrm>
        </p:spPr>
        <p:txBody>
          <a:bodyPr/>
          <a:lstStyle/>
          <a:p>
            <a:r>
              <a:rPr lang="pt-BR" sz="3200" dirty="0" smtClean="0">
                <a:solidFill>
                  <a:schemeClr val="bg1"/>
                </a:solidFill>
                <a:latin typeface="Bookman Old Style" pitchFamily="18" charset="0"/>
              </a:rPr>
              <a:t>Quadros crônicos e quadros agudos:</a:t>
            </a:r>
          </a:p>
        </p:txBody>
      </p:sp>
      <p:sp>
        <p:nvSpPr>
          <p:cNvPr id="37891" name="Rectangle 3"/>
          <p:cNvSpPr>
            <a:spLocks noGrp="1" noChangeArrowheads="1"/>
          </p:cNvSpPr>
          <p:nvPr>
            <p:ph type="body" idx="1"/>
          </p:nvPr>
        </p:nvSpPr>
        <p:spPr>
          <a:xfrm>
            <a:off x="602871" y="2420888"/>
            <a:ext cx="8229600" cy="2735510"/>
          </a:xfrm>
        </p:spPr>
        <p:txBody>
          <a:bodyPr/>
          <a:lstStyle/>
          <a:p>
            <a:pPr algn="just">
              <a:lnSpc>
                <a:spcPct val="80000"/>
              </a:lnSpc>
              <a:buFontTx/>
              <a:buNone/>
            </a:pPr>
            <a:r>
              <a:rPr lang="pt-BR" sz="2000" dirty="0" smtClean="0">
                <a:solidFill>
                  <a:schemeClr val="bg1"/>
                </a:solidFill>
                <a:latin typeface="Bookman Old Style" pitchFamily="18" charset="0"/>
              </a:rPr>
              <a:t>    Uma </a:t>
            </a:r>
            <a:r>
              <a:rPr lang="pt-BR" b="1" dirty="0" smtClean="0">
                <a:solidFill>
                  <a:srgbClr val="92D050"/>
                </a:solidFill>
                <a:latin typeface="Bookman Old Style" pitchFamily="18" charset="0"/>
              </a:rPr>
              <a:t>patologia crônica</a:t>
            </a:r>
            <a:r>
              <a:rPr lang="pt-BR" dirty="0" smtClean="0">
                <a:solidFill>
                  <a:srgbClr val="92D050"/>
                </a:solidFill>
                <a:latin typeface="Bookman Old Style" pitchFamily="18" charset="0"/>
              </a:rPr>
              <a:t> </a:t>
            </a:r>
            <a:r>
              <a:rPr lang="pt-BR" sz="2000" dirty="0" smtClean="0">
                <a:solidFill>
                  <a:schemeClr val="bg1"/>
                </a:solidFill>
                <a:latin typeface="Bookman Old Style" pitchFamily="18" charset="0"/>
              </a:rPr>
              <a:t>nos aponta para um quadro que não é resolvido em um tempo curto, definido usualmente em três meses .</a:t>
            </a:r>
          </a:p>
          <a:p>
            <a:pPr algn="just">
              <a:lnSpc>
                <a:spcPct val="80000"/>
              </a:lnSpc>
              <a:buFontTx/>
              <a:buNone/>
            </a:pPr>
            <a:endParaRPr lang="pt-BR" sz="2000" dirty="0" smtClean="0">
              <a:solidFill>
                <a:schemeClr val="bg1"/>
              </a:solidFill>
              <a:latin typeface="Bookman Old Style" pitchFamily="18" charset="0"/>
            </a:endParaRPr>
          </a:p>
          <a:p>
            <a:pPr algn="just">
              <a:lnSpc>
                <a:spcPct val="80000"/>
              </a:lnSpc>
              <a:buFontTx/>
              <a:buNone/>
            </a:pPr>
            <a:r>
              <a:rPr lang="pt-BR" sz="2000" dirty="0">
                <a:solidFill>
                  <a:schemeClr val="bg1"/>
                </a:solidFill>
                <a:latin typeface="Bookman Old Style" pitchFamily="18" charset="0"/>
              </a:rPr>
              <a:t> </a:t>
            </a:r>
            <a:r>
              <a:rPr lang="pt-BR" sz="2000" dirty="0" smtClean="0">
                <a:solidFill>
                  <a:schemeClr val="bg1"/>
                </a:solidFill>
                <a:latin typeface="Bookman Old Style" pitchFamily="18" charset="0"/>
              </a:rPr>
              <a:t>   Estes quadros não constituem emergências. No entanto, eles podem ser extremamente sérios. Incluem-se aqui também todas as condições em que um sintoma existe continuamente, e mesmo não pondo em risco explicitamente a saúde, são extremamente incomodativas levando à </a:t>
            </a:r>
            <a:r>
              <a:rPr lang="pt-BR" sz="2000" dirty="0" err="1" smtClean="0">
                <a:solidFill>
                  <a:schemeClr val="bg1"/>
                </a:solidFill>
                <a:latin typeface="Bookman Old Style" pitchFamily="18" charset="0"/>
              </a:rPr>
              <a:t>disrupção</a:t>
            </a:r>
            <a:r>
              <a:rPr lang="pt-BR" sz="2000" dirty="0" smtClean="0">
                <a:solidFill>
                  <a:schemeClr val="bg1"/>
                </a:solidFill>
                <a:latin typeface="Bookman Old Style" pitchFamily="18" charset="0"/>
              </a:rPr>
              <a:t> da qualidade de vida e atividades da pessoa.</a:t>
            </a:r>
          </a:p>
          <a:p>
            <a:pPr>
              <a:lnSpc>
                <a:spcPct val="80000"/>
              </a:lnSpc>
              <a:buFontTx/>
              <a:buNone/>
            </a:pPr>
            <a:r>
              <a:rPr lang="pt-BR" sz="2000" dirty="0" smtClean="0">
                <a:solidFill>
                  <a:schemeClr val="bg1"/>
                </a:solidFill>
                <a:latin typeface="Georgia" pitchFamily="18" charset="0"/>
              </a:rPr>
              <a:t> </a:t>
            </a:r>
          </a:p>
        </p:txBody>
      </p:sp>
      <p:sp>
        <p:nvSpPr>
          <p:cNvPr id="18436" name="Rectangle 4"/>
          <p:cNvSpPr>
            <a:spLocks noChangeArrowheads="1"/>
          </p:cNvSpPr>
          <p:nvPr/>
        </p:nvSpPr>
        <p:spPr bwMode="auto">
          <a:xfrm>
            <a:off x="611188" y="4076700"/>
            <a:ext cx="8229600"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lnSpc>
                <a:spcPct val="80000"/>
              </a:lnSpc>
              <a:spcBef>
                <a:spcPct val="20000"/>
              </a:spcBef>
            </a:pPr>
            <a:r>
              <a:rPr lang="pt-BR" sz="2000">
                <a:latin typeface="Georgia" pitchFamily="18" charset="0"/>
              </a:rPr>
              <a:t> </a:t>
            </a:r>
          </a:p>
        </p:txBody>
      </p:sp>
      <p:sp>
        <p:nvSpPr>
          <p:cNvPr id="5"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
        <p:nvSpPr>
          <p:cNvPr id="6" name="Rectangle 2"/>
          <p:cNvSpPr txBox="1">
            <a:spLocks noChangeArrowheads="1"/>
          </p:cNvSpPr>
          <p:nvPr/>
        </p:nvSpPr>
        <p:spPr bwMode="auto">
          <a:xfrm>
            <a:off x="0" y="-17053"/>
            <a:ext cx="9144000" cy="777875"/>
          </a:xfrm>
          <a:prstGeom prst="rect">
            <a:avLst/>
          </a:prstGeom>
          <a:solidFill>
            <a:srgbClr val="0070C0"/>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lang="pt-BR" sz="3200" dirty="0" smtClean="0">
              <a:solidFill>
                <a:schemeClr val="bg1"/>
              </a:solidFill>
              <a:latin typeface="Bookman Old Style" pitchFamily="18" charset="0"/>
            </a:endParaRPr>
          </a:p>
        </p:txBody>
      </p:sp>
      <p:sp>
        <p:nvSpPr>
          <p:cNvPr id="7" name="Rectangle 2"/>
          <p:cNvSpPr txBox="1">
            <a:spLocks noChangeArrowheads="1"/>
          </p:cNvSpPr>
          <p:nvPr/>
        </p:nvSpPr>
        <p:spPr bwMode="auto">
          <a:xfrm>
            <a:off x="0" y="931002"/>
            <a:ext cx="611188" cy="5926997"/>
          </a:xfrm>
          <a:prstGeom prst="rect">
            <a:avLst/>
          </a:prstGeom>
          <a:solidFill>
            <a:srgbClr val="0070C0"/>
          </a:solidFill>
          <a:ln>
            <a:noFill/>
          </a:ln>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lang="pt-BR" sz="3200" dirty="0" smtClean="0">
              <a:solidFill>
                <a:schemeClr val="bg1"/>
              </a:solidFill>
              <a:latin typeface="Bookman Old Style"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628800"/>
            <a:ext cx="8229600"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219520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404813"/>
            <a:ext cx="8229600" cy="1007963"/>
          </a:xfrm>
          <a:solidFill>
            <a:srgbClr val="FFC000"/>
          </a:solidFill>
        </p:spPr>
        <p:txBody>
          <a:bodyPr/>
          <a:lstStyle/>
          <a:p>
            <a:r>
              <a:rPr lang="pt-BR" sz="2400" dirty="0" smtClean="0">
                <a:solidFill>
                  <a:schemeClr val="tx1"/>
                </a:solidFill>
                <a:latin typeface="Bookman Old Style" pitchFamily="18" charset="0"/>
              </a:rPr>
              <a:t>Quadros crônicos:</a:t>
            </a:r>
            <a:br>
              <a:rPr lang="pt-BR" sz="2400" dirty="0" smtClean="0">
                <a:solidFill>
                  <a:schemeClr val="tx1"/>
                </a:solidFill>
                <a:latin typeface="Bookman Old Style" pitchFamily="18" charset="0"/>
              </a:rPr>
            </a:br>
            <a:r>
              <a:rPr lang="pt-BR" sz="2000" dirty="0" smtClean="0">
                <a:solidFill>
                  <a:schemeClr val="tx1"/>
                </a:solidFill>
                <a:latin typeface="Bookman Old Style" pitchFamily="18" charset="0"/>
              </a:rPr>
              <a:t/>
            </a:r>
            <a:br>
              <a:rPr lang="pt-BR" sz="2000" dirty="0" smtClean="0">
                <a:solidFill>
                  <a:schemeClr val="tx1"/>
                </a:solidFill>
                <a:latin typeface="Bookman Old Style" pitchFamily="18" charset="0"/>
              </a:rPr>
            </a:br>
            <a:r>
              <a:rPr lang="pt-BR" sz="2000" dirty="0" smtClean="0">
                <a:solidFill>
                  <a:schemeClr val="tx1"/>
                </a:solidFill>
                <a:latin typeface="Bookman Old Style" pitchFamily="18" charset="0"/>
              </a:rPr>
              <a:t>Processo e desenvolvimento (a partir de </a:t>
            </a:r>
            <a:r>
              <a:rPr lang="pt-BR" sz="2000" dirty="0" err="1" smtClean="0">
                <a:solidFill>
                  <a:schemeClr val="tx1"/>
                </a:solidFill>
                <a:latin typeface="Bookman Old Style" pitchFamily="18" charset="0"/>
              </a:rPr>
              <a:t>Jaspers</a:t>
            </a:r>
            <a:r>
              <a:rPr lang="pt-BR" sz="2000" dirty="0" smtClean="0">
                <a:solidFill>
                  <a:schemeClr val="tx1"/>
                </a:solidFill>
                <a:latin typeface="Bookman Old Style" pitchFamily="18" charset="0"/>
              </a:rPr>
              <a:t>):</a:t>
            </a:r>
          </a:p>
        </p:txBody>
      </p:sp>
      <p:sp>
        <p:nvSpPr>
          <p:cNvPr id="36867" name="Rectangle 3"/>
          <p:cNvSpPr>
            <a:spLocks noGrp="1" noChangeArrowheads="1"/>
          </p:cNvSpPr>
          <p:nvPr>
            <p:ph type="body" idx="1"/>
          </p:nvPr>
        </p:nvSpPr>
        <p:spPr/>
        <p:txBody>
          <a:bodyPr/>
          <a:lstStyle/>
          <a:p>
            <a:pPr algn="just">
              <a:buFontTx/>
              <a:buNone/>
            </a:pPr>
            <a:r>
              <a:rPr lang="pt-BR" dirty="0" smtClean="0"/>
              <a:t>   </a:t>
            </a:r>
            <a:r>
              <a:rPr lang="pt-BR" sz="2800" b="1" dirty="0" smtClean="0">
                <a:solidFill>
                  <a:schemeClr val="bg1"/>
                </a:solidFill>
                <a:latin typeface="Bookman Old Style" pitchFamily="18" charset="0"/>
              </a:rPr>
              <a:t>Processo</a:t>
            </a:r>
            <a:r>
              <a:rPr lang="pt-BR" sz="2000" dirty="0" smtClean="0">
                <a:solidFill>
                  <a:schemeClr val="bg1"/>
                </a:solidFill>
                <a:latin typeface="Bookman Old Style" pitchFamily="18" charset="0"/>
              </a:rPr>
              <a:t>: refere-se a uma transformação lenta e insidiosa da personalidade, decorrentes de manifestações psíquicas que se mostram </a:t>
            </a:r>
            <a:r>
              <a:rPr lang="pt-BR" sz="2000" dirty="0" smtClean="0">
                <a:solidFill>
                  <a:srgbClr val="FFCC00"/>
                </a:solidFill>
                <a:latin typeface="Bookman Old Style" pitchFamily="18" charset="0"/>
              </a:rPr>
              <a:t>incompreensíveis para o paciente</a:t>
            </a:r>
            <a:r>
              <a:rPr lang="pt-BR" sz="2000" dirty="0" smtClean="0">
                <a:solidFill>
                  <a:schemeClr val="bg1"/>
                </a:solidFill>
                <a:latin typeface="Bookman Old Style" pitchFamily="18" charset="0"/>
              </a:rPr>
              <a:t>. O processo apresenta-se como uma ruptura na continuidade da biografia de uma pessoa. Por exemplo, a apresentação de uma esquizofrenia que lenta e radicalmente transforma a personalidade do sujeito.</a:t>
            </a:r>
          </a:p>
          <a:p>
            <a:pPr algn="just">
              <a:buFontTx/>
              <a:buNone/>
            </a:pPr>
            <a:endParaRPr lang="pt-BR" sz="2000" dirty="0" smtClean="0">
              <a:solidFill>
                <a:schemeClr val="bg1"/>
              </a:solidFill>
              <a:latin typeface="Bookman Old Style" pitchFamily="18" charset="0"/>
            </a:endParaRPr>
          </a:p>
          <a:p>
            <a:pPr algn="just">
              <a:buFontTx/>
              <a:buNone/>
            </a:pPr>
            <a:r>
              <a:rPr lang="pt-BR" sz="2000" dirty="0" smtClean="0">
                <a:solidFill>
                  <a:schemeClr val="bg1"/>
                </a:solidFill>
                <a:latin typeface="Bookman Old Style" pitchFamily="18" charset="0"/>
              </a:rPr>
              <a:t>     </a:t>
            </a:r>
            <a:r>
              <a:rPr lang="pt-BR" sz="2800" b="1" dirty="0" smtClean="0">
                <a:solidFill>
                  <a:schemeClr val="bg1"/>
                </a:solidFill>
                <a:latin typeface="Bookman Old Style" pitchFamily="18" charset="0"/>
              </a:rPr>
              <a:t>Desenvolvimento</a:t>
            </a:r>
            <a:r>
              <a:rPr lang="pt-BR" sz="2000" dirty="0" smtClean="0">
                <a:solidFill>
                  <a:schemeClr val="bg1"/>
                </a:solidFill>
                <a:latin typeface="Bookman Old Style" pitchFamily="18" charset="0"/>
              </a:rPr>
              <a:t>: refere-se à evolução de um </a:t>
            </a:r>
            <a:r>
              <a:rPr lang="pt-BR" sz="2000" i="1" dirty="0" err="1" smtClean="0">
                <a:solidFill>
                  <a:schemeClr val="bg1"/>
                </a:solidFill>
                <a:latin typeface="Bookman Old Style" pitchFamily="18" charset="0"/>
              </a:rPr>
              <a:t>pathos</a:t>
            </a:r>
            <a:r>
              <a:rPr lang="pt-BR" sz="2000" i="1" dirty="0" smtClean="0">
                <a:solidFill>
                  <a:schemeClr val="bg1"/>
                </a:solidFill>
                <a:latin typeface="Bookman Old Style" pitchFamily="18" charset="0"/>
              </a:rPr>
              <a:t> </a:t>
            </a:r>
            <a:r>
              <a:rPr lang="pt-BR" sz="2000" dirty="0" smtClean="0">
                <a:solidFill>
                  <a:schemeClr val="bg1"/>
                </a:solidFill>
                <a:latin typeface="Bookman Old Style" pitchFamily="18" charset="0"/>
              </a:rPr>
              <a:t>que é </a:t>
            </a:r>
            <a:r>
              <a:rPr lang="pt-BR" sz="2000" dirty="0" smtClean="0">
                <a:solidFill>
                  <a:srgbClr val="FFCC00"/>
                </a:solidFill>
                <a:latin typeface="Bookman Old Style" pitchFamily="18" charset="0"/>
              </a:rPr>
              <a:t>psiquicamente compreensível</a:t>
            </a:r>
            <a:r>
              <a:rPr lang="pt-BR" sz="2000" dirty="0" smtClean="0">
                <a:solidFill>
                  <a:schemeClr val="bg1"/>
                </a:solidFill>
                <a:latin typeface="Bookman Old Style" pitchFamily="18" charset="0"/>
              </a:rPr>
              <a:t> para o sujeito. Há, no desenvolvimento, a manutenção da conexão do sentido ao longo da vida do paciente.</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79712" y="260648"/>
            <a:ext cx="5267325" cy="417513"/>
          </a:xfrm>
          <a:solidFill>
            <a:srgbClr val="008000"/>
          </a:solidFill>
        </p:spPr>
        <p:txBody>
          <a:bodyPr/>
          <a:lstStyle/>
          <a:p>
            <a:r>
              <a:rPr lang="pt-BR" sz="2800" dirty="0" smtClean="0">
                <a:solidFill>
                  <a:schemeClr val="bg1"/>
                </a:solidFill>
                <a:latin typeface="Bookman Old Style" pitchFamily="18" charset="0"/>
              </a:rPr>
              <a:t>Quadros agudos:</a:t>
            </a:r>
            <a:r>
              <a:rPr lang="pt-BR" sz="2800" dirty="0" smtClean="0">
                <a:latin typeface="Bookman Old Style" pitchFamily="18" charset="0"/>
              </a:rPr>
              <a:t> </a:t>
            </a:r>
          </a:p>
        </p:txBody>
      </p:sp>
      <p:sp>
        <p:nvSpPr>
          <p:cNvPr id="38915" name="Rectangle 3"/>
          <p:cNvSpPr>
            <a:spLocks noGrp="1" noChangeArrowheads="1"/>
          </p:cNvSpPr>
          <p:nvPr>
            <p:ph type="body" idx="1"/>
          </p:nvPr>
        </p:nvSpPr>
        <p:spPr>
          <a:xfrm>
            <a:off x="539750" y="908050"/>
            <a:ext cx="8229600" cy="5949950"/>
          </a:xfrm>
        </p:spPr>
        <p:txBody>
          <a:bodyPr/>
          <a:lstStyle/>
          <a:p>
            <a:pPr marL="609600" indent="-609600" algn="just">
              <a:buFontTx/>
              <a:buAutoNum type="alphaLcParenR"/>
            </a:pPr>
            <a:r>
              <a:rPr lang="pt-BR" sz="2000" b="1" dirty="0" smtClean="0">
                <a:solidFill>
                  <a:srgbClr val="3333CC"/>
                </a:solidFill>
                <a:latin typeface="Bookman Old Style" pitchFamily="18" charset="0"/>
              </a:rPr>
              <a:t>Crise</a:t>
            </a:r>
            <a:r>
              <a:rPr lang="pt-BR" sz="2000" dirty="0" smtClean="0">
                <a:latin typeface="Bookman Old Style" pitchFamily="18" charset="0"/>
              </a:rPr>
              <a:t> (ou ataque): observam-se o surgimento e a remissão abrupta de sintomas, durando minutos ou horas. Depois, vem a </a:t>
            </a:r>
            <a:r>
              <a:rPr lang="pt-BR" sz="2000" i="1" dirty="0" smtClean="0">
                <a:latin typeface="Bookman Old Style" pitchFamily="18" charset="0"/>
              </a:rPr>
              <a:t>remissão</a:t>
            </a:r>
            <a:r>
              <a:rPr lang="pt-BR" sz="2000" dirty="0" smtClean="0">
                <a:latin typeface="Bookman Old Style" pitchFamily="18" charset="0"/>
              </a:rPr>
              <a:t>. Ex.: crise epilética, ataque de pânico, crise de agitação psicomotora, etc.;</a:t>
            </a:r>
          </a:p>
          <a:p>
            <a:pPr marL="609600" indent="-609600" algn="just">
              <a:buFontTx/>
              <a:buAutoNum type="alphaLcParenR"/>
            </a:pPr>
            <a:endParaRPr lang="pt-BR" sz="2000" dirty="0" smtClean="0">
              <a:latin typeface="Bookman Old Style" pitchFamily="18" charset="0"/>
            </a:endParaRPr>
          </a:p>
          <a:p>
            <a:pPr marL="609600" indent="-609600" algn="just">
              <a:buFontTx/>
              <a:buAutoNum type="alphaLcParenR"/>
            </a:pPr>
            <a:r>
              <a:rPr lang="pt-BR" sz="2000" b="1" dirty="0" smtClean="0">
                <a:solidFill>
                  <a:srgbClr val="660066"/>
                </a:solidFill>
                <a:latin typeface="Bookman Old Style" pitchFamily="18" charset="0"/>
              </a:rPr>
              <a:t>Episódio</a:t>
            </a:r>
            <a:r>
              <a:rPr lang="pt-BR" sz="2000" b="1" dirty="0" smtClean="0">
                <a:latin typeface="Bookman Old Style" pitchFamily="18" charset="0"/>
              </a:rPr>
              <a:t>:</a:t>
            </a:r>
            <a:r>
              <a:rPr lang="pt-BR" sz="2000" dirty="0" smtClean="0">
                <a:latin typeface="Bookman Old Style" pitchFamily="18" charset="0"/>
              </a:rPr>
              <a:t> geralmente, dura dias ou semanas. Tal como a crise, o episódio nada especifica sobre a natureza ou especificidade do quadro;</a:t>
            </a:r>
          </a:p>
          <a:p>
            <a:pPr marL="609600" indent="-609600" algn="just">
              <a:buFontTx/>
              <a:buAutoNum type="alphaLcParenR"/>
            </a:pPr>
            <a:endParaRPr lang="pt-BR" sz="2000" dirty="0" smtClean="0">
              <a:latin typeface="Bookman Old Style" pitchFamily="18" charset="0"/>
            </a:endParaRPr>
          </a:p>
          <a:p>
            <a:pPr marL="609600" indent="-609600" algn="just">
              <a:buFontTx/>
              <a:buAutoNum type="alphaLcParenR"/>
            </a:pPr>
            <a:r>
              <a:rPr lang="pt-BR" sz="2000" b="1" dirty="0" smtClean="0">
                <a:solidFill>
                  <a:srgbClr val="006699"/>
                </a:solidFill>
                <a:latin typeface="Bookman Old Style" pitchFamily="18" charset="0"/>
              </a:rPr>
              <a:t>Reação vivencial</a:t>
            </a:r>
            <a:r>
              <a:rPr lang="pt-BR" sz="2000" b="1" dirty="0" smtClean="0">
                <a:latin typeface="Bookman Old Style" pitchFamily="18" charset="0"/>
              </a:rPr>
              <a:t>: </a:t>
            </a:r>
            <a:r>
              <a:rPr lang="pt-BR" sz="2000" dirty="0" smtClean="0">
                <a:latin typeface="Bookman Old Style" pitchFamily="18" charset="0"/>
              </a:rPr>
              <a:t>é um fenômeno psiquicamente compreensível para quem é acometido por ele, desencadeado por eventos vitais significativos para quem os experimenta. Ex.: após o término de uma relação, a morte de alguém querido ou a perda do emprego, alguém reage com um conjunto de sintomas fóbicos, </a:t>
            </a:r>
            <a:r>
              <a:rPr lang="pt-BR" sz="2000" dirty="0" err="1" smtClean="0">
                <a:latin typeface="Bookman Old Style" pitchFamily="18" charset="0"/>
              </a:rPr>
              <a:t>ansiôgenos</a:t>
            </a:r>
            <a:r>
              <a:rPr lang="pt-BR" sz="2000" dirty="0" smtClean="0">
                <a:latin typeface="Bookman Old Style" pitchFamily="18" charset="0"/>
              </a:rPr>
              <a:t>, depressivos, </a:t>
            </a:r>
            <a:r>
              <a:rPr lang="pt-BR" sz="2000" dirty="0" err="1" smtClean="0">
                <a:latin typeface="Bookman Old Style" pitchFamily="18" charset="0"/>
              </a:rPr>
              <a:t>paranóides</a:t>
            </a:r>
            <a:r>
              <a:rPr lang="pt-BR" sz="2000" dirty="0" smtClean="0">
                <a:latin typeface="Bookman Old Style" pitchFamily="18" charset="0"/>
              </a:rPr>
              <a:t>, etc. Passado o episódio, a subjetividade não se altera significativamente, havendo, pois, a </a:t>
            </a:r>
            <a:r>
              <a:rPr lang="pt-BR" sz="2000" i="1" dirty="0" smtClean="0">
                <a:latin typeface="Bookman Old Style" pitchFamily="18" charset="0"/>
              </a:rPr>
              <a:t>recuperação</a:t>
            </a:r>
            <a:r>
              <a:rPr lang="pt-BR" sz="2000" dirty="0" smtClean="0">
                <a:latin typeface="Bookman Old Style" pitchFamily="18" charset="0"/>
              </a:rPr>
              <a:t>.</a:t>
            </a:r>
          </a:p>
          <a:p>
            <a:pPr marL="609600" indent="-609600">
              <a:buFontTx/>
              <a:buAutoNum type="alphaLcParenR"/>
            </a:pPr>
            <a:endParaRPr lang="pt-BR" sz="2000" dirty="0" smtClean="0">
              <a:latin typeface="Georgia" pitchFamily="18" charset="0"/>
            </a:endParaRP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993775"/>
          </a:xfrm>
        </p:spPr>
        <p:txBody>
          <a:bodyPr/>
          <a:lstStyle/>
          <a:p>
            <a:r>
              <a:rPr lang="pt-BR" sz="2400" dirty="0" smtClean="0">
                <a:latin typeface="Bookman Old Style" pitchFamily="18" charset="0"/>
              </a:rPr>
              <a:t>Ainda sobre os quadros agudos:</a:t>
            </a:r>
          </a:p>
        </p:txBody>
      </p:sp>
      <p:sp>
        <p:nvSpPr>
          <p:cNvPr id="40963" name="Rectangle 3"/>
          <p:cNvSpPr>
            <a:spLocks noGrp="1" noChangeArrowheads="1"/>
          </p:cNvSpPr>
          <p:nvPr>
            <p:ph type="body" idx="1"/>
          </p:nvPr>
        </p:nvSpPr>
        <p:spPr>
          <a:xfrm>
            <a:off x="457200" y="1600200"/>
            <a:ext cx="8229600" cy="5069160"/>
          </a:xfrm>
        </p:spPr>
        <p:txBody>
          <a:bodyPr/>
          <a:lstStyle/>
          <a:p>
            <a:pPr marL="0" indent="0" algn="just">
              <a:buNone/>
            </a:pPr>
            <a:r>
              <a:rPr lang="pt-BR" sz="2000" b="1" dirty="0" smtClean="0">
                <a:solidFill>
                  <a:srgbClr val="996633"/>
                </a:solidFill>
                <a:latin typeface="Bookman Old Style" pitchFamily="18" charset="0"/>
              </a:rPr>
              <a:t>d) Fase</a:t>
            </a:r>
            <a:r>
              <a:rPr lang="pt-BR" sz="2000" b="1" dirty="0" smtClean="0">
                <a:latin typeface="Bookman Old Style" pitchFamily="18" charset="0"/>
              </a:rPr>
              <a:t>:</a:t>
            </a:r>
            <a:r>
              <a:rPr lang="pt-BR" sz="2000" dirty="0" smtClean="0">
                <a:latin typeface="Bookman Old Style" pitchFamily="18" charset="0"/>
              </a:rPr>
              <a:t> designa, principalmente, os episódios de mania de baixa do humor nos quadros afetivos. A instalação da fase pode portar a marca da incompreensibilidade para o sujeito acometido. Pode durar semanas ou meses, um pouco mais raramente, anos. Nomeia-se: fase maníaca, fase depressiva.</a:t>
            </a:r>
          </a:p>
          <a:p>
            <a:pPr marL="609600" indent="-609600" algn="just">
              <a:buFontTx/>
              <a:buAutoNum type="alphaLcParenR"/>
            </a:pPr>
            <a:endParaRPr lang="pt-BR" sz="2000" dirty="0" smtClean="0">
              <a:latin typeface="Bookman Old Style" pitchFamily="18" charset="0"/>
            </a:endParaRPr>
          </a:p>
          <a:p>
            <a:pPr marL="0" indent="0" algn="just">
              <a:buNone/>
            </a:pPr>
            <a:r>
              <a:rPr lang="pt-BR" sz="2000" b="1" dirty="0" smtClean="0">
                <a:solidFill>
                  <a:srgbClr val="A50021"/>
                </a:solidFill>
                <a:latin typeface="Bookman Old Style" pitchFamily="18" charset="0"/>
              </a:rPr>
              <a:t>e) Surto</a:t>
            </a:r>
            <a:r>
              <a:rPr lang="pt-BR" sz="2000" b="1" dirty="0" smtClean="0">
                <a:latin typeface="Bookman Old Style" pitchFamily="18" charset="0"/>
              </a:rPr>
              <a:t>:</a:t>
            </a:r>
            <a:r>
              <a:rPr lang="pt-BR" sz="2000" dirty="0" smtClean="0">
                <a:latin typeface="Bookman Old Style" pitchFamily="18" charset="0"/>
              </a:rPr>
              <a:t> ocorrência aguda, instalada de forma surpreendente e repentina, exibindo um quadro com fortes traços incompreensíveis para o paciente. A grande característica do surto é que ele tende a produzir sequelas (irreversíveis ou não, esta é uma discussão) à personalidade, cognição, etc. Pode durar semanas ou meses. Por exemplo, na esquizofrenia, o surto, em geral, não permite </a:t>
            </a:r>
            <a:r>
              <a:rPr lang="pt-BR" sz="2000" i="1" dirty="0" err="1" smtClean="0">
                <a:latin typeface="Bookman Old Style" pitchFamily="18" charset="0"/>
              </a:rPr>
              <a:t>restitutio</a:t>
            </a:r>
            <a:r>
              <a:rPr lang="pt-BR" sz="2000" i="1" dirty="0" smtClean="0">
                <a:latin typeface="Bookman Old Style" pitchFamily="18" charset="0"/>
              </a:rPr>
              <a:t> ad </a:t>
            </a:r>
            <a:r>
              <a:rPr lang="pt-BR" sz="2000" i="1" dirty="0" err="1" smtClean="0">
                <a:latin typeface="Bookman Old Style" pitchFamily="18" charset="0"/>
              </a:rPr>
              <a:t>integrum</a:t>
            </a:r>
            <a:r>
              <a:rPr lang="pt-BR" sz="2000" i="1" dirty="0" smtClean="0">
                <a:latin typeface="Bookman Old Style" pitchFamily="18" charset="0"/>
              </a:rPr>
              <a:t>. </a:t>
            </a:r>
            <a:r>
              <a:rPr lang="pt-BR" sz="2000" dirty="0" smtClean="0">
                <a:latin typeface="Bookman Old Style" pitchFamily="18" charset="0"/>
              </a:rPr>
              <a:t>A sucessão de surtos (-&gt; </a:t>
            </a:r>
            <a:r>
              <a:rPr lang="pt-BR" sz="2000" i="1" dirty="0" smtClean="0">
                <a:latin typeface="Bookman Old Style" pitchFamily="18" charset="0"/>
              </a:rPr>
              <a:t>recorrência</a:t>
            </a:r>
            <a:r>
              <a:rPr lang="pt-BR" sz="2000" dirty="0" smtClean="0">
                <a:latin typeface="Bookman Old Style" pitchFamily="18" charset="0"/>
              </a:rPr>
              <a:t>) pode promover um estado de </a:t>
            </a:r>
            <a:r>
              <a:rPr lang="pt-BR" sz="2000" dirty="0" err="1" smtClean="0">
                <a:latin typeface="Bookman Old Style" pitchFamily="18" charset="0"/>
              </a:rPr>
              <a:t>demenciação</a:t>
            </a:r>
            <a:r>
              <a:rPr lang="pt-BR" sz="2000" dirty="0" smtClean="0">
                <a:latin typeface="Bookman Old Style" pitchFamily="18" charset="0"/>
              </a:rPr>
              <a:t> ou a exacerbação de sintomas negativos;</a:t>
            </a:r>
          </a:p>
          <a:p>
            <a:pPr marL="609600" indent="-609600"/>
            <a:endParaRPr lang="pt-BR" sz="2000" dirty="0" smtClean="0"/>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990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5085184"/>
            <a:ext cx="9144000" cy="1143000"/>
          </a:xfrm>
          <a:solidFill>
            <a:srgbClr val="FF6600"/>
          </a:solidFill>
        </p:spPr>
        <p:txBody>
          <a:bodyPr/>
          <a:lstStyle/>
          <a:p>
            <a:r>
              <a:rPr lang="pt-BR" sz="3600" dirty="0" smtClean="0">
                <a:solidFill>
                  <a:schemeClr val="bg1"/>
                </a:solidFill>
                <a:latin typeface="Bookman Old Style" pitchFamily="18" charset="0"/>
              </a:rPr>
              <a:t>Surto -&gt;  </a:t>
            </a:r>
            <a:r>
              <a:rPr lang="pt-BR" sz="3600" dirty="0" err="1" smtClean="0">
                <a:solidFill>
                  <a:schemeClr val="bg1"/>
                </a:solidFill>
                <a:latin typeface="Bookman Old Style" pitchFamily="18" charset="0"/>
              </a:rPr>
              <a:t>déclenchement</a:t>
            </a:r>
            <a:endParaRPr lang="pt-BR" sz="3600" dirty="0">
              <a:solidFill>
                <a:schemeClr val="bg1"/>
              </a:solidFill>
              <a:latin typeface="Bookman Old Style"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
            <a:ext cx="5996442" cy="479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60000"/>
                    <a:lumOff val="40000"/>
                  </a:schemeClr>
                </a:solidFill>
                <a:latin typeface="+mj-lt"/>
                <a:cs typeface="Arial" pitchFamily="34" charset="0"/>
              </a:rPr>
              <a:t>ALEXANDRE </a:t>
            </a:r>
            <a:r>
              <a:rPr lang="pt-BR" sz="800" dirty="0">
                <a:solidFill>
                  <a:schemeClr val="accent3">
                    <a:lumMod val="60000"/>
                    <a:lumOff val="40000"/>
                  </a:schemeClr>
                </a:solidFill>
                <a:latin typeface="+mj-lt"/>
                <a:cs typeface="Arial" pitchFamily="34" charset="0"/>
              </a:rPr>
              <a:t>SIMÕES </a:t>
            </a:r>
          </a:p>
          <a:p>
            <a:pPr algn="ctr">
              <a:defRPr/>
            </a:pPr>
            <a:r>
              <a:rPr lang="pt-BR" sz="800" dirty="0">
                <a:solidFill>
                  <a:schemeClr val="accent3">
                    <a:lumMod val="60000"/>
                    <a:lumOff val="40000"/>
                  </a:schemeClr>
                </a:solidFill>
                <a:latin typeface="+mj-lt"/>
                <a:cs typeface="Arial" pitchFamily="34" charset="0"/>
              </a:rPr>
              <a:t>® Todos os direitos </a:t>
            </a:r>
            <a:r>
              <a:rPr lang="pt-BR" sz="800" dirty="0" smtClean="0">
                <a:solidFill>
                  <a:schemeClr val="accent3">
                    <a:lumMod val="60000"/>
                    <a:lumOff val="40000"/>
                  </a:schemeClr>
                </a:solidFill>
                <a:latin typeface="+mj-lt"/>
                <a:cs typeface="Arial" pitchFamily="34" charset="0"/>
              </a:rPr>
              <a:t> de autor reservados.</a:t>
            </a:r>
            <a:endParaRPr lang="pt-BR" sz="800" dirty="0">
              <a:solidFill>
                <a:schemeClr val="accent3">
                  <a:lumMod val="60000"/>
                  <a:lumOff val="40000"/>
                </a:schemeClr>
              </a:solidFill>
              <a:latin typeface="+mj-lt"/>
              <a:cs typeface="Arial" pitchFamily="34" charset="0"/>
            </a:endParaRPr>
          </a:p>
        </p:txBody>
      </p:sp>
    </p:spTree>
    <p:extLst>
      <p:ext uri="{BB962C8B-B14F-4D97-AF65-F5344CB8AC3E}">
        <p14:creationId xmlns:p14="http://schemas.microsoft.com/office/powerpoint/2010/main" val="723546221"/>
      </p:ext>
    </p:extLst>
  </p:cSld>
  <p:clrMapOvr>
    <a:masterClrMapping/>
  </p:clrMapOvr>
  <mc:AlternateContent xmlns:mc="http://schemas.openxmlformats.org/markup-compatibility/2006" xmlns:p14="http://schemas.microsoft.com/office/powerpoint/2010/main">
    <mc:Choice Requires="p14">
      <p:transition spd="slow" p14:dur="1750">
        <p:randomBar dir="vert"/>
      </p:transition>
    </mc:Choice>
    <mc:Fallback xmlns="">
      <p:transition spd="slow">
        <p:randomBar dir="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051050" y="404813"/>
            <a:ext cx="4691063" cy="850900"/>
          </a:xfrm>
          <a:solidFill>
            <a:srgbClr val="FF6600"/>
          </a:solidFill>
        </p:spPr>
        <p:txBody>
          <a:bodyPr/>
          <a:lstStyle/>
          <a:p>
            <a:r>
              <a:rPr lang="pt-BR" sz="3600" dirty="0" err="1" smtClean="0">
                <a:solidFill>
                  <a:schemeClr val="tx1"/>
                </a:solidFill>
                <a:latin typeface="Bookman Old Style" pitchFamily="18" charset="0"/>
              </a:rPr>
              <a:t>P</a:t>
            </a:r>
            <a:r>
              <a:rPr lang="pt-BR" sz="2400" dirty="0" err="1" smtClean="0">
                <a:solidFill>
                  <a:schemeClr val="tx1"/>
                </a:solidFill>
                <a:latin typeface="Bookman Old Style" pitchFamily="18" charset="0"/>
              </a:rPr>
              <a:t>ródromo</a:t>
            </a:r>
            <a:r>
              <a:rPr lang="pt-BR" sz="2400" dirty="0" smtClean="0">
                <a:solidFill>
                  <a:schemeClr val="tx1"/>
                </a:solidFill>
                <a:latin typeface="Bookman Old Style" pitchFamily="18" charset="0"/>
              </a:rPr>
              <a:t>:</a:t>
            </a:r>
          </a:p>
        </p:txBody>
      </p:sp>
      <p:sp>
        <p:nvSpPr>
          <p:cNvPr id="39939" name="Rectangle 3"/>
          <p:cNvSpPr>
            <a:spLocks noGrp="1" noChangeArrowheads="1"/>
          </p:cNvSpPr>
          <p:nvPr>
            <p:ph type="body" idx="1"/>
          </p:nvPr>
        </p:nvSpPr>
        <p:spPr>
          <a:xfrm>
            <a:off x="457200" y="1600200"/>
            <a:ext cx="8229600" cy="2188840"/>
          </a:xfrm>
        </p:spPr>
        <p:txBody>
          <a:bodyPr/>
          <a:lstStyle/>
          <a:p>
            <a:pPr algn="ctr">
              <a:buFontTx/>
              <a:buNone/>
            </a:pPr>
            <a:r>
              <a:rPr lang="pt-BR" dirty="0" smtClean="0">
                <a:latin typeface="Bookman Old Style" pitchFamily="18" charset="0"/>
              </a:rPr>
              <a:t>   </a:t>
            </a:r>
            <a:r>
              <a:rPr lang="pt-BR" sz="2000" dirty="0" smtClean="0">
                <a:solidFill>
                  <a:schemeClr val="bg1"/>
                </a:solidFill>
                <a:latin typeface="Bookman Old Style" pitchFamily="18" charset="0"/>
              </a:rPr>
              <a:t>Todos os quadros anteriores, especialmente a fase e o surto, podem apresentar um momento no qual verificamos os </a:t>
            </a:r>
            <a:r>
              <a:rPr lang="pt-BR" sz="2000" i="1" dirty="0" smtClean="0">
                <a:solidFill>
                  <a:schemeClr val="bg1"/>
                </a:solidFill>
                <a:latin typeface="Bookman Old Style" pitchFamily="18" charset="0"/>
              </a:rPr>
              <a:t>sintomas </a:t>
            </a:r>
            <a:r>
              <a:rPr lang="pt-BR" sz="2000" i="1" dirty="0" err="1" smtClean="0">
                <a:solidFill>
                  <a:schemeClr val="bg1"/>
                </a:solidFill>
                <a:latin typeface="Bookman Old Style" pitchFamily="18" charset="0"/>
              </a:rPr>
              <a:t>prodrômicos</a:t>
            </a:r>
            <a:r>
              <a:rPr lang="pt-BR" sz="2000" dirty="0" smtClean="0">
                <a:solidFill>
                  <a:schemeClr val="bg1"/>
                </a:solidFill>
                <a:latin typeface="Bookman Old Style" pitchFamily="18" charset="0"/>
              </a:rPr>
              <a:t>: palavra grega que designa ‘aquilo que corre na frente’, ou seja, são os sintomas (geralmente bem discretos) que estão na margem inicial (bem precoce)  da fase ou do surto.  </a:t>
            </a:r>
          </a:p>
        </p:txBody>
      </p:sp>
      <p:pic>
        <p:nvPicPr>
          <p:cNvPr id="39941" name="Picture 5" descr="migrana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0338" y="3933825"/>
            <a:ext cx="3694112"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124075" y="260350"/>
            <a:ext cx="4691063" cy="850900"/>
          </a:xfrm>
        </p:spPr>
        <p:txBody>
          <a:bodyPr/>
          <a:lstStyle/>
          <a:p>
            <a:pPr eaLnBrk="1" hangingPunct="1"/>
            <a:r>
              <a:rPr lang="pt-BR" sz="3600" dirty="0" smtClean="0">
                <a:solidFill>
                  <a:schemeClr val="bg1"/>
                </a:solidFill>
                <a:latin typeface="Bookman Old Style" pitchFamily="18" charset="0"/>
              </a:rPr>
              <a:t>S</a:t>
            </a:r>
            <a:r>
              <a:rPr lang="pt-BR" sz="2400" dirty="0" smtClean="0">
                <a:solidFill>
                  <a:schemeClr val="bg1"/>
                </a:solidFill>
                <a:latin typeface="Bookman Old Style" pitchFamily="18" charset="0"/>
              </a:rPr>
              <a:t>ÍNDROMES:</a:t>
            </a:r>
          </a:p>
        </p:txBody>
      </p:sp>
      <p:sp>
        <p:nvSpPr>
          <p:cNvPr id="13315" name="Rectangle 3"/>
          <p:cNvSpPr>
            <a:spLocks noGrp="1" noChangeArrowheads="1"/>
          </p:cNvSpPr>
          <p:nvPr>
            <p:ph type="body" idx="1"/>
          </p:nvPr>
        </p:nvSpPr>
        <p:spPr>
          <a:xfrm>
            <a:off x="2771800" y="1124744"/>
            <a:ext cx="6121400" cy="5733256"/>
          </a:xfrm>
        </p:spPr>
        <p:txBody>
          <a:bodyPr/>
          <a:lstStyle/>
          <a:p>
            <a:pPr algn="ctr" eaLnBrk="1" hangingPunct="1">
              <a:lnSpc>
                <a:spcPct val="90000"/>
              </a:lnSpc>
              <a:buFontTx/>
              <a:buNone/>
            </a:pPr>
            <a:r>
              <a:rPr lang="pt-BR" sz="2800" dirty="0" smtClean="0"/>
              <a:t>   </a:t>
            </a:r>
            <a:r>
              <a:rPr lang="pt-BR" sz="2000" dirty="0" smtClean="0">
                <a:solidFill>
                  <a:schemeClr val="bg1"/>
                </a:solidFill>
                <a:latin typeface="Bookman Old Style" pitchFamily="18" charset="0"/>
              </a:rPr>
              <a:t>São agrupamentos relativamente constantes e estáveis de determinados sinais e sintomas. Enfim, é uma constelação de sinais e sintomas associados a um mesmo quadro. Estes sinais e sintomas caracterizam um dado quadro (e o diferenciam de outro), ainda que alguns componentes da síndrome não sejam exclusivos do dado quadro clínico e podem ser oriundos de vários fatores distintos;</a:t>
            </a:r>
          </a:p>
          <a:p>
            <a:pPr eaLnBrk="1" hangingPunct="1">
              <a:lnSpc>
                <a:spcPct val="90000"/>
              </a:lnSpc>
              <a:buFontTx/>
              <a:buNone/>
            </a:pPr>
            <a:endParaRPr lang="pt-BR" sz="2000" dirty="0" smtClean="0">
              <a:solidFill>
                <a:schemeClr val="bg1"/>
              </a:solidFill>
              <a:latin typeface="Bookman Old Style" pitchFamily="18" charset="0"/>
            </a:endParaRPr>
          </a:p>
          <a:p>
            <a:pPr eaLnBrk="1" hangingPunct="1">
              <a:lnSpc>
                <a:spcPct val="90000"/>
              </a:lnSpc>
            </a:pPr>
            <a:r>
              <a:rPr lang="pt-BR" sz="2000" dirty="0" smtClean="0">
                <a:solidFill>
                  <a:schemeClr val="bg1"/>
                </a:solidFill>
                <a:latin typeface="Bookman Old Style" pitchFamily="18" charset="0"/>
              </a:rPr>
              <a:t> ao se delimitar uma síndrome, não se trata ainda da definição e demarcação de causas específicas e de uma natureza essencial ao processo patológico;</a:t>
            </a:r>
          </a:p>
          <a:p>
            <a:pPr eaLnBrk="1" hangingPunct="1">
              <a:lnSpc>
                <a:spcPct val="90000"/>
              </a:lnSpc>
              <a:buFontTx/>
              <a:buNone/>
            </a:pPr>
            <a:endParaRPr lang="pt-BR" sz="2000" dirty="0" smtClean="0">
              <a:solidFill>
                <a:schemeClr val="bg1"/>
              </a:solidFill>
              <a:latin typeface="Bookman Old Style" pitchFamily="18" charset="0"/>
            </a:endParaRPr>
          </a:p>
          <a:p>
            <a:pPr eaLnBrk="1" hangingPunct="1">
              <a:lnSpc>
                <a:spcPct val="90000"/>
              </a:lnSpc>
            </a:pPr>
            <a:r>
              <a:rPr lang="pt-BR" sz="2000" dirty="0" smtClean="0">
                <a:solidFill>
                  <a:schemeClr val="bg1"/>
                </a:solidFill>
                <a:latin typeface="Bookman Old Style" pitchFamily="18" charset="0"/>
              </a:rPr>
              <a:t>a síndrome é puramente uma definição descritiva de um conjunto momentâneo e recorrente de sinais e sintomas;</a:t>
            </a:r>
          </a:p>
        </p:txBody>
      </p:sp>
      <p:pic>
        <p:nvPicPr>
          <p:cNvPr id="13318" name="Picture 6" descr="vic07_mar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57338"/>
            <a:ext cx="26162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Rodapé 1"/>
          <p:cNvSpPr>
            <a:spLocks noGrp="1"/>
          </p:cNvSpPr>
          <p:nvPr/>
        </p:nvSpPr>
        <p:spPr>
          <a:xfrm>
            <a:off x="134513" y="6337073"/>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2507095"/>
            <a:ext cx="9144000" cy="1470025"/>
          </a:xfrm>
          <a:solidFill>
            <a:schemeClr val="bg1"/>
          </a:solidFill>
        </p:spPr>
        <p:txBody>
          <a:bodyPr/>
          <a:lstStyle/>
          <a:p>
            <a:r>
              <a:rPr lang="pt-BR" sz="3200" dirty="0" smtClean="0">
                <a:latin typeface="Bookman Old Style" pitchFamily="18" charset="0"/>
              </a:rPr>
              <a:t>Mas, há algo instrutivo a ser extraído do conceito de síndrome:</a:t>
            </a:r>
            <a:endParaRPr lang="pt-BR" sz="3200" dirty="0">
              <a:latin typeface="Bookman Old Style" pitchFamily="18" charset="0"/>
            </a:endParaRPr>
          </a:p>
        </p:txBody>
      </p:sp>
      <p:sp>
        <p:nvSpPr>
          <p:cNvPr id="3" name="Subtítulo 2"/>
          <p:cNvSpPr>
            <a:spLocks noGrp="1"/>
          </p:cNvSpPr>
          <p:nvPr>
            <p:ph type="subTitle" idx="1"/>
          </p:nvPr>
        </p:nvSpPr>
        <p:spPr>
          <a:xfrm>
            <a:off x="1403648" y="4365104"/>
            <a:ext cx="6400800" cy="1752600"/>
          </a:xfrm>
        </p:spPr>
        <p:txBody>
          <a:bodyPr/>
          <a:lstStyle/>
          <a:p>
            <a:r>
              <a:rPr lang="pt-BR" sz="2800" dirty="0">
                <a:solidFill>
                  <a:schemeClr val="bg1"/>
                </a:solidFill>
                <a:latin typeface="Bookman Old Style" pitchFamily="18" charset="0"/>
              </a:rPr>
              <a:t>o</a:t>
            </a:r>
            <a:r>
              <a:rPr lang="pt-BR" sz="2800" dirty="0" smtClean="0">
                <a:solidFill>
                  <a:schemeClr val="bg1"/>
                </a:solidFill>
                <a:latin typeface="Bookman Old Style" pitchFamily="18" charset="0"/>
              </a:rPr>
              <a:t>s sintomas e signos não se agrupam a esmo e suas combinações não são infinitas</a:t>
            </a:r>
            <a:endParaRPr lang="pt-BR" sz="2800" dirty="0">
              <a:solidFill>
                <a:schemeClr val="bg1"/>
              </a:solidFill>
              <a:latin typeface="Bookman Old Style"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544" y="0"/>
            <a:ext cx="3342793" cy="2507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8249" y="-1"/>
            <a:ext cx="3341687"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0184" y="0"/>
            <a:ext cx="3341687"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304870048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11188" y="260350"/>
            <a:ext cx="2376487" cy="792163"/>
          </a:xfrm>
        </p:spPr>
        <p:txBody>
          <a:bodyPr/>
          <a:lstStyle/>
          <a:p>
            <a:pPr eaLnBrk="1" hangingPunct="1"/>
            <a:r>
              <a:rPr lang="pt-BR" sz="3200" dirty="0" smtClean="0">
                <a:solidFill>
                  <a:srgbClr val="CCECFF"/>
                </a:solidFill>
                <a:latin typeface="Bookman Old Style" pitchFamily="18" charset="0"/>
              </a:rPr>
              <a:t>C</a:t>
            </a:r>
            <a:r>
              <a:rPr lang="pt-BR" sz="2400" dirty="0" smtClean="0">
                <a:solidFill>
                  <a:srgbClr val="CCECFF"/>
                </a:solidFill>
                <a:latin typeface="Bookman Old Style" pitchFamily="18" charset="0"/>
              </a:rPr>
              <a:t>lassificação:</a:t>
            </a:r>
          </a:p>
        </p:txBody>
      </p:sp>
      <p:sp>
        <p:nvSpPr>
          <p:cNvPr id="15363" name="Rectangle 3"/>
          <p:cNvSpPr>
            <a:spLocks noGrp="1" noChangeArrowheads="1"/>
          </p:cNvSpPr>
          <p:nvPr>
            <p:ph type="body" idx="1"/>
          </p:nvPr>
        </p:nvSpPr>
        <p:spPr>
          <a:xfrm>
            <a:off x="0" y="1125538"/>
            <a:ext cx="5292725" cy="5399087"/>
          </a:xfrm>
        </p:spPr>
        <p:txBody>
          <a:bodyPr/>
          <a:lstStyle/>
          <a:p>
            <a:pPr algn="just" eaLnBrk="1" hangingPunct="1">
              <a:lnSpc>
                <a:spcPct val="80000"/>
              </a:lnSpc>
              <a:buFontTx/>
              <a:buNone/>
            </a:pPr>
            <a:r>
              <a:rPr lang="pt-BR" sz="1600" dirty="0" smtClean="0"/>
              <a:t>       </a:t>
            </a:r>
            <a:r>
              <a:rPr lang="pt-BR" sz="2000" dirty="0" smtClean="0">
                <a:solidFill>
                  <a:schemeClr val="bg1"/>
                </a:solidFill>
                <a:latin typeface="Georgia" pitchFamily="18" charset="0"/>
              </a:rPr>
              <a:t>A expressão </a:t>
            </a:r>
            <a:r>
              <a:rPr lang="pt-BR" sz="2000" b="1" dirty="0" smtClean="0">
                <a:solidFill>
                  <a:schemeClr val="bg1"/>
                </a:solidFill>
                <a:latin typeface="Georgia" pitchFamily="18" charset="0"/>
              </a:rPr>
              <a:t>classificação científica</a:t>
            </a:r>
            <a:r>
              <a:rPr lang="pt-BR" sz="2000" dirty="0" smtClean="0">
                <a:solidFill>
                  <a:schemeClr val="bg1"/>
                </a:solidFill>
                <a:latin typeface="Georgia" pitchFamily="18" charset="0"/>
              </a:rPr>
              <a:t> (oriunda, em larga medida, de uma classificação biológica</a:t>
            </a:r>
            <a:r>
              <a:rPr lang="pt-BR" sz="2000" b="1" dirty="0" smtClean="0">
                <a:solidFill>
                  <a:schemeClr val="bg1"/>
                </a:solidFill>
                <a:latin typeface="Georgia" pitchFamily="18" charset="0"/>
              </a:rPr>
              <a:t>)</a:t>
            </a:r>
            <a:r>
              <a:rPr lang="pt-BR" sz="2000" dirty="0" smtClean="0">
                <a:solidFill>
                  <a:schemeClr val="bg1"/>
                </a:solidFill>
                <a:latin typeface="Georgia" pitchFamily="18" charset="0"/>
              </a:rPr>
              <a:t> designa o modo como se agrupam e categorizam diversos fenômenos, aos moldes das espécies de seres vivos. </a:t>
            </a:r>
          </a:p>
          <a:p>
            <a:pPr algn="just" eaLnBrk="1" hangingPunct="1">
              <a:lnSpc>
                <a:spcPct val="80000"/>
              </a:lnSpc>
              <a:buFontTx/>
              <a:buNone/>
            </a:pPr>
            <a:endParaRPr lang="pt-BR" sz="2000" dirty="0" smtClean="0">
              <a:solidFill>
                <a:schemeClr val="bg1"/>
              </a:solidFill>
              <a:latin typeface="Georgia" pitchFamily="18" charset="0"/>
            </a:endParaRPr>
          </a:p>
          <a:p>
            <a:pPr algn="just" eaLnBrk="1" hangingPunct="1">
              <a:lnSpc>
                <a:spcPct val="80000"/>
              </a:lnSpc>
              <a:buFontTx/>
              <a:buNone/>
            </a:pPr>
            <a:r>
              <a:rPr lang="pt-BR" sz="2000" dirty="0" smtClean="0">
                <a:solidFill>
                  <a:schemeClr val="bg1"/>
                </a:solidFill>
                <a:latin typeface="Georgia" pitchFamily="18" charset="0"/>
              </a:rPr>
              <a:t>      A classificação científica moderna tem as suas raízes no sistema de </a:t>
            </a:r>
            <a:r>
              <a:rPr lang="pt-BR" sz="2000" dirty="0" err="1" smtClean="0">
                <a:solidFill>
                  <a:schemeClr val="bg1"/>
                </a:solidFill>
                <a:latin typeface="Georgia" pitchFamily="18" charset="0"/>
              </a:rPr>
              <a:t>Linnaeus</a:t>
            </a:r>
            <a:r>
              <a:rPr lang="pt-BR" sz="2000" dirty="0" smtClean="0">
                <a:solidFill>
                  <a:schemeClr val="bg1"/>
                </a:solidFill>
                <a:latin typeface="Georgia" pitchFamily="18" charset="0"/>
              </a:rPr>
              <a:t>, que agrupou as espécies de acordo com as características morfológicas por elas partilhadas. Estes agrupamentos foram subsequentemente alterados múltiplas vezes para melhorar a consistência entre a classificação e a seriação.</a:t>
            </a:r>
          </a:p>
          <a:p>
            <a:pPr algn="just" eaLnBrk="1" hangingPunct="1">
              <a:lnSpc>
                <a:spcPct val="80000"/>
              </a:lnSpc>
              <a:buFontTx/>
              <a:buNone/>
            </a:pPr>
            <a:endParaRPr lang="pt-BR" sz="2000" dirty="0" smtClean="0">
              <a:solidFill>
                <a:schemeClr val="bg1"/>
              </a:solidFill>
              <a:latin typeface="Georgia" pitchFamily="18" charset="0"/>
            </a:endParaRPr>
          </a:p>
          <a:p>
            <a:pPr algn="just" eaLnBrk="1" hangingPunct="1">
              <a:lnSpc>
                <a:spcPct val="80000"/>
              </a:lnSpc>
              <a:buFontTx/>
              <a:buNone/>
            </a:pPr>
            <a:r>
              <a:rPr lang="pt-BR" sz="2000" dirty="0" smtClean="0">
                <a:solidFill>
                  <a:schemeClr val="bg1"/>
                </a:solidFill>
                <a:latin typeface="Georgia" pitchFamily="18" charset="0"/>
              </a:rPr>
              <a:t>     A classificação científica pertence à ciência da taxonomia e tem pretensões sistemáticas.</a:t>
            </a:r>
          </a:p>
          <a:p>
            <a:pPr algn="just" eaLnBrk="1" hangingPunct="1">
              <a:lnSpc>
                <a:spcPct val="80000"/>
              </a:lnSpc>
              <a:buFontTx/>
              <a:buNone/>
            </a:pPr>
            <a:r>
              <a:rPr lang="pt-BR" sz="2000" dirty="0" smtClean="0">
                <a:latin typeface="Georgia" pitchFamily="18" charset="0"/>
              </a:rPr>
              <a:t> </a:t>
            </a:r>
          </a:p>
        </p:txBody>
      </p:sp>
      <p:pic>
        <p:nvPicPr>
          <p:cNvPr id="15366" name="Picture 6" descr="classifica%C3%A7%C3%A3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663" y="333375"/>
            <a:ext cx="22574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8" descr="sequencia%20cubo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5963" y="3789363"/>
            <a:ext cx="19050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9" name="Rectangle 2"/>
          <p:cNvSpPr>
            <a:spLocks noChangeArrowheads="1"/>
          </p:cNvSpPr>
          <p:nvPr/>
        </p:nvSpPr>
        <p:spPr bwMode="auto">
          <a:xfrm>
            <a:off x="6372225" y="2636838"/>
            <a:ext cx="23764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pt-BR" dirty="0" smtClean="0">
                <a:solidFill>
                  <a:srgbClr val="FFCC66"/>
                </a:solidFill>
                <a:latin typeface="Georgia" pitchFamily="18" charset="0"/>
              </a:rPr>
              <a:t>Classificar</a:t>
            </a:r>
            <a:endParaRPr lang="pt-BR" dirty="0">
              <a:solidFill>
                <a:srgbClr val="FFCC66"/>
              </a:solidFill>
              <a:latin typeface="Georgia" pitchFamily="18" charset="0"/>
            </a:endParaRPr>
          </a:p>
        </p:txBody>
      </p:sp>
      <p:sp>
        <p:nvSpPr>
          <p:cNvPr id="15370" name="Rectangle 2"/>
          <p:cNvSpPr>
            <a:spLocks noChangeArrowheads="1"/>
          </p:cNvSpPr>
          <p:nvPr/>
        </p:nvSpPr>
        <p:spPr bwMode="auto">
          <a:xfrm>
            <a:off x="6948488" y="5734050"/>
            <a:ext cx="15128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pt-BR">
                <a:solidFill>
                  <a:srgbClr val="FFCC66"/>
                </a:solidFill>
                <a:latin typeface="Georgia" pitchFamily="18" charset="0"/>
              </a:rPr>
              <a:t>Seriar</a:t>
            </a:r>
          </a:p>
        </p:txBody>
      </p:sp>
      <p:sp>
        <p:nvSpPr>
          <p:cNvPr id="8"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8600" y="0"/>
            <a:ext cx="7772400" cy="1499761"/>
          </a:xfrm>
          <a:solidFill>
            <a:srgbClr val="A50021"/>
          </a:solidFill>
        </p:spPr>
        <p:txBody>
          <a:bodyPr/>
          <a:lstStyle/>
          <a:p>
            <a:r>
              <a:rPr lang="pt-BR" sz="2800" dirty="0" smtClean="0">
                <a:solidFill>
                  <a:schemeClr val="bg1"/>
                </a:solidFill>
                <a:latin typeface="Bookman Old Style" pitchFamily="18" charset="0"/>
              </a:rPr>
              <a:t>Enfim, muitos conceitos.. mas que devem ser absorvidos gradativamente por vocês</a:t>
            </a:r>
            <a:endParaRPr lang="pt-BR" sz="2800" dirty="0">
              <a:solidFill>
                <a:schemeClr val="bg1"/>
              </a:solidFill>
              <a:latin typeface="Bookman Old Style" pitchFamily="18" charset="0"/>
            </a:endParaRPr>
          </a:p>
        </p:txBody>
      </p:sp>
      <p:sp>
        <p:nvSpPr>
          <p:cNvPr id="3" name="Subtítulo 2"/>
          <p:cNvSpPr>
            <a:spLocks noGrp="1"/>
          </p:cNvSpPr>
          <p:nvPr>
            <p:ph type="subTitle" idx="1"/>
          </p:nvPr>
        </p:nvSpPr>
        <p:spPr>
          <a:xfrm>
            <a:off x="5501573" y="1700808"/>
            <a:ext cx="2912368" cy="766936"/>
          </a:xfrm>
          <a:solidFill>
            <a:srgbClr val="00B0F0"/>
          </a:solidFill>
          <a:effectLst>
            <a:glow rad="457200">
              <a:srgbClr val="FFCC66">
                <a:alpha val="81000"/>
              </a:srgbClr>
            </a:glow>
          </a:effectLst>
        </p:spPr>
        <p:txBody>
          <a:bodyPr/>
          <a:lstStyle/>
          <a:p>
            <a:r>
              <a:rPr lang="pt-BR" dirty="0" smtClean="0">
                <a:solidFill>
                  <a:schemeClr val="bg1"/>
                </a:solidFill>
                <a:latin typeface="Berlin Sans FB Demi" pitchFamily="34" charset="0"/>
              </a:rPr>
              <a:t>anamnese</a:t>
            </a:r>
            <a:endParaRPr lang="pt-BR" dirty="0">
              <a:solidFill>
                <a:schemeClr val="bg1"/>
              </a:solidFill>
              <a:latin typeface="Berlin Sans FB Demi" pitchFamily="34" charset="0"/>
            </a:endParaRPr>
          </a:p>
        </p:txBody>
      </p:sp>
      <p:sp>
        <p:nvSpPr>
          <p:cNvPr id="4" name="Subtítulo 2"/>
          <p:cNvSpPr txBox="1">
            <a:spLocks/>
          </p:cNvSpPr>
          <p:nvPr/>
        </p:nvSpPr>
        <p:spPr bwMode="auto">
          <a:xfrm>
            <a:off x="1155576" y="2976424"/>
            <a:ext cx="2912368" cy="766936"/>
          </a:xfrm>
          <a:prstGeom prst="rect">
            <a:avLst/>
          </a:prstGeom>
          <a:solidFill>
            <a:srgbClr val="FF0000"/>
          </a:solidFill>
          <a:ln>
            <a:noFill/>
          </a:ln>
          <a:effectLst>
            <a:glow rad="457200">
              <a:srgbClr val="FF9933">
                <a:alpha val="81000"/>
              </a:srgbClr>
            </a:glow>
          </a:effectLs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smtClean="0">
                <a:solidFill>
                  <a:schemeClr val="bg1"/>
                </a:solidFill>
                <a:latin typeface="Berlin Sans FB Demi" pitchFamily="34" charset="0"/>
              </a:rPr>
              <a:t>semiologia</a:t>
            </a:r>
            <a:endParaRPr lang="pt-BR" dirty="0">
              <a:solidFill>
                <a:schemeClr val="bg1"/>
              </a:solidFill>
              <a:latin typeface="Berlin Sans FB Demi" pitchFamily="34" charset="0"/>
            </a:endParaRPr>
          </a:p>
        </p:txBody>
      </p:sp>
      <p:sp>
        <p:nvSpPr>
          <p:cNvPr id="5" name="Subtítulo 2"/>
          <p:cNvSpPr txBox="1">
            <a:spLocks/>
          </p:cNvSpPr>
          <p:nvPr/>
        </p:nvSpPr>
        <p:spPr bwMode="auto">
          <a:xfrm>
            <a:off x="539552" y="1700808"/>
            <a:ext cx="2912368" cy="766936"/>
          </a:xfrm>
          <a:prstGeom prst="rect">
            <a:avLst/>
          </a:prstGeom>
          <a:solidFill>
            <a:srgbClr val="FF6600"/>
          </a:solidFill>
          <a:ln>
            <a:noFill/>
          </a:ln>
          <a:effectLst>
            <a:glow rad="457200">
              <a:srgbClr val="92D050">
                <a:alpha val="81000"/>
              </a:srgbClr>
            </a:glo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smtClean="0">
                <a:solidFill>
                  <a:schemeClr val="bg1"/>
                </a:solidFill>
                <a:latin typeface="Berlin Sans FB Demi" pitchFamily="34" charset="0"/>
              </a:rPr>
              <a:t>transfundo</a:t>
            </a:r>
            <a:endParaRPr lang="pt-BR" dirty="0">
              <a:solidFill>
                <a:schemeClr val="bg1"/>
              </a:solidFill>
              <a:latin typeface="Berlin Sans FB Demi" pitchFamily="34" charset="0"/>
            </a:endParaRPr>
          </a:p>
        </p:txBody>
      </p:sp>
      <p:sp>
        <p:nvSpPr>
          <p:cNvPr id="6" name="Subtítulo 2"/>
          <p:cNvSpPr txBox="1">
            <a:spLocks/>
          </p:cNvSpPr>
          <p:nvPr/>
        </p:nvSpPr>
        <p:spPr bwMode="auto">
          <a:xfrm>
            <a:off x="4067944" y="3760155"/>
            <a:ext cx="2912368" cy="766936"/>
          </a:xfrm>
          <a:prstGeom prst="rect">
            <a:avLst/>
          </a:prstGeom>
          <a:solidFill>
            <a:srgbClr val="660066"/>
          </a:solidFill>
          <a:ln>
            <a:noFill/>
          </a:ln>
          <a:effectLst>
            <a:glow rad="457200">
              <a:srgbClr val="996633">
                <a:alpha val="81000"/>
              </a:srgbClr>
            </a:glow>
          </a:effectLs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smtClean="0">
                <a:solidFill>
                  <a:schemeClr val="bg1"/>
                </a:solidFill>
                <a:latin typeface="Berlin Sans FB Demi" pitchFamily="34" charset="0"/>
              </a:rPr>
              <a:t>crônico</a:t>
            </a:r>
            <a:endParaRPr lang="pt-BR" dirty="0">
              <a:solidFill>
                <a:schemeClr val="bg1"/>
              </a:solidFill>
              <a:latin typeface="Berlin Sans FB Demi" pitchFamily="34" charset="0"/>
            </a:endParaRPr>
          </a:p>
        </p:txBody>
      </p:sp>
      <p:sp>
        <p:nvSpPr>
          <p:cNvPr id="7" name="Subtítulo 2"/>
          <p:cNvSpPr txBox="1">
            <a:spLocks/>
          </p:cNvSpPr>
          <p:nvPr/>
        </p:nvSpPr>
        <p:spPr bwMode="auto">
          <a:xfrm>
            <a:off x="10182" y="4293096"/>
            <a:ext cx="2912368" cy="766936"/>
          </a:xfrm>
          <a:prstGeom prst="rect">
            <a:avLst/>
          </a:prstGeom>
          <a:solidFill>
            <a:srgbClr val="FFC000"/>
          </a:solidFill>
          <a:ln>
            <a:noFill/>
          </a:ln>
          <a:effectLst>
            <a:glow rad="457200">
              <a:srgbClr val="00B0F0">
                <a:alpha val="81000"/>
              </a:srgbClr>
            </a:glow>
          </a:effectLs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smtClean="0">
                <a:solidFill>
                  <a:schemeClr val="bg1"/>
                </a:solidFill>
                <a:latin typeface="Berlin Sans FB Demi" pitchFamily="34" charset="0"/>
              </a:rPr>
              <a:t>crise</a:t>
            </a:r>
            <a:endParaRPr lang="pt-BR" dirty="0">
              <a:solidFill>
                <a:schemeClr val="bg1"/>
              </a:solidFill>
              <a:latin typeface="Berlin Sans FB Demi" pitchFamily="34" charset="0"/>
            </a:endParaRPr>
          </a:p>
        </p:txBody>
      </p:sp>
      <p:sp>
        <p:nvSpPr>
          <p:cNvPr id="8" name="Subtítulo 2"/>
          <p:cNvSpPr txBox="1">
            <a:spLocks/>
          </p:cNvSpPr>
          <p:nvPr/>
        </p:nvSpPr>
        <p:spPr bwMode="auto">
          <a:xfrm>
            <a:off x="5652120" y="4914292"/>
            <a:ext cx="2912368" cy="766936"/>
          </a:xfrm>
          <a:prstGeom prst="rect">
            <a:avLst/>
          </a:prstGeom>
          <a:solidFill>
            <a:srgbClr val="C00000"/>
          </a:solidFill>
          <a:ln>
            <a:noFill/>
          </a:ln>
          <a:effectLst>
            <a:glow rad="457200">
              <a:srgbClr val="006699">
                <a:alpha val="81000"/>
              </a:srgbClr>
            </a:glow>
          </a:effectLs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a:solidFill>
                  <a:schemeClr val="bg1"/>
                </a:solidFill>
                <a:latin typeface="Berlin Sans FB Demi" pitchFamily="34" charset="0"/>
              </a:rPr>
              <a:t>e</a:t>
            </a:r>
            <a:r>
              <a:rPr lang="pt-BR" dirty="0" smtClean="0">
                <a:solidFill>
                  <a:schemeClr val="bg1"/>
                </a:solidFill>
                <a:latin typeface="Berlin Sans FB Demi" pitchFamily="34" charset="0"/>
              </a:rPr>
              <a:t>pisódio</a:t>
            </a:r>
            <a:endParaRPr lang="pt-BR" dirty="0">
              <a:solidFill>
                <a:schemeClr val="bg1"/>
              </a:solidFill>
              <a:latin typeface="Berlin Sans FB Demi" pitchFamily="34" charset="0"/>
            </a:endParaRPr>
          </a:p>
        </p:txBody>
      </p:sp>
      <p:sp>
        <p:nvSpPr>
          <p:cNvPr id="9" name="Subtítulo 2"/>
          <p:cNvSpPr txBox="1">
            <a:spLocks/>
          </p:cNvSpPr>
          <p:nvPr/>
        </p:nvSpPr>
        <p:spPr bwMode="auto">
          <a:xfrm>
            <a:off x="3867944" y="5878206"/>
            <a:ext cx="2912368" cy="766936"/>
          </a:xfrm>
          <a:prstGeom prst="rect">
            <a:avLst/>
          </a:prstGeom>
          <a:solidFill>
            <a:srgbClr val="3333CC"/>
          </a:solidFill>
          <a:ln>
            <a:noFill/>
          </a:ln>
          <a:effectLst>
            <a:glow rad="457200">
              <a:srgbClr val="92D050">
                <a:alpha val="81000"/>
              </a:srgbClr>
            </a:glow>
          </a:effectLs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smtClean="0">
                <a:solidFill>
                  <a:schemeClr val="bg1"/>
                </a:solidFill>
                <a:latin typeface="Berlin Sans FB Demi" pitchFamily="34" charset="0"/>
              </a:rPr>
              <a:t>sintomas</a:t>
            </a:r>
            <a:endParaRPr lang="pt-BR" dirty="0">
              <a:solidFill>
                <a:schemeClr val="bg1"/>
              </a:solidFill>
              <a:latin typeface="Berlin Sans FB Demi" pitchFamily="34" charset="0"/>
            </a:endParaRPr>
          </a:p>
        </p:txBody>
      </p:sp>
      <p:sp>
        <p:nvSpPr>
          <p:cNvPr id="10" name="Subtítulo 2"/>
          <p:cNvSpPr txBox="1">
            <a:spLocks/>
          </p:cNvSpPr>
          <p:nvPr/>
        </p:nvSpPr>
        <p:spPr bwMode="auto">
          <a:xfrm>
            <a:off x="5370497" y="2961454"/>
            <a:ext cx="2912368" cy="766936"/>
          </a:xfrm>
          <a:prstGeom prst="rect">
            <a:avLst/>
          </a:prstGeom>
          <a:solidFill>
            <a:srgbClr val="FF6600"/>
          </a:solidFill>
          <a:ln>
            <a:noFill/>
          </a:ln>
          <a:effectLst>
            <a:glow rad="457200">
              <a:srgbClr val="92D050">
                <a:alpha val="81000"/>
              </a:srgbClr>
            </a:glo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smtClean="0">
                <a:solidFill>
                  <a:schemeClr val="bg1"/>
                </a:solidFill>
                <a:latin typeface="Berlin Sans FB Demi" pitchFamily="34" charset="0"/>
              </a:rPr>
              <a:t>síndrome</a:t>
            </a:r>
            <a:endParaRPr lang="pt-BR" dirty="0">
              <a:solidFill>
                <a:schemeClr val="bg1"/>
              </a:solidFill>
              <a:latin typeface="Berlin Sans FB Demi" pitchFamily="34" charset="0"/>
            </a:endParaRPr>
          </a:p>
        </p:txBody>
      </p:sp>
      <p:sp>
        <p:nvSpPr>
          <p:cNvPr id="11" name="Subtítulo 2"/>
          <p:cNvSpPr txBox="1">
            <a:spLocks/>
          </p:cNvSpPr>
          <p:nvPr/>
        </p:nvSpPr>
        <p:spPr bwMode="auto">
          <a:xfrm>
            <a:off x="251520" y="5852120"/>
            <a:ext cx="2912368" cy="766936"/>
          </a:xfrm>
          <a:prstGeom prst="rect">
            <a:avLst/>
          </a:prstGeom>
          <a:solidFill>
            <a:srgbClr val="FF6600"/>
          </a:solidFill>
          <a:ln>
            <a:noFill/>
          </a:ln>
          <a:effectLst>
            <a:glow rad="457200">
              <a:srgbClr val="92D050">
                <a:alpha val="81000"/>
              </a:srgbClr>
            </a:glo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pt-BR" dirty="0" err="1" smtClean="0">
                <a:solidFill>
                  <a:schemeClr val="bg1"/>
                </a:solidFill>
                <a:latin typeface="Berlin Sans FB Demi" pitchFamily="34" charset="0"/>
              </a:rPr>
              <a:t>pródromo</a:t>
            </a:r>
            <a:endParaRPr lang="pt-BR" dirty="0">
              <a:solidFill>
                <a:schemeClr val="bg1"/>
              </a:solidFill>
              <a:latin typeface="Berlin Sans FB Demi" pitchFamily="34" charset="0"/>
            </a:endParaRPr>
          </a:p>
        </p:txBody>
      </p:sp>
    </p:spTree>
    <p:extLst>
      <p:ext uri="{BB962C8B-B14F-4D97-AF65-F5344CB8AC3E}">
        <p14:creationId xmlns:p14="http://schemas.microsoft.com/office/powerpoint/2010/main" val="29461240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pt-BR" sz="2400" smtClean="0">
                <a:latin typeface="Georgia" pitchFamily="18" charset="0"/>
              </a:rPr>
              <a:t>Ainda sobre a estratégia de nosso curso, ao longo deste semestre:</a:t>
            </a:r>
          </a:p>
        </p:txBody>
      </p:sp>
      <p:sp>
        <p:nvSpPr>
          <p:cNvPr id="16387" name="Rectangle 3"/>
          <p:cNvSpPr>
            <a:spLocks noGrp="1" noChangeArrowheads="1"/>
          </p:cNvSpPr>
          <p:nvPr>
            <p:ph type="body" idx="1"/>
          </p:nvPr>
        </p:nvSpPr>
        <p:spPr>
          <a:xfrm>
            <a:off x="468313" y="2133600"/>
            <a:ext cx="8229600" cy="2333625"/>
          </a:xfrm>
        </p:spPr>
        <p:txBody>
          <a:bodyPr/>
          <a:lstStyle/>
          <a:p>
            <a:pPr eaLnBrk="1" hangingPunct="1">
              <a:buFontTx/>
              <a:buNone/>
            </a:pPr>
            <a:r>
              <a:rPr lang="pt-BR" smtClean="0"/>
              <a:t>   </a:t>
            </a:r>
            <a:r>
              <a:rPr lang="pt-BR" sz="2000" smtClean="0">
                <a:latin typeface="Georgia" pitchFamily="18" charset="0"/>
              </a:rPr>
              <a:t>Buscaremos compreender o que vem a ser o “imaginário da loucura” para, por fim,  percebermos a nossa implicação no mesmo;</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
        <p:nvSpPr>
          <p:cNvPr id="5" name="Rectangle 3"/>
          <p:cNvSpPr txBox="1">
            <a:spLocks noChangeArrowheads="1"/>
          </p:cNvSpPr>
          <p:nvPr/>
        </p:nvSpPr>
        <p:spPr bwMode="auto">
          <a:xfrm>
            <a:off x="0" y="3789040"/>
            <a:ext cx="9143999" cy="3068960"/>
          </a:xfrm>
          <a:prstGeom prst="rect">
            <a:avLst/>
          </a:prstGeom>
          <a:solidFill>
            <a:srgbClr val="FF0000"/>
          </a:solidFill>
          <a:ln>
            <a:noFill/>
          </a:ln>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pt-BR" dirty="0" smtClean="0"/>
              <a:t>   </a:t>
            </a:r>
            <a:endParaRPr lang="pt-BR" sz="2000" dirty="0" smtClean="0">
              <a:latin typeface="Georgia"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rgbClr val="0000FF"/>
          </a:solidFill>
        </p:spPr>
        <p:txBody>
          <a:bodyPr/>
          <a:lstStyle/>
          <a:p>
            <a:pPr eaLnBrk="1" hangingPunct="1"/>
            <a:r>
              <a:rPr lang="pt-BR" sz="2400" smtClean="0">
                <a:solidFill>
                  <a:schemeClr val="bg1"/>
                </a:solidFill>
                <a:latin typeface="Georgia" pitchFamily="18" charset="0"/>
              </a:rPr>
              <a:t>Unidades temáticas de nosso curso:</a:t>
            </a:r>
          </a:p>
        </p:txBody>
      </p:sp>
      <p:sp>
        <p:nvSpPr>
          <p:cNvPr id="18435" name="Rectangle 3"/>
          <p:cNvSpPr>
            <a:spLocks noGrp="1" noChangeArrowheads="1"/>
          </p:cNvSpPr>
          <p:nvPr>
            <p:ph type="body" idx="1"/>
          </p:nvPr>
        </p:nvSpPr>
        <p:spPr/>
        <p:txBody>
          <a:bodyPr/>
          <a:lstStyle/>
          <a:p>
            <a:pPr algn="ctr" eaLnBrk="1" hangingPunct="1">
              <a:buFontTx/>
              <a:buNone/>
            </a:pPr>
            <a:r>
              <a:rPr lang="pt-BR" sz="2000" smtClean="0">
                <a:latin typeface="Georgia" pitchFamily="18" charset="0"/>
              </a:rPr>
              <a:t>UNIDADE I: </a:t>
            </a:r>
            <a:r>
              <a:rPr lang="pt-BR" sz="2000" b="1" smtClean="0">
                <a:latin typeface="Georgia" pitchFamily="18" charset="0"/>
              </a:rPr>
              <a:t>A constituição da Psiquiatria e da Saúde Mental: história e epistemologia </a:t>
            </a:r>
          </a:p>
          <a:p>
            <a:pPr eaLnBrk="1" hangingPunct="1">
              <a:buFontTx/>
              <a:buNone/>
            </a:pPr>
            <a:endParaRPr lang="pt-BR" sz="2000" smtClean="0">
              <a:latin typeface="Georgia" pitchFamily="18" charset="0"/>
            </a:endParaRPr>
          </a:p>
          <a:p>
            <a:pPr eaLnBrk="1" hangingPunct="1"/>
            <a:r>
              <a:rPr lang="pt-BR" sz="1800" smtClean="0">
                <a:latin typeface="Georgia" pitchFamily="18" charset="0"/>
              </a:rPr>
              <a:t>O estatuto do humano frente ao </a:t>
            </a:r>
            <a:r>
              <a:rPr lang="pt-BR" sz="1800" i="1" smtClean="0">
                <a:latin typeface="Georgia" pitchFamily="18" charset="0"/>
              </a:rPr>
              <a:t>pathos</a:t>
            </a:r>
            <a:r>
              <a:rPr lang="pt-BR" sz="1800" smtClean="0">
                <a:latin typeface="Georgia" pitchFamily="18" charset="0"/>
              </a:rPr>
              <a:t>;</a:t>
            </a:r>
          </a:p>
          <a:p>
            <a:pPr eaLnBrk="1" hangingPunct="1"/>
            <a:r>
              <a:rPr lang="pt-BR" sz="1800" smtClean="0">
                <a:latin typeface="Georgia" pitchFamily="18" charset="0"/>
              </a:rPr>
              <a:t>Fundamentos da Razão Biologicista;</a:t>
            </a:r>
          </a:p>
          <a:p>
            <a:pPr eaLnBrk="1" hangingPunct="1"/>
            <a:r>
              <a:rPr lang="pt-BR" sz="1800" smtClean="0">
                <a:latin typeface="Georgia" pitchFamily="18" charset="0"/>
              </a:rPr>
              <a:t>O discurso da loucura e acerca da loucura;</a:t>
            </a:r>
          </a:p>
          <a:p>
            <a:pPr eaLnBrk="1" hangingPunct="1"/>
            <a:r>
              <a:rPr lang="pt-BR" sz="1800" smtClean="0">
                <a:latin typeface="Georgia" pitchFamily="18" charset="0"/>
              </a:rPr>
              <a:t>Pinel: libertação do louco e encarceramento da loucura;</a:t>
            </a:r>
          </a:p>
          <a:p>
            <a:pPr eaLnBrk="1" hangingPunct="1"/>
            <a:r>
              <a:rPr lang="pt-BR" sz="1800" smtClean="0">
                <a:latin typeface="Georgia" pitchFamily="18" charset="0"/>
              </a:rPr>
              <a:t>Marcos sinalizadores da Psiquiatria;</a:t>
            </a:r>
          </a:p>
          <a:p>
            <a:pPr eaLnBrk="1" hangingPunct="1"/>
            <a:r>
              <a:rPr lang="pt-BR" sz="1800" smtClean="0">
                <a:latin typeface="Georgia" pitchFamily="18" charset="0"/>
              </a:rPr>
              <a:t>Doença mental, discurso e poder;</a:t>
            </a:r>
          </a:p>
          <a:p>
            <a:pPr eaLnBrk="1" hangingPunct="1"/>
            <a:r>
              <a:rPr lang="pt-BR" sz="1800" smtClean="0">
                <a:latin typeface="Georgia" pitchFamily="18" charset="0"/>
              </a:rPr>
              <a:t>Do diagnóstico à clínica;</a:t>
            </a:r>
          </a:p>
          <a:p>
            <a:pPr eaLnBrk="1" hangingPunct="1"/>
            <a:r>
              <a:rPr lang="pt-BR" sz="1800" smtClean="0">
                <a:latin typeface="Georgia" pitchFamily="18" charset="0"/>
              </a:rPr>
              <a:t>Trajetória do saber psicopatológico no Brasil: uma introdução;</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p:transition spd="slow">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457200" y="549275"/>
            <a:ext cx="8229600" cy="5576888"/>
          </a:xfrm>
        </p:spPr>
        <p:txBody>
          <a:bodyPr/>
          <a:lstStyle/>
          <a:p>
            <a:pPr algn="ctr" eaLnBrk="1" hangingPunct="1">
              <a:lnSpc>
                <a:spcPct val="80000"/>
              </a:lnSpc>
              <a:buFontTx/>
              <a:buNone/>
            </a:pPr>
            <a:r>
              <a:rPr lang="pt-BR" sz="2000" smtClean="0">
                <a:solidFill>
                  <a:schemeClr val="bg1"/>
                </a:solidFill>
                <a:latin typeface="Georgia" pitchFamily="18" charset="0"/>
              </a:rPr>
              <a:t>UNIDADE II: </a:t>
            </a:r>
            <a:r>
              <a:rPr lang="pt-BR" sz="2000" b="1" smtClean="0">
                <a:solidFill>
                  <a:schemeClr val="bg1"/>
                </a:solidFill>
                <a:latin typeface="Georgia" pitchFamily="18" charset="0"/>
              </a:rPr>
              <a:t>A ordem dos fenômenos: em direção à semiologia</a:t>
            </a:r>
          </a:p>
          <a:p>
            <a:pPr eaLnBrk="1" hangingPunct="1">
              <a:lnSpc>
                <a:spcPct val="80000"/>
              </a:lnSpc>
              <a:buFontTx/>
              <a:buNone/>
            </a:pPr>
            <a:endParaRPr lang="pt-BR" sz="2000" smtClean="0">
              <a:solidFill>
                <a:schemeClr val="bg1"/>
              </a:solidFill>
              <a:latin typeface="Georgia" pitchFamily="18" charset="0"/>
            </a:endParaRPr>
          </a:p>
          <a:p>
            <a:pPr eaLnBrk="1" hangingPunct="1">
              <a:lnSpc>
                <a:spcPct val="80000"/>
              </a:lnSpc>
            </a:pPr>
            <a:r>
              <a:rPr lang="pt-BR" sz="1800" smtClean="0">
                <a:solidFill>
                  <a:schemeClr val="bg1"/>
                </a:solidFill>
                <a:latin typeface="Georgia" pitchFamily="18" charset="0"/>
              </a:rPr>
              <a:t>Fundamentos da clínica do olhar;</a:t>
            </a:r>
          </a:p>
          <a:p>
            <a:pPr eaLnBrk="1" hangingPunct="1">
              <a:lnSpc>
                <a:spcPct val="80000"/>
              </a:lnSpc>
            </a:pPr>
            <a:r>
              <a:rPr lang="pt-BR" sz="1800" smtClean="0">
                <a:solidFill>
                  <a:schemeClr val="bg1"/>
                </a:solidFill>
                <a:latin typeface="Georgia" pitchFamily="18" charset="0"/>
              </a:rPr>
              <a:t>Estudo das alterações das funções psíquicas elementares:</a:t>
            </a:r>
          </a:p>
          <a:p>
            <a:pPr eaLnBrk="1" hangingPunct="1">
              <a:lnSpc>
                <a:spcPct val="80000"/>
              </a:lnSpc>
            </a:pPr>
            <a:r>
              <a:rPr lang="pt-BR" sz="1800" smtClean="0">
                <a:solidFill>
                  <a:schemeClr val="bg1"/>
                </a:solidFill>
                <a:latin typeface="Georgia" pitchFamily="18" charset="0"/>
              </a:rPr>
              <a:t># consciência;</a:t>
            </a:r>
          </a:p>
          <a:p>
            <a:pPr eaLnBrk="1" hangingPunct="1">
              <a:lnSpc>
                <a:spcPct val="80000"/>
              </a:lnSpc>
            </a:pPr>
            <a:r>
              <a:rPr lang="pt-BR" sz="1800" smtClean="0">
                <a:solidFill>
                  <a:schemeClr val="bg1"/>
                </a:solidFill>
                <a:latin typeface="Georgia" pitchFamily="18" charset="0"/>
              </a:rPr>
              <a:t># atenção;</a:t>
            </a:r>
          </a:p>
          <a:p>
            <a:pPr eaLnBrk="1" hangingPunct="1">
              <a:lnSpc>
                <a:spcPct val="80000"/>
              </a:lnSpc>
            </a:pPr>
            <a:r>
              <a:rPr lang="pt-BR" sz="1800" smtClean="0">
                <a:solidFill>
                  <a:schemeClr val="bg1"/>
                </a:solidFill>
                <a:latin typeface="Georgia" pitchFamily="18" charset="0"/>
              </a:rPr>
              <a:t># orientação;</a:t>
            </a:r>
          </a:p>
          <a:p>
            <a:pPr eaLnBrk="1" hangingPunct="1">
              <a:lnSpc>
                <a:spcPct val="80000"/>
              </a:lnSpc>
            </a:pPr>
            <a:r>
              <a:rPr lang="pt-BR" sz="1800" smtClean="0">
                <a:solidFill>
                  <a:schemeClr val="bg1"/>
                </a:solidFill>
                <a:latin typeface="Georgia" pitchFamily="18" charset="0"/>
              </a:rPr>
              <a:t># vivência do tempo e do espaço;</a:t>
            </a:r>
          </a:p>
          <a:p>
            <a:pPr eaLnBrk="1" hangingPunct="1">
              <a:lnSpc>
                <a:spcPct val="80000"/>
              </a:lnSpc>
            </a:pPr>
            <a:r>
              <a:rPr lang="pt-BR" sz="1800" smtClean="0">
                <a:solidFill>
                  <a:schemeClr val="bg1"/>
                </a:solidFill>
                <a:latin typeface="Georgia" pitchFamily="18" charset="0"/>
              </a:rPr>
              <a:t># sensopercepção;</a:t>
            </a:r>
          </a:p>
          <a:p>
            <a:pPr eaLnBrk="1" hangingPunct="1">
              <a:lnSpc>
                <a:spcPct val="80000"/>
              </a:lnSpc>
            </a:pPr>
            <a:r>
              <a:rPr lang="pt-BR" sz="1800" smtClean="0">
                <a:solidFill>
                  <a:schemeClr val="bg1"/>
                </a:solidFill>
                <a:latin typeface="Georgia" pitchFamily="18" charset="0"/>
              </a:rPr>
              <a:t># memória;</a:t>
            </a:r>
          </a:p>
          <a:p>
            <a:pPr eaLnBrk="1" hangingPunct="1">
              <a:lnSpc>
                <a:spcPct val="80000"/>
              </a:lnSpc>
            </a:pPr>
            <a:r>
              <a:rPr lang="pt-BR" sz="1800" smtClean="0">
                <a:solidFill>
                  <a:schemeClr val="bg1"/>
                </a:solidFill>
                <a:latin typeface="Georgia" pitchFamily="18" charset="0"/>
              </a:rPr>
              <a:t># afetividade;</a:t>
            </a:r>
          </a:p>
          <a:p>
            <a:pPr eaLnBrk="1" hangingPunct="1">
              <a:lnSpc>
                <a:spcPct val="80000"/>
              </a:lnSpc>
            </a:pPr>
            <a:r>
              <a:rPr lang="pt-BR" sz="1800" smtClean="0">
                <a:solidFill>
                  <a:schemeClr val="bg1"/>
                </a:solidFill>
                <a:latin typeface="Georgia" pitchFamily="18" charset="0"/>
              </a:rPr>
              <a:t># vontade e psicomotricidade;</a:t>
            </a:r>
          </a:p>
          <a:p>
            <a:pPr eaLnBrk="1" hangingPunct="1">
              <a:lnSpc>
                <a:spcPct val="80000"/>
              </a:lnSpc>
            </a:pPr>
            <a:r>
              <a:rPr lang="pt-BR" sz="1800" smtClean="0">
                <a:solidFill>
                  <a:schemeClr val="bg1"/>
                </a:solidFill>
                <a:latin typeface="Georgia" pitchFamily="18" charset="0"/>
              </a:rPr>
              <a:t>#pensamento;</a:t>
            </a:r>
          </a:p>
          <a:p>
            <a:pPr eaLnBrk="1" hangingPunct="1">
              <a:lnSpc>
                <a:spcPct val="80000"/>
              </a:lnSpc>
            </a:pPr>
            <a:r>
              <a:rPr lang="pt-BR" sz="1800" smtClean="0">
                <a:solidFill>
                  <a:schemeClr val="bg1"/>
                </a:solidFill>
                <a:latin typeface="Georgia" pitchFamily="18" charset="0"/>
              </a:rPr>
              <a:t># juízo de realidade;</a:t>
            </a:r>
          </a:p>
          <a:p>
            <a:pPr eaLnBrk="1" hangingPunct="1">
              <a:lnSpc>
                <a:spcPct val="80000"/>
              </a:lnSpc>
            </a:pPr>
            <a:r>
              <a:rPr lang="pt-BR" sz="1800" smtClean="0">
                <a:solidFill>
                  <a:schemeClr val="bg1"/>
                </a:solidFill>
                <a:latin typeface="Georgia" pitchFamily="18" charset="0"/>
              </a:rPr>
              <a:t># linguagem;</a:t>
            </a:r>
          </a:p>
          <a:p>
            <a:pPr eaLnBrk="1" hangingPunct="1">
              <a:lnSpc>
                <a:spcPct val="80000"/>
              </a:lnSpc>
            </a:pPr>
            <a:r>
              <a:rPr lang="pt-BR" sz="1800" smtClean="0">
                <a:solidFill>
                  <a:schemeClr val="bg1"/>
                </a:solidFill>
                <a:latin typeface="Georgia" pitchFamily="18" charset="0"/>
              </a:rPr>
              <a:t>Estudo das alterações das funções psíquicas compostas:</a:t>
            </a:r>
          </a:p>
          <a:p>
            <a:pPr eaLnBrk="1" hangingPunct="1">
              <a:lnSpc>
                <a:spcPct val="80000"/>
              </a:lnSpc>
            </a:pPr>
            <a:r>
              <a:rPr lang="pt-BR" sz="1800" smtClean="0">
                <a:solidFill>
                  <a:schemeClr val="bg1"/>
                </a:solidFill>
                <a:latin typeface="Georgia" pitchFamily="18" charset="0"/>
              </a:rPr>
              <a:t># personalidade/identidade;</a:t>
            </a:r>
          </a:p>
          <a:p>
            <a:pPr eaLnBrk="1" hangingPunct="1">
              <a:lnSpc>
                <a:spcPct val="80000"/>
              </a:lnSpc>
            </a:pPr>
            <a:r>
              <a:rPr lang="pt-BR" sz="1800" smtClean="0">
                <a:solidFill>
                  <a:schemeClr val="bg1"/>
                </a:solidFill>
                <a:latin typeface="Georgia" pitchFamily="18" charset="0"/>
              </a:rPr>
              <a:t># inteligência;</a:t>
            </a:r>
          </a:p>
        </p:txBody>
      </p:sp>
      <p:sp>
        <p:nvSpPr>
          <p:cNvPr id="3"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333CC"/>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417512"/>
          </a:xfrm>
        </p:spPr>
        <p:txBody>
          <a:bodyPr/>
          <a:lstStyle/>
          <a:p>
            <a:pPr eaLnBrk="1" hangingPunct="1"/>
            <a:r>
              <a:rPr lang="pt-BR" sz="2000" smtClean="0">
                <a:solidFill>
                  <a:schemeClr val="bg1"/>
                </a:solidFill>
                <a:latin typeface="Georgia" pitchFamily="18" charset="0"/>
              </a:rPr>
              <a:t>Bibliografia:</a:t>
            </a:r>
          </a:p>
        </p:txBody>
      </p:sp>
      <p:sp>
        <p:nvSpPr>
          <p:cNvPr id="20483" name="Rectangle 3"/>
          <p:cNvSpPr>
            <a:spLocks noGrp="1" noChangeArrowheads="1"/>
          </p:cNvSpPr>
          <p:nvPr>
            <p:ph type="body" idx="1"/>
          </p:nvPr>
        </p:nvSpPr>
        <p:spPr>
          <a:xfrm>
            <a:off x="468313" y="981075"/>
            <a:ext cx="8229600" cy="5616575"/>
          </a:xfrm>
        </p:spPr>
        <p:txBody>
          <a:bodyPr/>
          <a:lstStyle/>
          <a:p>
            <a:pPr algn="just" eaLnBrk="1" hangingPunct="1">
              <a:lnSpc>
                <a:spcPct val="80000"/>
              </a:lnSpc>
              <a:buFontTx/>
              <a:buNone/>
            </a:pPr>
            <a:r>
              <a:rPr lang="pt-BR" sz="1800" smtClean="0">
                <a:solidFill>
                  <a:schemeClr val="bg1"/>
                </a:solidFill>
                <a:latin typeface="Georgia" pitchFamily="18" charset="0"/>
              </a:rPr>
              <a:t>Nestas primeiras semanas de curso, desenvolveremos uma série de temas que devem ser detalhadamente acompanhados nos seguintes textos:</a:t>
            </a:r>
          </a:p>
          <a:p>
            <a:pPr algn="just" eaLnBrk="1" hangingPunct="1">
              <a:lnSpc>
                <a:spcPct val="80000"/>
              </a:lnSpc>
              <a:buFontTx/>
              <a:buNone/>
            </a:pPr>
            <a:endParaRPr lang="pt-BR" sz="1800" smtClean="0">
              <a:solidFill>
                <a:schemeClr val="bg1"/>
              </a:solidFill>
              <a:latin typeface="Georgia" pitchFamily="18" charset="0"/>
            </a:endParaRPr>
          </a:p>
          <a:p>
            <a:pPr algn="just" eaLnBrk="1" hangingPunct="1">
              <a:lnSpc>
                <a:spcPct val="80000"/>
              </a:lnSpc>
            </a:pPr>
            <a:r>
              <a:rPr lang="pt-BR" sz="1800" smtClean="0">
                <a:solidFill>
                  <a:schemeClr val="bg1"/>
                </a:solidFill>
                <a:latin typeface="Georgia" pitchFamily="18" charset="0"/>
              </a:rPr>
              <a:t>“A loucura só existe em uma sociedade” (1961), de M. Foucault, in: FOUCAULT, M. </a:t>
            </a:r>
            <a:r>
              <a:rPr lang="pt-BR" sz="1800" i="1" smtClean="0">
                <a:solidFill>
                  <a:schemeClr val="bg1"/>
                </a:solidFill>
                <a:latin typeface="Georgia" pitchFamily="18" charset="0"/>
              </a:rPr>
              <a:t>Ditos &amp; escritos I</a:t>
            </a:r>
            <a:r>
              <a:rPr lang="pt-BR" sz="1800" smtClean="0">
                <a:solidFill>
                  <a:schemeClr val="bg1"/>
                </a:solidFill>
                <a:latin typeface="Georgia" pitchFamily="18" charset="0"/>
              </a:rPr>
              <a:t>; problematização do sujeito: Psicologia, psiquiatria e psicanálise. Rio de Janeiro: Forense universitária, 1999. Pp. 149-150.</a:t>
            </a:r>
          </a:p>
          <a:p>
            <a:pPr algn="just" eaLnBrk="1" hangingPunct="1">
              <a:lnSpc>
                <a:spcPct val="80000"/>
              </a:lnSpc>
            </a:pPr>
            <a:r>
              <a:rPr lang="pt-BR" sz="1800" smtClean="0">
                <a:solidFill>
                  <a:schemeClr val="bg1"/>
                </a:solidFill>
                <a:latin typeface="Georgia" pitchFamily="18" charset="0"/>
              </a:rPr>
              <a:t>“A água e a loucura” (1963), de M. Foucault, in: FOUCAULT, M. </a:t>
            </a:r>
            <a:r>
              <a:rPr lang="pt-BR" sz="1800" i="1" smtClean="0">
                <a:solidFill>
                  <a:schemeClr val="bg1"/>
                </a:solidFill>
                <a:latin typeface="Georgia" pitchFamily="18" charset="0"/>
              </a:rPr>
              <a:t>Ditos &amp; escritos I</a:t>
            </a:r>
            <a:r>
              <a:rPr lang="pt-BR" sz="1800" smtClean="0">
                <a:solidFill>
                  <a:schemeClr val="bg1"/>
                </a:solidFill>
                <a:latin typeface="Georgia" pitchFamily="18" charset="0"/>
              </a:rPr>
              <a:t>; problematização do sujeito: Psicologia, psiquiatria e psicanálise. Rio de Janeiro: Forense universitária, 1999. pp.186-189.</a:t>
            </a:r>
          </a:p>
          <a:p>
            <a:pPr algn="just" eaLnBrk="1" hangingPunct="1">
              <a:lnSpc>
                <a:spcPct val="80000"/>
              </a:lnSpc>
            </a:pPr>
            <a:r>
              <a:rPr lang="pt-BR" sz="1800" smtClean="0">
                <a:solidFill>
                  <a:schemeClr val="bg1"/>
                </a:solidFill>
                <a:latin typeface="Georgia" pitchFamily="18" charset="0"/>
              </a:rPr>
              <a:t>“A loucura, ausência de obra” (1964), de M. Foucault, in: FOUCAULT, M. </a:t>
            </a:r>
            <a:r>
              <a:rPr lang="pt-BR" sz="1800" i="1" smtClean="0">
                <a:solidFill>
                  <a:schemeClr val="bg1"/>
                </a:solidFill>
                <a:latin typeface="Georgia" pitchFamily="18" charset="0"/>
              </a:rPr>
              <a:t>Ditos &amp; escritos I</a:t>
            </a:r>
            <a:r>
              <a:rPr lang="pt-BR" sz="1800" smtClean="0">
                <a:solidFill>
                  <a:schemeClr val="bg1"/>
                </a:solidFill>
                <a:latin typeface="Georgia" pitchFamily="18" charset="0"/>
              </a:rPr>
              <a:t>; problematização do sujeito: Psicologia, psiquiatria e psicanálise. Rio de Janeiro: Forense universitária, 1999. Pp. 190-198.</a:t>
            </a:r>
          </a:p>
          <a:p>
            <a:pPr algn="just" eaLnBrk="1" hangingPunct="1">
              <a:lnSpc>
                <a:spcPct val="80000"/>
              </a:lnSpc>
            </a:pPr>
            <a:r>
              <a:rPr lang="pt-BR" sz="1800" smtClean="0">
                <a:solidFill>
                  <a:schemeClr val="bg1"/>
                </a:solidFill>
                <a:latin typeface="Georgia" pitchFamily="18" charset="0"/>
              </a:rPr>
              <a:t>“A loucura e a sociedade” (1970), de M. Foucault, in: FOUCAULT, M. </a:t>
            </a:r>
            <a:r>
              <a:rPr lang="pt-BR" sz="1800" i="1" smtClean="0">
                <a:solidFill>
                  <a:schemeClr val="bg1"/>
                </a:solidFill>
                <a:latin typeface="Georgia" pitchFamily="18" charset="0"/>
              </a:rPr>
              <a:t>Ditos &amp; escritos I</a:t>
            </a:r>
            <a:r>
              <a:rPr lang="pt-BR" sz="1800" smtClean="0">
                <a:solidFill>
                  <a:schemeClr val="bg1"/>
                </a:solidFill>
                <a:latin typeface="Georgia" pitchFamily="18" charset="0"/>
              </a:rPr>
              <a:t>; problematização do sujeito: Psicologia, psiquiatria e psicanálise. Rio de Janeiro: Forense universitária, 1999. Pp. 235-242.</a:t>
            </a:r>
          </a:p>
          <a:p>
            <a:pPr algn="just" eaLnBrk="1" hangingPunct="1">
              <a:lnSpc>
                <a:spcPct val="80000"/>
              </a:lnSpc>
            </a:pPr>
            <a:r>
              <a:rPr lang="pt-BR" sz="1800" smtClean="0">
                <a:solidFill>
                  <a:schemeClr val="bg1"/>
                </a:solidFill>
                <a:latin typeface="Georgia" pitchFamily="18" charset="0"/>
              </a:rPr>
              <a:t>“O asilo ilimitado” (1977), de M. Foucault, in: FOUCAULT, M. </a:t>
            </a:r>
            <a:r>
              <a:rPr lang="pt-BR" sz="1800" i="1" smtClean="0">
                <a:solidFill>
                  <a:schemeClr val="bg1"/>
                </a:solidFill>
                <a:latin typeface="Georgia" pitchFamily="18" charset="0"/>
              </a:rPr>
              <a:t>Ditos &amp; escritos I</a:t>
            </a:r>
            <a:r>
              <a:rPr lang="pt-BR" sz="1800" smtClean="0">
                <a:solidFill>
                  <a:schemeClr val="bg1"/>
                </a:solidFill>
                <a:latin typeface="Georgia" pitchFamily="18" charset="0"/>
              </a:rPr>
              <a:t>; problematização do sujeito: Psicologia, psiquiatria e psicanálise. Rio de Janeiro: Forense universitária, 1999. Pp. 294-297.</a:t>
            </a:r>
          </a:p>
          <a:p>
            <a:pPr algn="just" eaLnBrk="1" hangingPunct="1">
              <a:lnSpc>
                <a:spcPct val="80000"/>
              </a:lnSpc>
            </a:pPr>
            <a:r>
              <a:rPr lang="pt-BR" sz="1800" smtClean="0">
                <a:solidFill>
                  <a:schemeClr val="bg1"/>
                </a:solidFill>
                <a:latin typeface="Georgia" pitchFamily="18" charset="0"/>
              </a:rPr>
              <a:t>“O paradigma psiquiátrico”, in: AMARANTE, Paulo. </a:t>
            </a:r>
            <a:r>
              <a:rPr lang="pt-BR" sz="1800" i="1" smtClean="0">
                <a:solidFill>
                  <a:schemeClr val="bg1"/>
                </a:solidFill>
                <a:latin typeface="Georgia" pitchFamily="18" charset="0"/>
              </a:rPr>
              <a:t>O homem e a serpente; outras histórias para a loucura e a psiquiatria</a:t>
            </a:r>
            <a:r>
              <a:rPr lang="pt-BR" sz="1800" smtClean="0">
                <a:solidFill>
                  <a:schemeClr val="bg1"/>
                </a:solidFill>
                <a:latin typeface="Georgia" pitchFamily="18" charset="0"/>
              </a:rPr>
              <a:t>. Rio de Janeiro: Fiocruz, 1996.</a:t>
            </a:r>
          </a:p>
          <a:p>
            <a:pPr algn="just" eaLnBrk="1" hangingPunct="1">
              <a:lnSpc>
                <a:spcPct val="80000"/>
              </a:lnSpc>
            </a:pPr>
            <a:r>
              <a:rPr lang="pt-BR" sz="1800" smtClean="0">
                <a:solidFill>
                  <a:schemeClr val="bg1"/>
                </a:solidFill>
                <a:latin typeface="Georgia" pitchFamily="18" charset="0"/>
              </a:rPr>
              <a:t>DALGALARRONDO, Paulo</a:t>
            </a:r>
            <a:r>
              <a:rPr lang="pt-BR" sz="1800" i="1" smtClean="0">
                <a:solidFill>
                  <a:schemeClr val="bg1"/>
                </a:solidFill>
                <a:latin typeface="Georgia" pitchFamily="18" charset="0"/>
              </a:rPr>
              <a:t>. Psicopatologia e semiologia dos transtornos mentais</a:t>
            </a:r>
            <a:r>
              <a:rPr lang="pt-BR" sz="1800" smtClean="0">
                <a:solidFill>
                  <a:schemeClr val="bg1"/>
                </a:solidFill>
                <a:latin typeface="Georgia" pitchFamily="18" charset="0"/>
              </a:rPr>
              <a:t>. Porto Alegre: Artemed, 2000.</a:t>
            </a:r>
          </a:p>
        </p:txBody>
      </p:sp>
      <p:sp>
        <p:nvSpPr>
          <p:cNvPr id="4" name="Espaço Reservado para Rodapé 1"/>
          <p:cNvSpPr>
            <a:spLocks noGrp="1"/>
          </p:cNvSpPr>
          <p:nvPr/>
        </p:nvSpPr>
        <p:spPr>
          <a:xfrm>
            <a:off x="7812360"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250">
        <p14:window dir="vert"/>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0063" y="0"/>
            <a:ext cx="8229600" cy="417513"/>
          </a:xfrm>
        </p:spPr>
        <p:txBody>
          <a:bodyPr/>
          <a:lstStyle/>
          <a:p>
            <a:r>
              <a:rPr lang="pt-BR" sz="2000" smtClean="0">
                <a:solidFill>
                  <a:schemeClr val="tx1"/>
                </a:solidFill>
                <a:latin typeface="Georgia" pitchFamily="18" charset="0"/>
              </a:rPr>
              <a:t>As primeiras semanas de curso:</a:t>
            </a:r>
          </a:p>
        </p:txBody>
      </p:sp>
      <p:graphicFrame>
        <p:nvGraphicFramePr>
          <p:cNvPr id="14452" name="Group 116"/>
          <p:cNvGraphicFramePr>
            <a:graphicFrameLocks noGrp="1"/>
          </p:cNvGraphicFramePr>
          <p:nvPr>
            <p:ph idx="1"/>
            <p:extLst>
              <p:ext uri="{D42A27DB-BD31-4B8C-83A1-F6EECF244321}">
                <p14:modId xmlns:p14="http://schemas.microsoft.com/office/powerpoint/2010/main" val="1771015855"/>
              </p:ext>
            </p:extLst>
          </p:nvPr>
        </p:nvGraphicFramePr>
        <p:xfrm>
          <a:off x="500063" y="571500"/>
          <a:ext cx="8161337" cy="5087938"/>
        </p:xfrm>
        <a:graphic>
          <a:graphicData uri="http://schemas.openxmlformats.org/drawingml/2006/table">
            <a:tbl>
              <a:tblPr/>
              <a:tblGrid>
                <a:gridCol w="939800"/>
                <a:gridCol w="3311525"/>
                <a:gridCol w="3910012"/>
              </a:tblGrid>
              <a:tr h="3266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SEMANA</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Georgia" pitchFamily="18" charset="0"/>
                        </a:rPr>
                        <a:t>TEMA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Georgia" pitchFamily="18" charset="0"/>
                        </a:rPr>
                        <a:t>REFERÊNCIA BIBLIOGRÁFICA PRINCIPAL </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94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1ª a 3ª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Apresentação geral do curso; Introdução a conceitos básicos e exposição de </a:t>
                      </a:r>
                      <a:r>
                        <a:rPr kumimoji="0" lang="pt-BR" sz="1400" b="0" i="0" u="none" strike="noStrike" cap="none" normalizeH="0" baseline="0" dirty="0" err="1" smtClean="0">
                          <a:ln>
                            <a:noFill/>
                          </a:ln>
                          <a:solidFill>
                            <a:schemeClr val="tx1"/>
                          </a:solidFill>
                          <a:effectLst/>
                          <a:latin typeface="Georgia" pitchFamily="18" charset="0"/>
                        </a:rPr>
                        <a:t>problematizações</a:t>
                      </a:r>
                      <a:r>
                        <a:rPr kumimoji="0" lang="pt-BR" sz="1400" b="0" i="0" u="none" strike="noStrike" cap="none" normalizeH="0" baseline="0" dirty="0" smtClean="0">
                          <a:ln>
                            <a:noFill/>
                          </a:ln>
                          <a:solidFill>
                            <a:schemeClr val="tx1"/>
                          </a:solidFill>
                          <a:effectLst/>
                          <a:latin typeface="Georgia" pitchFamily="18" charset="0"/>
                        </a:rPr>
                        <a:t> relativas à saúde mental e psicopatologia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Georgia" pitchFamily="18" charset="0"/>
                        </a:rPr>
                        <a:t>Notas de aula</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7315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4ª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Introdução ao campo da saúde mental : a época de Pinel, seu gesto e </a:t>
                      </a:r>
                      <a:r>
                        <a:rPr kumimoji="0" lang="pt-BR" sz="1400" b="0" i="0" u="none" strike="noStrike" cap="none" normalizeH="0" baseline="0" dirty="0" err="1" smtClean="0">
                          <a:ln>
                            <a:noFill/>
                          </a:ln>
                          <a:solidFill>
                            <a:schemeClr val="tx1"/>
                          </a:solidFill>
                          <a:effectLst/>
                          <a:latin typeface="Georgia" pitchFamily="18" charset="0"/>
                        </a:rPr>
                        <a:t>consequências</a:t>
                      </a:r>
                      <a:endParaRPr kumimoji="0" lang="pt-BR" sz="1400" b="0" i="0" u="none" strike="noStrike" cap="none" normalizeH="0" baseline="0" dirty="0" smtClean="0">
                        <a:ln>
                          <a:noFill/>
                        </a:ln>
                        <a:solidFill>
                          <a:schemeClr val="tx1"/>
                        </a:solidFill>
                        <a:effectLst/>
                        <a:latin typeface="Georgia" pitchFamily="18"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lang="pt-BR" sz="1200" dirty="0" smtClean="0">
                          <a:solidFill>
                            <a:schemeClr val="tx1"/>
                          </a:solidFill>
                          <a:latin typeface="Georgia" pitchFamily="18" charset="0"/>
                        </a:rPr>
                        <a:t>“O paradigma psiquiátrico”, in: AMARANTE, Paulo. </a:t>
                      </a:r>
                      <a:r>
                        <a:rPr lang="pt-BR" sz="1200" i="1" dirty="0" smtClean="0">
                          <a:solidFill>
                            <a:schemeClr val="tx1"/>
                          </a:solidFill>
                          <a:latin typeface="Georgia" pitchFamily="18" charset="0"/>
                        </a:rPr>
                        <a:t>O homem e a serpente; outras histórias para a loucura e a psiquiatria</a:t>
                      </a:r>
                      <a:r>
                        <a:rPr lang="pt-BR" sz="1200" dirty="0" smtClean="0">
                          <a:solidFill>
                            <a:schemeClr val="tx1"/>
                          </a:solidFill>
                          <a:latin typeface="Georgia" pitchFamily="18" charset="0"/>
                        </a:rPr>
                        <a:t>. Rio de Janeiro: </a:t>
                      </a:r>
                      <a:r>
                        <a:rPr lang="pt-BR" sz="1200" dirty="0" err="1" smtClean="0">
                          <a:solidFill>
                            <a:schemeClr val="tx1"/>
                          </a:solidFill>
                          <a:latin typeface="Georgia" pitchFamily="18" charset="0"/>
                        </a:rPr>
                        <a:t>Fiocruz</a:t>
                      </a:r>
                      <a:r>
                        <a:rPr lang="pt-BR" sz="1200" dirty="0" smtClean="0">
                          <a:solidFill>
                            <a:schemeClr val="tx1"/>
                          </a:solidFill>
                          <a:latin typeface="Georgia" pitchFamily="18" charset="0"/>
                        </a:rPr>
                        <a:t>, 1996.</a:t>
                      </a:r>
                      <a:endParaRPr kumimoji="0" lang="pt-BR" sz="1200" b="0" i="0" u="none" strike="noStrike" cap="none" normalizeH="0" baseline="0" dirty="0" smtClean="0">
                        <a:ln>
                          <a:noFill/>
                        </a:ln>
                        <a:solidFill>
                          <a:schemeClr val="tx1"/>
                        </a:solidFill>
                        <a:effectLst/>
                        <a:latin typeface="Georgia" pitchFamily="18"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859612">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t-BR" sz="1400" b="0" i="0" u="none" strike="noStrike" cap="none" normalizeH="0" baseline="0" dirty="0" smtClean="0">
                          <a:ln>
                            <a:noFill/>
                          </a:ln>
                          <a:solidFill>
                            <a:schemeClr val="tx1"/>
                          </a:solidFill>
                          <a:effectLst/>
                          <a:latin typeface="Georgia" pitchFamily="18" charset="0"/>
                        </a:rPr>
                        <a:t>5ª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1400" b="0" i="0" u="none" strike="noStrike" cap="none" normalizeH="0" baseline="0" dirty="0" smtClean="0">
                        <a:ln>
                          <a:noFill/>
                        </a:ln>
                        <a:solidFill>
                          <a:schemeClr val="tx1"/>
                        </a:solidFill>
                        <a:effectLst/>
                        <a:latin typeface="Georgia" pitchFamily="18"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Observações a partir do paradigma psiquiátrico e suas </a:t>
                      </a:r>
                      <a:r>
                        <a:rPr kumimoji="0" lang="pt-BR" sz="1400" b="0" i="0" u="none" strike="noStrike" cap="none" normalizeH="0" baseline="0" dirty="0" err="1" smtClean="0">
                          <a:ln>
                            <a:noFill/>
                          </a:ln>
                          <a:solidFill>
                            <a:schemeClr val="tx1"/>
                          </a:solidFill>
                          <a:effectLst/>
                          <a:latin typeface="Georgia" pitchFamily="18" charset="0"/>
                        </a:rPr>
                        <a:t>consequências</a:t>
                      </a:r>
                      <a:r>
                        <a:rPr kumimoji="0" lang="pt-BR" sz="1400" b="0" i="0" u="none" strike="noStrike" cap="none" normalizeH="0" baseline="0" dirty="0" smtClean="0">
                          <a:ln>
                            <a:noFill/>
                          </a:ln>
                          <a:solidFill>
                            <a:schemeClr val="tx1"/>
                          </a:solidFill>
                          <a:effectLst/>
                          <a:latin typeface="Georgia" pitchFamily="18" charset="0"/>
                        </a:rPr>
                        <a:t> contemporâneas</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lang="pt-BR" sz="1200" smtClean="0">
                          <a:solidFill>
                            <a:schemeClr val="tx1"/>
                          </a:solidFill>
                          <a:latin typeface="Georgia" pitchFamily="18" charset="0"/>
                        </a:rPr>
                        <a:t>“O </a:t>
                      </a:r>
                      <a:r>
                        <a:rPr lang="pt-BR" sz="1200" dirty="0" smtClean="0">
                          <a:solidFill>
                            <a:schemeClr val="tx1"/>
                          </a:solidFill>
                          <a:latin typeface="Georgia" pitchFamily="18" charset="0"/>
                        </a:rPr>
                        <a:t>paradigma psiquiátrico”, in: AMARANTE, Paulo. </a:t>
                      </a:r>
                      <a:r>
                        <a:rPr lang="pt-BR" sz="1200" i="1" dirty="0" smtClean="0">
                          <a:solidFill>
                            <a:schemeClr val="tx1"/>
                          </a:solidFill>
                          <a:latin typeface="Georgia" pitchFamily="18" charset="0"/>
                        </a:rPr>
                        <a:t>O homem e a serpente; outras histórias para a loucura e a psiquiatria</a:t>
                      </a:r>
                      <a:r>
                        <a:rPr lang="pt-BR" sz="1200" dirty="0" smtClean="0">
                          <a:solidFill>
                            <a:schemeClr val="tx1"/>
                          </a:solidFill>
                          <a:latin typeface="Georgia" pitchFamily="18" charset="0"/>
                        </a:rPr>
                        <a:t>. Rio de Janeiro: </a:t>
                      </a:r>
                      <a:r>
                        <a:rPr lang="pt-BR" sz="1200" dirty="0" err="1" smtClean="0">
                          <a:solidFill>
                            <a:schemeClr val="tx1"/>
                          </a:solidFill>
                          <a:latin typeface="Georgia" pitchFamily="18" charset="0"/>
                        </a:rPr>
                        <a:t>Fiocruz</a:t>
                      </a:r>
                      <a:r>
                        <a:rPr lang="pt-BR" sz="1200" dirty="0" smtClean="0">
                          <a:solidFill>
                            <a:schemeClr val="tx1"/>
                          </a:solidFill>
                          <a:latin typeface="Georgia" pitchFamily="18" charset="0"/>
                        </a:rPr>
                        <a:t>, 1996.</a:t>
                      </a:r>
                      <a:endParaRPr kumimoji="0" lang="pt-BR" sz="1200" b="0" i="0" u="none" strike="noStrike" cap="none" normalizeH="0" baseline="0" dirty="0" smtClean="0">
                        <a:ln>
                          <a:noFill/>
                        </a:ln>
                        <a:solidFill>
                          <a:schemeClr val="tx1"/>
                        </a:solidFill>
                        <a:effectLst/>
                        <a:latin typeface="Georg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pt-BR" sz="1200" b="0" i="0" u="none" strike="noStrike" cap="none" normalizeH="0" baseline="0" dirty="0" smtClean="0">
                        <a:ln>
                          <a:noFill/>
                        </a:ln>
                        <a:solidFill>
                          <a:schemeClr val="tx1"/>
                        </a:solidFill>
                        <a:effectLst/>
                        <a:latin typeface="Georgia" pitchFamily="18"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683485">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pt-BR" sz="1400" b="0" i="0" u="none" strike="noStrike" cap="none" normalizeH="0" baseline="0" dirty="0" smtClean="0">
                          <a:ln>
                            <a:noFill/>
                          </a:ln>
                          <a:solidFill>
                            <a:schemeClr val="tx1"/>
                          </a:solidFill>
                          <a:effectLst/>
                          <a:latin typeface="Georgia" pitchFamily="18" charset="0"/>
                        </a:rPr>
                        <a:t>6ª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1400" b="0" i="0" u="none" strike="noStrike" cap="none" normalizeH="0" baseline="0" dirty="0" smtClean="0">
                        <a:ln>
                          <a:noFill/>
                        </a:ln>
                        <a:solidFill>
                          <a:schemeClr val="tx1"/>
                        </a:solidFill>
                        <a:effectLst/>
                        <a:latin typeface="Georgia" pitchFamily="18"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Alterações da consciência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lang="pt-BR" sz="1200" dirty="0" smtClean="0">
                          <a:solidFill>
                            <a:schemeClr val="tx1"/>
                          </a:solidFill>
                          <a:latin typeface="Georgia" pitchFamily="18" charset="0"/>
                        </a:rPr>
                        <a:t>DALGALARRONDO, Paulo</a:t>
                      </a:r>
                      <a:r>
                        <a:rPr lang="pt-BR" sz="1200" i="1" dirty="0" smtClean="0">
                          <a:solidFill>
                            <a:schemeClr val="tx1"/>
                          </a:solidFill>
                          <a:latin typeface="Georgia" pitchFamily="18" charset="0"/>
                        </a:rPr>
                        <a:t>. Psicopatologia e semiologia dos transtornos mentais</a:t>
                      </a:r>
                      <a:r>
                        <a:rPr lang="pt-BR" sz="1200" dirty="0" smtClean="0">
                          <a:solidFill>
                            <a:schemeClr val="tx1"/>
                          </a:solidFill>
                          <a:latin typeface="Georgia" pitchFamily="18" charset="0"/>
                        </a:rPr>
                        <a:t>. Porto Alegre: </a:t>
                      </a:r>
                      <a:r>
                        <a:rPr lang="pt-BR" sz="1200" dirty="0" err="1" smtClean="0">
                          <a:solidFill>
                            <a:schemeClr val="tx1"/>
                          </a:solidFill>
                          <a:latin typeface="Georgia" pitchFamily="18" charset="0"/>
                        </a:rPr>
                        <a:t>Artemed</a:t>
                      </a:r>
                      <a:r>
                        <a:rPr lang="pt-BR" sz="1200" dirty="0" smtClean="0">
                          <a:solidFill>
                            <a:schemeClr val="tx1"/>
                          </a:solidFill>
                          <a:latin typeface="Georgia" pitchFamily="18" charset="0"/>
                        </a:rPr>
                        <a:t>, 2000.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6820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7a</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Alterações da atenção</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just" eaLnBrk="1" hangingPunct="1">
                        <a:lnSpc>
                          <a:spcPct val="80000"/>
                        </a:lnSpc>
                      </a:pPr>
                      <a:r>
                        <a:rPr lang="pt-BR" sz="1200" dirty="0" smtClean="0">
                          <a:solidFill>
                            <a:schemeClr val="tx1"/>
                          </a:solidFill>
                          <a:latin typeface="Georgia" pitchFamily="18" charset="0"/>
                        </a:rPr>
                        <a:t>DALGALARRONDO, Paulo</a:t>
                      </a:r>
                      <a:r>
                        <a:rPr lang="pt-BR" sz="1200" i="1" dirty="0" smtClean="0">
                          <a:solidFill>
                            <a:schemeClr val="tx1"/>
                          </a:solidFill>
                          <a:latin typeface="Georgia" pitchFamily="18" charset="0"/>
                        </a:rPr>
                        <a:t>. Psicopatologia e semiologia dos transtornos mentais</a:t>
                      </a:r>
                      <a:r>
                        <a:rPr lang="pt-BR" sz="1200" dirty="0" smtClean="0">
                          <a:solidFill>
                            <a:schemeClr val="tx1"/>
                          </a:solidFill>
                          <a:latin typeface="Georgia" pitchFamily="18" charset="0"/>
                        </a:rPr>
                        <a:t>. Porto Alegre: </a:t>
                      </a:r>
                      <a:r>
                        <a:rPr lang="pt-BR" sz="1200" dirty="0" err="1" smtClean="0">
                          <a:solidFill>
                            <a:schemeClr val="tx1"/>
                          </a:solidFill>
                          <a:latin typeface="Georgia" pitchFamily="18" charset="0"/>
                        </a:rPr>
                        <a:t>Artemed</a:t>
                      </a:r>
                      <a:r>
                        <a:rPr lang="pt-BR" sz="1200" dirty="0" smtClean="0">
                          <a:solidFill>
                            <a:schemeClr val="tx1"/>
                          </a:solidFill>
                          <a:latin typeface="Georgia" pitchFamily="18" charset="0"/>
                        </a:rPr>
                        <a:t>, 2000.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8596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8ª </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Georgia" pitchFamily="18" charset="0"/>
                        </a:rPr>
                        <a:t>Alterações da orientação</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lang="pt-BR" sz="1200" dirty="0" smtClean="0">
                          <a:solidFill>
                            <a:schemeClr val="tx1"/>
                          </a:solidFill>
                          <a:latin typeface="Georgia" pitchFamily="18" charset="0"/>
                        </a:rPr>
                        <a:t>DALGALARRONDO, Paulo</a:t>
                      </a:r>
                      <a:r>
                        <a:rPr lang="pt-BR" sz="1200" i="1" dirty="0" smtClean="0">
                          <a:solidFill>
                            <a:schemeClr val="tx1"/>
                          </a:solidFill>
                          <a:latin typeface="Georgia" pitchFamily="18" charset="0"/>
                        </a:rPr>
                        <a:t>. Psicopatologia e semiologia dos transtornos mentais</a:t>
                      </a:r>
                      <a:r>
                        <a:rPr lang="pt-BR" sz="1200" dirty="0" smtClean="0">
                          <a:solidFill>
                            <a:schemeClr val="tx1"/>
                          </a:solidFill>
                          <a:latin typeface="Georgia" pitchFamily="18" charset="0"/>
                        </a:rPr>
                        <a:t>. Porto Alegre: </a:t>
                      </a:r>
                      <a:r>
                        <a:rPr lang="pt-BR" sz="1200" dirty="0" err="1" smtClean="0">
                          <a:solidFill>
                            <a:schemeClr val="tx1"/>
                          </a:solidFill>
                          <a:latin typeface="Georgia" pitchFamily="18" charset="0"/>
                        </a:rPr>
                        <a:t>Artemed</a:t>
                      </a:r>
                      <a:r>
                        <a:rPr lang="pt-BR" sz="1200" dirty="0" smtClean="0">
                          <a:solidFill>
                            <a:schemeClr val="tx1"/>
                          </a:solidFill>
                          <a:latin typeface="Georgia" pitchFamily="18" charset="0"/>
                        </a:rPr>
                        <a:t>, 2000.</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pt-BR" sz="1200" b="0" i="0" u="none" strike="noStrike" cap="none" normalizeH="0" baseline="0" dirty="0" smtClean="0">
                        <a:ln>
                          <a:noFill/>
                        </a:ln>
                        <a:solidFill>
                          <a:schemeClr val="tx1"/>
                        </a:solidFill>
                        <a:effectLst/>
                        <a:latin typeface="Georgia" pitchFamily="18"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pic>
        <p:nvPicPr>
          <p:cNvPr id="14453" name="Picture 1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715000"/>
            <a:ext cx="11652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4" name="Picture 1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5737225"/>
            <a:ext cx="11430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ço Reservado para Rodapé 1"/>
          <p:cNvSpPr>
            <a:spLocks noGrp="1"/>
          </p:cNvSpPr>
          <p:nvPr/>
        </p:nvSpPr>
        <p:spPr>
          <a:xfrm>
            <a:off x="6765364" y="6381328"/>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6" presetClass="entr" presetSubtype="16" fill="hold" grpId="0" nodeType="afterEffect" nodePh="1">
                                  <p:stCondLst>
                                    <p:cond delay="0"/>
                                  </p:stCondLst>
                                  <p:endCondLst>
                                    <p:cond evt="begin" delay="0">
                                      <p:tn val="5"/>
                                    </p:cond>
                                  </p:endCondLst>
                                  <p:childTnLst>
                                    <p:set>
                                      <p:cBhvr>
                                        <p:cTn id="6" dur="1" fill="hold">
                                          <p:stCondLst>
                                            <p:cond delay="0"/>
                                          </p:stCondLst>
                                        </p:cTn>
                                        <p:tgtEl>
                                          <p:spTgt spid="14453"/>
                                        </p:tgtEl>
                                        <p:attrNameLst>
                                          <p:attrName>style.visibility</p:attrName>
                                        </p:attrNameLst>
                                      </p:cBhvr>
                                      <p:to>
                                        <p:strVal val="visible"/>
                                      </p:to>
                                    </p:set>
                                    <p:animEffect transition="in" filter="circle(in)">
                                      <p:cBhvr>
                                        <p:cTn id="7" dur="2000"/>
                                        <p:tgtEl>
                                          <p:spTgt spid="14453"/>
                                        </p:tgtEl>
                                      </p:cBhvr>
                                    </p:animEffect>
                                  </p:childTnLst>
                                </p:cTn>
                              </p:par>
                            </p:childTnLst>
                          </p:cTn>
                        </p:par>
                        <p:par>
                          <p:cTn id="8" fill="hold" nodeType="afterGroup">
                            <p:stCondLst>
                              <p:cond delay="2000"/>
                            </p:stCondLst>
                            <p:childTnLst>
                              <p:par>
                                <p:cTn id="9" presetID="21" presetClass="entr" presetSubtype="4" fill="hold" grpId="0" nodeType="afterEffect" nodePh="1">
                                  <p:stCondLst>
                                    <p:cond delay="0"/>
                                  </p:stCondLst>
                                  <p:endCondLst>
                                    <p:cond evt="begin" delay="0">
                                      <p:tn val="9"/>
                                    </p:cond>
                                  </p:endCondLst>
                                  <p:childTnLst>
                                    <p:set>
                                      <p:cBhvr>
                                        <p:cTn id="10" dur="1" fill="hold">
                                          <p:stCondLst>
                                            <p:cond delay="0"/>
                                          </p:stCondLst>
                                        </p:cTn>
                                        <p:tgtEl>
                                          <p:spTgt spid="14454"/>
                                        </p:tgtEl>
                                        <p:attrNameLst>
                                          <p:attrName>style.visibility</p:attrName>
                                        </p:attrNameLst>
                                      </p:cBhvr>
                                      <p:to>
                                        <p:strVal val="visible"/>
                                      </p:to>
                                    </p:set>
                                    <p:animEffect transition="in" filter="wheel(4)">
                                      <p:cBhvr>
                                        <p:cTn id="11" dur="2000"/>
                                        <p:tgtEl>
                                          <p:spTgt spid="14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53" grpId="0"/>
      <p:bldP spid="1445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268760"/>
            <a:ext cx="5856651"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ítulo 1"/>
          <p:cNvSpPr>
            <a:spLocks noGrp="1"/>
          </p:cNvSpPr>
          <p:nvPr>
            <p:ph type="title"/>
          </p:nvPr>
        </p:nvSpPr>
        <p:spPr>
          <a:xfrm>
            <a:off x="467544" y="2564904"/>
            <a:ext cx="8229600" cy="1143000"/>
          </a:xfrm>
          <a:solidFill>
            <a:srgbClr val="FFC000">
              <a:alpha val="62000"/>
            </a:srgbClr>
          </a:solidFill>
        </p:spPr>
        <p:txBody>
          <a:bodyPr/>
          <a:lstStyle/>
          <a:p>
            <a:r>
              <a:rPr lang="pt-BR" sz="3600" i="1" dirty="0" smtClean="0">
                <a:solidFill>
                  <a:schemeClr val="bg1"/>
                </a:solidFill>
                <a:latin typeface="Bookman Old Style" pitchFamily="18" charset="0"/>
              </a:rPr>
              <a:t>As  teorias mal fundadas passam... a clínica permanece</a:t>
            </a:r>
            <a:endParaRPr lang="pt-BR" sz="3600" i="1" dirty="0">
              <a:solidFill>
                <a:schemeClr val="bg1"/>
              </a:solidFill>
              <a:latin typeface="Bookman Old Style" pitchFamily="18" charset="0"/>
            </a:endParaRPr>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3559" y="5517232"/>
            <a:ext cx="1549042" cy="1160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187" y="3789040"/>
            <a:ext cx="1547813"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0334" y="33833"/>
            <a:ext cx="1547813"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0198" y="1334364"/>
            <a:ext cx="1547813"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Espaço Reservado para Rodapé 1"/>
          <p:cNvSpPr>
            <a:spLocks noGrp="1"/>
          </p:cNvSpPr>
          <p:nvPr/>
        </p:nvSpPr>
        <p:spPr>
          <a:xfrm>
            <a:off x="0" y="6401043"/>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extLst>
      <p:ext uri="{BB962C8B-B14F-4D97-AF65-F5344CB8AC3E}">
        <p14:creationId xmlns:p14="http://schemas.microsoft.com/office/powerpoint/2010/main" val="1868524413"/>
      </p:ext>
    </p:extLst>
  </p:cSld>
  <p:clrMapOvr>
    <a:masterClrMapping/>
  </p:clrMapOvr>
  <mc:AlternateContent xmlns:mc="http://schemas.openxmlformats.org/markup-compatibility/2006" xmlns:p14="http://schemas.microsoft.com/office/powerpoint/2010/main">
    <mc:Choice Requires="p14">
      <p:transition spd="slow" p14:dur="4500">
        <p:wipe/>
      </p:transition>
    </mc:Choice>
    <mc:Fallback xmlns="">
      <p:transition spd="slow">
        <p:wip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9552" y="404664"/>
            <a:ext cx="8229600" cy="1012825"/>
          </a:xfrm>
        </p:spPr>
        <p:txBody>
          <a:bodyPr/>
          <a:lstStyle/>
          <a:p>
            <a:r>
              <a:rPr lang="pt-BR" sz="2800" dirty="0" smtClean="0">
                <a:solidFill>
                  <a:schemeClr val="bg1"/>
                </a:solidFill>
                <a:latin typeface="Georgia" pitchFamily="18" charset="0"/>
              </a:rPr>
              <a:t/>
            </a:r>
            <a:br>
              <a:rPr lang="pt-BR" sz="2800" dirty="0" smtClean="0">
                <a:solidFill>
                  <a:schemeClr val="bg1"/>
                </a:solidFill>
                <a:latin typeface="Georgia" pitchFamily="18" charset="0"/>
              </a:rPr>
            </a:br>
            <a:r>
              <a:rPr lang="pt-BR" sz="2800" dirty="0" smtClean="0">
                <a:solidFill>
                  <a:schemeClr val="bg1"/>
                </a:solidFill>
                <a:latin typeface="Georgia" pitchFamily="18" charset="0"/>
              </a:rPr>
              <a:t>Prosseguiremos na  pr</a:t>
            </a:r>
            <a:r>
              <a:rPr lang="pt-BR" sz="2800" dirty="0" smtClean="0">
                <a:solidFill>
                  <a:schemeClr val="bg1"/>
                </a:solidFill>
              </a:rPr>
              <a:t>ó</a:t>
            </a:r>
            <a:r>
              <a:rPr lang="pt-BR" sz="2800" dirty="0" smtClean="0">
                <a:solidFill>
                  <a:schemeClr val="bg1"/>
                </a:solidFill>
                <a:latin typeface="Georgia" pitchFamily="18" charset="0"/>
              </a:rPr>
              <a:t>xima aula!</a:t>
            </a:r>
          </a:p>
        </p:txBody>
      </p:sp>
      <p:sp>
        <p:nvSpPr>
          <p:cNvPr id="38915" name="Rectangle 3"/>
          <p:cNvSpPr>
            <a:spLocks noGrp="1" noChangeArrowheads="1"/>
          </p:cNvSpPr>
          <p:nvPr>
            <p:ph type="body" idx="1"/>
          </p:nvPr>
        </p:nvSpPr>
        <p:spPr>
          <a:xfrm>
            <a:off x="1547813" y="2492375"/>
            <a:ext cx="6408737" cy="3168650"/>
          </a:xfrm>
        </p:spPr>
        <p:txBody>
          <a:bodyPr/>
          <a:lstStyle/>
          <a:p>
            <a:pPr algn="ctr">
              <a:lnSpc>
                <a:spcPct val="80000"/>
              </a:lnSpc>
              <a:buFontTx/>
              <a:buNone/>
            </a:pPr>
            <a:r>
              <a:rPr lang="pt-BR" sz="2400" dirty="0" smtClean="0">
                <a:solidFill>
                  <a:schemeClr val="bg1"/>
                </a:solidFill>
                <a:latin typeface="Georgia" pitchFamily="18" charset="0"/>
              </a:rPr>
              <a:t>Prof. Alexandre Simões</a:t>
            </a:r>
          </a:p>
          <a:p>
            <a:pPr algn="ctr">
              <a:lnSpc>
                <a:spcPct val="80000"/>
              </a:lnSpc>
              <a:buFontTx/>
              <a:buNone/>
            </a:pPr>
            <a:endParaRPr lang="pt-BR" sz="2400" dirty="0" smtClean="0">
              <a:solidFill>
                <a:schemeClr val="bg1"/>
              </a:solidFill>
              <a:latin typeface="Georgia" pitchFamily="18" charset="0"/>
            </a:endParaRPr>
          </a:p>
          <a:p>
            <a:pPr algn="ctr">
              <a:lnSpc>
                <a:spcPct val="80000"/>
              </a:lnSpc>
              <a:buFontTx/>
              <a:buNone/>
            </a:pPr>
            <a:r>
              <a:rPr lang="pt-BR" sz="2400" dirty="0" smtClean="0">
                <a:solidFill>
                  <a:schemeClr val="bg1"/>
                </a:solidFill>
                <a:latin typeface="Georgia" pitchFamily="18" charset="0"/>
              </a:rPr>
              <a:t>Contatos:</a:t>
            </a:r>
          </a:p>
          <a:p>
            <a:pPr algn="ctr">
              <a:lnSpc>
                <a:spcPct val="80000"/>
              </a:lnSpc>
              <a:buFontTx/>
              <a:buNone/>
            </a:pPr>
            <a:endParaRPr lang="pt-BR" sz="2400" dirty="0" smtClean="0">
              <a:solidFill>
                <a:schemeClr val="bg1"/>
              </a:solidFill>
              <a:latin typeface="Georgia" pitchFamily="18" charset="0"/>
            </a:endParaRPr>
          </a:p>
          <a:p>
            <a:pPr lvl="0" algn="ctr">
              <a:buNone/>
            </a:pPr>
            <a:r>
              <a:rPr kumimoji="0" lang="pt-BR" sz="2400" b="0" i="0" u="none" strike="noStrike" kern="1200" cap="none" spc="0" normalizeH="0" baseline="0" noProof="0" dirty="0" smtClean="0">
                <a:ln>
                  <a:noFill/>
                </a:ln>
                <a:solidFill>
                  <a:srgbClr val="FFCC00"/>
                </a:solidFill>
                <a:effectLst/>
                <a:uLnTx/>
                <a:uFillTx/>
                <a:latin typeface="Georgia" pitchFamily="18" charset="0"/>
                <a:ea typeface="+mn-ea"/>
                <a:cs typeface="+mn-cs"/>
              </a:rPr>
              <a:t>www.alexandresimoes.com.br</a:t>
            </a:r>
          </a:p>
          <a:p>
            <a:pPr lvl="0" algn="ctr">
              <a:buNone/>
            </a:pPr>
            <a:endParaRPr kumimoji="0" lang="pt-BR" sz="2400" b="0" i="0" u="none" strike="noStrike" kern="1200" cap="none" spc="0" normalizeH="0" baseline="0" noProof="0" dirty="0" smtClean="0">
              <a:ln>
                <a:noFill/>
              </a:ln>
              <a:solidFill>
                <a:srgbClr val="FFCC00"/>
              </a:solidFill>
              <a:effectLst/>
              <a:uLnTx/>
              <a:uFillTx/>
              <a:latin typeface="Georgia" pitchFamily="18" charset="0"/>
              <a:ea typeface="+mn-ea"/>
              <a:cs typeface="+mn-cs"/>
            </a:endParaRPr>
          </a:p>
          <a:p>
            <a:pPr algn="ctr">
              <a:lnSpc>
                <a:spcPct val="80000"/>
              </a:lnSpc>
              <a:buFontTx/>
              <a:buNone/>
            </a:pPr>
            <a:r>
              <a:rPr lang="pt-BR" sz="2400" dirty="0" smtClean="0">
                <a:solidFill>
                  <a:schemeClr val="bg1"/>
                </a:solidFill>
                <a:latin typeface="Georgia" pitchFamily="18" charset="0"/>
              </a:rPr>
              <a:t>alexandresimoes@terra.com.br</a:t>
            </a:r>
          </a:p>
          <a:p>
            <a:pPr algn="ctr">
              <a:lnSpc>
                <a:spcPct val="80000"/>
              </a:lnSpc>
              <a:buFontTx/>
              <a:buNone/>
            </a:pPr>
            <a:endParaRPr lang="pt-BR" sz="2400" dirty="0" smtClean="0">
              <a:solidFill>
                <a:schemeClr val="bg1"/>
              </a:solidFill>
              <a:latin typeface="Georgia" pitchFamily="18" charset="0"/>
            </a:endParaRPr>
          </a:p>
          <a:p>
            <a:pPr algn="ctr">
              <a:lnSpc>
                <a:spcPct val="80000"/>
              </a:lnSpc>
              <a:buFontTx/>
              <a:buNone/>
            </a:pPr>
            <a:endParaRPr lang="pt-BR" sz="2400" dirty="0" smtClean="0">
              <a:solidFill>
                <a:srgbClr val="FFCC00"/>
              </a:solidFill>
              <a:latin typeface="Georgia" pitchFamily="18" charset="0"/>
            </a:endParaRPr>
          </a:p>
          <a:p>
            <a:pPr>
              <a:lnSpc>
                <a:spcPct val="80000"/>
              </a:lnSpc>
              <a:buFontTx/>
              <a:buNone/>
            </a:pPr>
            <a:endParaRPr lang="pt-BR" dirty="0" smtClean="0">
              <a:solidFill>
                <a:srgbClr val="FFCC00"/>
              </a:solidFill>
            </a:endParaRPr>
          </a:p>
        </p:txBody>
      </p:sp>
      <p:sp>
        <p:nvSpPr>
          <p:cNvPr id="4" name="Espaço Reservado para Rodapé 1"/>
          <p:cNvSpPr>
            <a:spLocks noGrp="1"/>
          </p:cNvSpPr>
          <p:nvPr/>
        </p:nvSpPr>
        <p:spPr>
          <a:xfrm>
            <a:off x="7821448" y="6381327"/>
            <a:ext cx="1173587" cy="365125"/>
          </a:xfrm>
          <a:prstGeom prst="rect">
            <a:avLst/>
          </a:prstGeom>
        </p:spPr>
        <p:txBody>
          <a:bodyPr vert="horz" lIns="91440" tIns="45720" rIns="91440" bIns="45720" rtlCol="0" anchor="ctr"/>
          <a:ls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pt-BR" sz="800" dirty="0" smtClean="0">
                <a:solidFill>
                  <a:schemeClr val="accent3">
                    <a:lumMod val="50000"/>
                  </a:schemeClr>
                </a:solidFill>
                <a:latin typeface="+mj-lt"/>
                <a:cs typeface="Arial" pitchFamily="34" charset="0"/>
              </a:rPr>
              <a:t>ALEXANDRE </a:t>
            </a:r>
            <a:r>
              <a:rPr lang="pt-BR" sz="800" dirty="0">
                <a:solidFill>
                  <a:schemeClr val="accent3">
                    <a:lumMod val="50000"/>
                  </a:schemeClr>
                </a:solidFill>
                <a:latin typeface="+mj-lt"/>
                <a:cs typeface="Arial" pitchFamily="34" charset="0"/>
              </a:rPr>
              <a:t>SIMÕES </a:t>
            </a:r>
          </a:p>
          <a:p>
            <a:pPr algn="ctr">
              <a:defRPr/>
            </a:pPr>
            <a:r>
              <a:rPr lang="pt-BR" sz="800" dirty="0">
                <a:solidFill>
                  <a:schemeClr val="accent3">
                    <a:lumMod val="50000"/>
                  </a:schemeClr>
                </a:solidFill>
                <a:latin typeface="+mj-lt"/>
                <a:cs typeface="Arial" pitchFamily="34" charset="0"/>
              </a:rPr>
              <a:t>® Todos os direitos </a:t>
            </a:r>
            <a:r>
              <a:rPr lang="pt-BR" sz="800" dirty="0" smtClean="0">
                <a:solidFill>
                  <a:schemeClr val="accent3">
                    <a:lumMod val="50000"/>
                  </a:schemeClr>
                </a:solidFill>
                <a:latin typeface="+mj-lt"/>
                <a:cs typeface="Arial" pitchFamily="34" charset="0"/>
              </a:rPr>
              <a:t> de autor reservados.</a:t>
            </a:r>
            <a:endParaRPr lang="pt-BR" sz="800" dirty="0">
              <a:solidFill>
                <a:schemeClr val="accent3">
                  <a:lumMod val="50000"/>
                </a:schemeClr>
              </a:solidFill>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sign padrão">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763</TotalTime>
  <Words>3097</Words>
  <Application>Microsoft Office PowerPoint</Application>
  <PresentationFormat>Apresentação na tela (4:3)</PresentationFormat>
  <Paragraphs>259</Paragraphs>
  <Slides>37</Slides>
  <Notes>0</Notes>
  <HiddenSlides>0</HiddenSlides>
  <MMClips>0</MMClips>
  <ScaleCrop>false</ScaleCrop>
  <HeadingPairs>
    <vt:vector size="4" baseType="variant">
      <vt:variant>
        <vt:lpstr>Tema</vt:lpstr>
      </vt:variant>
      <vt:variant>
        <vt:i4>1</vt:i4>
      </vt:variant>
      <vt:variant>
        <vt:lpstr>Títulos de slides</vt:lpstr>
      </vt:variant>
      <vt:variant>
        <vt:i4>37</vt:i4>
      </vt:variant>
    </vt:vector>
  </HeadingPairs>
  <TitlesOfParts>
    <vt:vector size="38" baseType="lpstr">
      <vt:lpstr>Design padrão</vt:lpstr>
      <vt:lpstr>  Disciplina: Psicopatologia I     TEMA: Introdução a alguns conceitos  fundamentais da Psicopatologia   </vt:lpstr>
      <vt:lpstr>Os homens são tão necessariamente loucos que seria louco, de uma outra forma de loucura, não ser louco.          </vt:lpstr>
      <vt:lpstr>O que buscaremos ao longo deste semestre, a partir da disciplina PSICOPATOLOGIA I  ?</vt:lpstr>
      <vt:lpstr>Biopoder:</vt:lpstr>
      <vt:lpstr>    P A T H O S   . . .</vt:lpstr>
      <vt:lpstr>Continuando  a expor os nossos propósitos...</vt:lpstr>
      <vt:lpstr>Qual a estratégia que seguiremos?</vt:lpstr>
      <vt:lpstr>Semiologia,  Nosologia,  Nosografia</vt:lpstr>
      <vt:lpstr>Em outros termos:</vt:lpstr>
      <vt:lpstr>SINTOMA é toda a informação descrita pelo paciente, a partir de suas vivências, sensações e impressões. Não é passível de confirmação pelo examinador, já que é uma sensação do paciente (um mal-estar – sensação de insegurança -  em uma dada situação, por exemplo).   A anamnese é a via através da qual a semiologia visa elucidar, investigar e analisar os sintomas. Constrói-se, assim, a história clínica do paciente.</vt:lpstr>
      <vt:lpstr>Sintoma:</vt:lpstr>
      <vt:lpstr>Apresentação do PowerPoint</vt:lpstr>
      <vt:lpstr>Olho clínico e psicopatologia</vt:lpstr>
      <vt:lpstr>Anamnese:</vt:lpstr>
      <vt:lpstr>Nosologia e                                             Nosografia:</vt:lpstr>
      <vt:lpstr>Etiologia:</vt:lpstr>
      <vt:lpstr>Uma advertência muito válida para a contemporaneidade:</vt:lpstr>
      <vt:lpstr>O quadro das patologias</vt:lpstr>
      <vt:lpstr>Dois tipos básicos de transfundos:</vt:lpstr>
      <vt:lpstr>Quadros crônicos e quadros agudos:</vt:lpstr>
      <vt:lpstr>Apresentação do PowerPoint</vt:lpstr>
      <vt:lpstr>Quadros crônicos:  Processo e desenvolvimento (a partir de Jaspers):</vt:lpstr>
      <vt:lpstr>Quadros agudos: </vt:lpstr>
      <vt:lpstr>Ainda sobre os quadros agudos:</vt:lpstr>
      <vt:lpstr>Surto -&gt;  déclenchement</vt:lpstr>
      <vt:lpstr>Pródromo:</vt:lpstr>
      <vt:lpstr>SÍNDROMES:</vt:lpstr>
      <vt:lpstr>Mas, há algo instrutivo a ser extraído do conceito de síndrome:</vt:lpstr>
      <vt:lpstr>Classificação:</vt:lpstr>
      <vt:lpstr>Enfim, muitos conceitos.. mas que devem ser absorvidos gradativamente por vocês</vt:lpstr>
      <vt:lpstr>Ainda sobre a estratégia de nosso curso, ao longo deste semestre:</vt:lpstr>
      <vt:lpstr>Unidades temáticas de nosso curso:</vt:lpstr>
      <vt:lpstr>Apresentação do PowerPoint</vt:lpstr>
      <vt:lpstr>Bibliografia:</vt:lpstr>
      <vt:lpstr>As primeiras semanas de curso:</vt:lpstr>
      <vt:lpstr>As  teorias mal fundadas passam... a clínica permanece</vt:lpstr>
      <vt:lpstr> Prosseguiremos na  próxima aula!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FUNEDI/UEMG Curso de Psicologia   Disciplina: Psicopatologia I (72 hs/aula) Período: 5o   - primeiro semestre / 2010 -</dc:title>
  <dc:creator>Alexandre</dc:creator>
  <cp:lastModifiedBy>work</cp:lastModifiedBy>
  <cp:revision>224</cp:revision>
  <dcterms:created xsi:type="dcterms:W3CDTF">2010-01-05T15:50:40Z</dcterms:created>
  <dcterms:modified xsi:type="dcterms:W3CDTF">2013-10-09T19:07:24Z</dcterms:modified>
</cp:coreProperties>
</file>