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slides/slide8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36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29" r:id="rId20"/>
    <p:sldId id="274" r:id="rId21"/>
    <p:sldId id="338" r:id="rId22"/>
    <p:sldId id="337" r:id="rId23"/>
    <p:sldId id="275" r:id="rId24"/>
    <p:sldId id="330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339" r:id="rId41"/>
    <p:sldId id="291" r:id="rId42"/>
    <p:sldId id="293" r:id="rId43"/>
    <p:sldId id="292" r:id="rId44"/>
    <p:sldId id="331" r:id="rId45"/>
    <p:sldId id="294" r:id="rId46"/>
    <p:sldId id="295" r:id="rId47"/>
    <p:sldId id="296" r:id="rId48"/>
    <p:sldId id="297" r:id="rId49"/>
    <p:sldId id="332" r:id="rId50"/>
    <p:sldId id="298" r:id="rId51"/>
    <p:sldId id="299" r:id="rId52"/>
    <p:sldId id="300" r:id="rId53"/>
    <p:sldId id="301" r:id="rId54"/>
    <p:sldId id="333" r:id="rId55"/>
    <p:sldId id="302" r:id="rId56"/>
    <p:sldId id="303" r:id="rId57"/>
    <p:sldId id="304" r:id="rId58"/>
    <p:sldId id="305" r:id="rId59"/>
    <p:sldId id="306" r:id="rId60"/>
    <p:sldId id="307" r:id="rId61"/>
    <p:sldId id="308" r:id="rId62"/>
    <p:sldId id="309" r:id="rId63"/>
    <p:sldId id="311" r:id="rId64"/>
    <p:sldId id="335" r:id="rId65"/>
    <p:sldId id="310" r:id="rId66"/>
    <p:sldId id="312" r:id="rId67"/>
    <p:sldId id="334" r:id="rId68"/>
    <p:sldId id="313" r:id="rId69"/>
    <p:sldId id="314" r:id="rId70"/>
    <p:sldId id="315" r:id="rId71"/>
    <p:sldId id="316" r:id="rId72"/>
    <p:sldId id="317" r:id="rId73"/>
    <p:sldId id="318" r:id="rId74"/>
    <p:sldId id="319" r:id="rId75"/>
    <p:sldId id="327" r:id="rId76"/>
    <p:sldId id="320" r:id="rId77"/>
    <p:sldId id="328" r:id="rId78"/>
    <p:sldId id="321" r:id="rId79"/>
    <p:sldId id="322" r:id="rId80"/>
    <p:sldId id="323" r:id="rId81"/>
    <p:sldId id="324" r:id="rId82"/>
    <p:sldId id="325" r:id="rId83"/>
    <p:sldId id="326" r:id="rId8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9" autoAdjust="0"/>
    <p:restoredTop sz="94640" autoAdjust="0"/>
  </p:normalViewPr>
  <p:slideViewPr>
    <p:cSldViewPr>
      <p:cViewPr varScale="1">
        <p:scale>
          <a:sx n="74" d="100"/>
          <a:sy n="74" d="100"/>
        </p:scale>
        <p:origin x="-11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30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ângulo retângu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grpSp>
        <p:nvGrpSpPr>
          <p:cNvPr id="2" name="Gru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4E10208-B41F-4AB8-A9FC-7F98628502CD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60A463D-84C3-4851-9886-C6A12FF40E9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E10208-B41F-4AB8-A9FC-7F98628502CD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0A463D-84C3-4851-9886-C6A12FF40E9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E10208-B41F-4AB8-A9FC-7F98628502CD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0A463D-84C3-4851-9886-C6A12FF40E9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Divis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ivis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E10208-B41F-4AB8-A9FC-7F98628502CD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0A463D-84C3-4851-9886-C6A12FF40E9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E10208-B41F-4AB8-A9FC-7F98628502CD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0A463D-84C3-4851-9886-C6A12FF40E9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E10208-B41F-4AB8-A9FC-7F98628502CD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0A463D-84C3-4851-9886-C6A12FF40E9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E10208-B41F-4AB8-A9FC-7F98628502CD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0A463D-84C3-4851-9886-C6A12FF40E9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4E10208-B41F-4AB8-A9FC-7F98628502CD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0A463D-84C3-4851-9886-C6A12FF40E9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4E10208-B41F-4AB8-A9FC-7F98628502CD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60A463D-84C3-4851-9886-C6A12FF40E9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ângulo re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ector reto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ivis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ivis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E10208-B41F-4AB8-A9FC-7F98628502CD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0A463D-84C3-4851-9886-C6A12FF40E9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E10208-B41F-4AB8-A9FC-7F98628502CD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0A463D-84C3-4851-9886-C6A12FF40E9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4E10208-B41F-4AB8-A9FC-7F98628502CD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60A463D-84C3-4851-9886-C6A12FF40E9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iaon.com/versiculo/galatas_6_10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296143"/>
          </a:xfrm>
        </p:spPr>
        <p:txBody>
          <a:bodyPr>
            <a:normAutofit fontScale="90000"/>
          </a:bodyPr>
          <a:lstStyle/>
          <a:p>
            <a:r>
              <a:rPr lang="pt-BR" b="1" i="1" dirty="0" smtClean="0">
                <a:solidFill>
                  <a:srgbClr val="FF0000"/>
                </a:solidFill>
              </a:rPr>
              <a:t/>
            </a:r>
            <a:br>
              <a:rPr lang="pt-BR" b="1" i="1" dirty="0" smtClean="0">
                <a:solidFill>
                  <a:srgbClr val="FF0000"/>
                </a:solidFill>
              </a:rPr>
            </a:br>
            <a:r>
              <a:rPr lang="pt-BR" b="1" i="1" dirty="0">
                <a:solidFill>
                  <a:srgbClr val="FF0000"/>
                </a:solidFill>
              </a:rPr>
              <a:t/>
            </a:r>
            <a:br>
              <a:rPr lang="pt-BR" b="1" i="1" dirty="0">
                <a:solidFill>
                  <a:srgbClr val="FF0000"/>
                </a:solidFill>
              </a:rPr>
            </a:br>
            <a:r>
              <a:rPr lang="pt-BR" b="1" i="1" dirty="0" smtClean="0">
                <a:solidFill>
                  <a:srgbClr val="FF0000"/>
                </a:solidFill>
              </a:rPr>
              <a:t/>
            </a:r>
            <a:br>
              <a:rPr lang="pt-BR" b="1" i="1" dirty="0" smtClean="0">
                <a:solidFill>
                  <a:srgbClr val="FF0000"/>
                </a:solidFill>
              </a:rPr>
            </a:br>
            <a:r>
              <a:rPr lang="pt-BR" b="1" i="1" dirty="0" smtClean="0">
                <a:solidFill>
                  <a:srgbClr val="FF0000"/>
                </a:solidFill>
              </a:rPr>
              <a:t/>
            </a:r>
            <a:br>
              <a:rPr lang="pt-BR" b="1" i="1" dirty="0" smtClean="0">
                <a:solidFill>
                  <a:srgbClr val="FF0000"/>
                </a:solidFill>
              </a:rPr>
            </a:br>
            <a:r>
              <a:rPr lang="pt-BR" i="1" dirty="0" smtClean="0">
                <a:solidFill>
                  <a:srgbClr val="FF0000"/>
                </a:solidFill>
              </a:rPr>
              <a:t/>
            </a:r>
            <a:br>
              <a:rPr lang="pt-BR" i="1" dirty="0" smtClean="0">
                <a:solidFill>
                  <a:srgbClr val="FF0000"/>
                </a:solidFill>
              </a:rPr>
            </a:br>
            <a:r>
              <a:rPr lang="pt-BR" i="1" dirty="0" smtClean="0">
                <a:solidFill>
                  <a:srgbClr val="FF0000"/>
                </a:solidFill>
              </a:rPr>
              <a:t/>
            </a:r>
            <a:br>
              <a:rPr lang="pt-BR" i="1" dirty="0" smtClean="0">
                <a:solidFill>
                  <a:srgbClr val="FF0000"/>
                </a:solidFill>
              </a:rPr>
            </a:br>
            <a:r>
              <a:rPr lang="pt-BR" b="1" i="1" dirty="0" smtClean="0">
                <a:solidFill>
                  <a:srgbClr val="FF0000"/>
                </a:solidFill>
              </a:rPr>
              <a:t>TERAPIA FAMILIAR</a:t>
            </a:r>
            <a:br>
              <a:rPr lang="pt-BR" b="1" i="1" dirty="0" smtClean="0">
                <a:solidFill>
                  <a:srgbClr val="FF0000"/>
                </a:solidFill>
              </a:rPr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b="1" i="1" dirty="0" smtClean="0">
                <a:solidFill>
                  <a:srgbClr val="FF0000"/>
                </a:solidFill>
              </a:rPr>
              <a:t>FAMÍLIA, CULTURA E SOCIEDADE</a:t>
            </a:r>
          </a:p>
          <a:p>
            <a:r>
              <a:rPr lang="pt-BR" b="1" i="1" dirty="0" smtClean="0">
                <a:solidFill>
                  <a:srgbClr val="FF0000"/>
                </a:solidFill>
              </a:rPr>
              <a:t>Professor: </a:t>
            </a:r>
            <a:r>
              <a:rPr lang="pt-BR" b="1" i="1" dirty="0" err="1" smtClean="0">
                <a:solidFill>
                  <a:srgbClr val="FF0000"/>
                </a:solidFill>
              </a:rPr>
              <a:t>Irisomar</a:t>
            </a:r>
            <a:r>
              <a:rPr lang="pt-BR" b="1" i="1" dirty="0" smtClean="0">
                <a:solidFill>
                  <a:srgbClr val="FF0000"/>
                </a:solidFill>
              </a:rPr>
              <a:t> Fernandes Silva</a:t>
            </a:r>
            <a:endParaRPr lang="pt-BR" b="1" i="1" dirty="0">
              <a:solidFill>
                <a:srgbClr val="FF0000"/>
              </a:solidFill>
            </a:endParaRPr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899592" y="1700808"/>
            <a:ext cx="748883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661248"/>
          </a:xfrm>
        </p:spPr>
        <p:txBody>
          <a:bodyPr>
            <a:noAutofit/>
          </a:bodyPr>
          <a:lstStyle/>
          <a:p>
            <a:pPr algn="just">
              <a:buNone/>
            </a:pPr>
            <a:endParaRPr lang="pt-BR" sz="3600" dirty="0" smtClean="0"/>
          </a:p>
          <a:p>
            <a:pPr algn="just"/>
            <a:r>
              <a:rPr lang="pt-BR" sz="4000" dirty="0" smtClean="0"/>
              <a:t>Bem </a:t>
            </a:r>
            <a:r>
              <a:rPr lang="pt-BR" sz="4000" dirty="0"/>
              <a:t>vindos! Nosso curso de Terapia familiar é uma iniciativa autônoma, que tem por objetivo contribuir com o apoio às famílias, igrejas, escolas e demais seguimentos da sociedade</a:t>
            </a:r>
            <a:r>
              <a:rPr lang="pt-BR" sz="4000" dirty="0" smtClean="0"/>
              <a:t>.</a:t>
            </a:r>
          </a:p>
          <a:p>
            <a:pPr algn="just"/>
            <a:endParaRPr lang="pt-BR" sz="3600" dirty="0" smtClean="0"/>
          </a:p>
          <a:p>
            <a:pPr algn="just"/>
            <a:endParaRPr lang="pt-BR" sz="36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850106"/>
          </a:xfrm>
        </p:spPr>
        <p:txBody>
          <a:bodyPr/>
          <a:lstStyle/>
          <a:p>
            <a:pPr algn="just"/>
            <a:r>
              <a:rPr lang="pt-BR" i="1" dirty="0" smtClean="0">
                <a:solidFill>
                  <a:srgbClr val="FF0000"/>
                </a:solidFill>
              </a:rPr>
              <a:t>Introdução</a:t>
            </a:r>
            <a:r>
              <a:rPr lang="pt-BR" dirty="0" smtClean="0"/>
              <a:t> 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4139952" y="332656"/>
            <a:ext cx="47525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2800" dirty="0" smtClean="0"/>
              <a:t>Manter um olhar atento à “saúde familiar” é uma tarefa indispensável, pois, ocupar-se com o bom desenvolvimento social </a:t>
            </a:r>
            <a:r>
              <a:rPr lang="pt-BR" dirty="0" smtClean="0"/>
              <a:t>é um fazer terapêutico de competência de líderes, pastores, sacerdotes, analistas, psicólogos dentre outros, sejam profissionais da saúde, seja líderes espirituais</a:t>
            </a:r>
          </a:p>
          <a:p>
            <a:pPr>
              <a:buNone/>
            </a:pPr>
            <a:endParaRPr lang="pt-BR" dirty="0" smtClean="0"/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Terapia familiar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1331640" y="4437112"/>
            <a:ext cx="6696744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O presente módulo está dividido em três aspectos a saber:</a:t>
            </a:r>
          </a:p>
          <a:p>
            <a:pPr algn="just"/>
            <a:r>
              <a:rPr lang="pt-BR" dirty="0"/>
              <a:t>1º A Família e a Constituição Federal</a:t>
            </a:r>
          </a:p>
          <a:p>
            <a:pPr algn="just"/>
            <a:r>
              <a:rPr lang="pt-BR" dirty="0"/>
              <a:t>2º A Família na Bíblia</a:t>
            </a:r>
          </a:p>
          <a:p>
            <a:pPr algn="just"/>
            <a:r>
              <a:rPr lang="pt-BR" dirty="0"/>
              <a:t>3º A Família e a </a:t>
            </a:r>
            <a:r>
              <a:rPr lang="pt-BR" dirty="0" smtClean="0"/>
              <a:t>Sociedade</a:t>
            </a:r>
          </a:p>
          <a:p>
            <a:pPr algn="just">
              <a:buNone/>
            </a:pPr>
            <a:endParaRPr lang="pt-BR" dirty="0"/>
          </a:p>
          <a:p>
            <a:pPr algn="just"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Curso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1835696" y="4941168"/>
            <a:ext cx="47525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http://erlyricci.files.wordpress.com/2011/07/oswald021.gif?w=300&amp;h=218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72816"/>
            <a:ext cx="4464496" cy="295232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pt-BR" dirty="0" smtClean="0"/>
              <a:t>A família </a:t>
            </a:r>
            <a:endParaRPr lang="pt-BR" dirty="0"/>
          </a:p>
        </p:txBody>
      </p:sp>
      <p:pic>
        <p:nvPicPr>
          <p:cNvPr id="5" name="Imagem 4"/>
          <p:cNvPicPr/>
          <p:nvPr/>
        </p:nvPicPr>
        <p:blipFill>
          <a:blip r:embed="rId3" cstate="print">
            <a:lum contrast="40000"/>
          </a:blip>
          <a:srcRect r="11491"/>
          <a:stretch>
            <a:fillRect/>
          </a:stretch>
        </p:blipFill>
        <p:spPr bwMode="auto">
          <a:xfrm>
            <a:off x="3707904" y="476672"/>
            <a:ext cx="47525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/>
          </a:bodyPr>
          <a:lstStyle/>
          <a:p>
            <a:pPr algn="just"/>
            <a:r>
              <a:rPr lang="pt-BR" sz="4000" dirty="0"/>
              <a:t>No Brasil a família tem seu lugar e direitos garantidos por lei. No Direito Constitucional, o Artigo 226 afirma que a Família é a base da sociedade, tendo seus direitos resguardados e protegidos pelo Estado. </a:t>
            </a:r>
            <a:endParaRPr lang="pt-BR" sz="4000" dirty="0" smtClean="0"/>
          </a:p>
          <a:p>
            <a:pPr algn="just"/>
            <a:endParaRPr lang="pt-BR" sz="4000" dirty="0"/>
          </a:p>
          <a:p>
            <a:pPr>
              <a:buNone/>
            </a:pPr>
            <a:endParaRPr lang="pt-BR" sz="4000" dirty="0"/>
          </a:p>
        </p:txBody>
      </p:sp>
      <p:pic>
        <p:nvPicPr>
          <p:cNvPr id="5" name="Imagem 4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4067944" y="5517232"/>
            <a:ext cx="47525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O Estado brasileiro deveria garantir os direitos básicos de todo cidadão, que são: Direitos à moradia, a um salário digno, a educação e saúde com dignidade, direito à segurança, ao lazer, em fim, são direitos sociais pertinentes à família e suas necessidades básicas.</a:t>
            </a:r>
          </a:p>
          <a:p>
            <a:pPr algn="just">
              <a:buNone/>
            </a:pPr>
            <a:endParaRPr lang="pt-BR" dirty="0"/>
          </a:p>
          <a:p>
            <a:pPr algn="just"/>
            <a:endParaRPr lang="pt-BR" dirty="0" smtClean="0"/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família na CF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1979712" y="5013176"/>
            <a:ext cx="47525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pt-BR" dirty="0" smtClean="0"/>
              <a:t>Art. 226. A família, base da sociedade, tem especial proteção do Estado.</a:t>
            </a:r>
          </a:p>
          <a:p>
            <a:pPr algn="just"/>
            <a:r>
              <a:rPr lang="pt-BR" dirty="0" smtClean="0"/>
              <a:t>§ 1º - O casamento é civil e gratuita a celebração.</a:t>
            </a:r>
          </a:p>
          <a:p>
            <a:pPr algn="just"/>
            <a:r>
              <a:rPr lang="pt-BR" dirty="0" smtClean="0"/>
              <a:t>§ 2º - O casamento religioso tem efeito civil, nos termos da lei.</a:t>
            </a:r>
          </a:p>
          <a:p>
            <a:pPr algn="just"/>
            <a:r>
              <a:rPr lang="pt-BR" dirty="0" smtClean="0"/>
              <a:t>§ 3º - Para efeito da proteção do Estado, é reconhecida a união estável entre o homem e a mulher como entidade familiar, devendo a lei facilitar sua conversão em casamento. (Regulamento)</a:t>
            </a:r>
          </a:p>
          <a:p>
            <a:pPr algn="just"/>
            <a:r>
              <a:rPr lang="pt-BR" dirty="0" smtClean="0"/>
              <a:t>§ 4º - Entende-se, também, como entidade familiar a comunidade formada por qualquer dos pais e seus descendentes.</a:t>
            </a:r>
          </a:p>
          <a:p>
            <a:pPr algn="just"/>
            <a:r>
              <a:rPr lang="pt-BR" dirty="0" smtClean="0"/>
              <a:t>§ 5º - Os direitos e deveres referentes à sociedade conjugal são exercidos igualmente pelo homem e pela mulher.</a:t>
            </a:r>
          </a:p>
          <a:p>
            <a:pPr algn="just"/>
            <a:r>
              <a:rPr lang="pt-BR" dirty="0" smtClean="0"/>
              <a:t>§ 6º - O casamento civil pode ser dissolvido pelo divórcio, após prévia separação judicial por mais de um ano nos casos expressos em lei, ou comprovada. </a:t>
            </a:r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923928" y="274638"/>
            <a:ext cx="3528392" cy="778098"/>
          </a:xfrm>
          <a:solidFill>
            <a:srgbClr val="FFFF00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pt-BR" dirty="0" smtClean="0"/>
              <a:t>ART 226 CF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25144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A questão é: </a:t>
            </a:r>
            <a:r>
              <a:rPr lang="pt-BR" dirty="0" smtClean="0"/>
              <a:t>Quando Seus familiares, vão </a:t>
            </a:r>
            <a:r>
              <a:rPr lang="pt-BR" dirty="0"/>
              <a:t>a um posto de saúde </a:t>
            </a:r>
            <a:r>
              <a:rPr lang="pt-BR" dirty="0" smtClean="0"/>
              <a:t>recebem o atendimento adequado e digno?</a:t>
            </a:r>
          </a:p>
          <a:p>
            <a:pPr algn="just"/>
            <a:r>
              <a:rPr lang="pt-BR" dirty="0" smtClean="0"/>
              <a:t> </a:t>
            </a:r>
            <a:r>
              <a:rPr lang="pt-BR" dirty="0"/>
              <a:t>N</a:t>
            </a:r>
            <a:r>
              <a:rPr lang="pt-BR" dirty="0" smtClean="0"/>
              <a:t>as </a:t>
            </a:r>
            <a:r>
              <a:rPr lang="pt-BR" dirty="0"/>
              <a:t>escolas de rede pública (Educação Básica, ensino </a:t>
            </a:r>
            <a:r>
              <a:rPr lang="pt-BR" dirty="0" smtClean="0"/>
              <a:t>técnico, </a:t>
            </a:r>
            <a:r>
              <a:rPr lang="pt-BR" dirty="0"/>
              <a:t>integrado...) </a:t>
            </a:r>
            <a:r>
              <a:rPr lang="pt-BR" dirty="0" smtClean="0"/>
              <a:t>oferta-se uma educação de qualidade?</a:t>
            </a:r>
          </a:p>
          <a:p>
            <a:r>
              <a:rPr lang="pt-BR" dirty="0" smtClean="0"/>
              <a:t>Fica a pergunta: O Estado </a:t>
            </a:r>
            <a:r>
              <a:rPr lang="pt-BR" dirty="0" smtClean="0"/>
              <a:t>de </a:t>
            </a:r>
            <a:r>
              <a:rPr lang="pt-BR" dirty="0" smtClean="0"/>
              <a:t>fato garante os direitos legais das família?</a:t>
            </a:r>
          </a:p>
          <a:p>
            <a:endParaRPr lang="pt-BR" dirty="0" smtClean="0"/>
          </a:p>
          <a:p>
            <a:r>
              <a:rPr lang="pt-BR" dirty="0" smtClean="0"/>
              <a:t>Quais as consequências disso?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FAMÍLIA E CF</a:t>
            </a:r>
            <a:endParaRPr lang="pt-B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/>
          <a:lstStyle/>
          <a:p>
            <a:r>
              <a:rPr lang="pt-BR" sz="3200" dirty="0" smtClean="0"/>
              <a:t>Você concorda que a CF garante os direitos da família?</a:t>
            </a:r>
          </a:p>
          <a:p>
            <a:pPr algn="just"/>
            <a:r>
              <a:rPr lang="pt-BR" sz="3200" dirty="0" smtClean="0"/>
              <a:t>As famílias brasileiras são resguardadas pela lei no Brasil?</a:t>
            </a:r>
          </a:p>
          <a:p>
            <a:endParaRPr lang="pt-BR" dirty="0"/>
          </a:p>
          <a:p>
            <a:pPr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Reflexão</a:t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4" name="Imagem 3" descr="http://www.planalto.gov.br/ccivil_03/decreto/Brastra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3717032"/>
            <a:ext cx="1800201" cy="1580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/>
          <p:cNvPicPr/>
          <p:nvPr/>
        </p:nvPicPr>
        <p:blipFill>
          <a:blip r:embed="rId3" cstate="print">
            <a:lum contrast="40000"/>
          </a:blip>
          <a:srcRect r="11491"/>
          <a:stretch>
            <a:fillRect/>
          </a:stretch>
        </p:blipFill>
        <p:spPr bwMode="auto">
          <a:xfrm>
            <a:off x="2267744" y="5517232"/>
            <a:ext cx="47525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Por </a:t>
            </a:r>
            <a:r>
              <a:rPr lang="pt-BR" dirty="0"/>
              <a:t>outro lado, temos uma sociedade carente e desassistida pelo estado.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Sem </a:t>
            </a:r>
            <a:r>
              <a:rPr lang="pt-BR" dirty="0"/>
              <a:t>seus direitos garantidos, sem moradia adequada, sem assistência à saúde, sem deito a vagas nas creches públicas (Pela ausência de vagas) mães, pais e filhos são de certa forma expostos a verdadeiros conflitos sociais.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Uma sociedade carente</a:t>
            </a:r>
            <a:endParaRPr lang="pt-BR" dirty="0"/>
          </a:p>
        </p:txBody>
      </p:sp>
      <p:pic>
        <p:nvPicPr>
          <p:cNvPr id="5" name="Imagem 4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2195736" y="260648"/>
            <a:ext cx="475252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/>
          </a:bodyPr>
          <a:lstStyle/>
          <a:p>
            <a:pPr algn="just"/>
            <a:r>
              <a:rPr lang="pt-BR" sz="4000" dirty="0" smtClean="0"/>
              <a:t>Em função da falta de assistência às famílias, muitas mães que são arrimo de família são forçadas a deixarem seus filhos sozinhos em casa para que possa trabalhar e alimentá-los, vesti-los... </a:t>
            </a:r>
          </a:p>
          <a:p>
            <a:pPr algn="just">
              <a:buNone/>
            </a:pPr>
            <a:endParaRPr lang="pt-BR" sz="4000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3923928" y="5517232"/>
            <a:ext cx="47525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Autofit/>
          </a:bodyPr>
          <a:lstStyle/>
          <a:p>
            <a:pPr algn="just"/>
            <a:r>
              <a:rPr lang="pt-BR" sz="4000" dirty="0" smtClean="0"/>
              <a:t>os pais aos saírem de casa nas condições ditas anteriormente, não conseguem render tudo que poderiam pois estarão sempre com os sentimentos divididos entre a produção profissional e a preocupação com a segurança dos filhos</a:t>
            </a:r>
          </a:p>
          <a:p>
            <a:endParaRPr lang="pt-BR" sz="4000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rmAutofit/>
          </a:bodyPr>
          <a:lstStyle/>
          <a:p>
            <a:pPr algn="just"/>
            <a:r>
              <a:rPr lang="pt-BR" sz="3200" dirty="0"/>
              <a:t>O que fazer diante de tais fatos? Como cuidar e proteger as famílias que buscam o apoio terapêutico e/ou religioso?</a:t>
            </a:r>
          </a:p>
          <a:p>
            <a:pPr algn="just"/>
            <a:r>
              <a:rPr lang="pt-BR" sz="3200" dirty="0"/>
              <a:t>É sobre e esses fatores que os fazeres terapêutico familiar se debruçam, e é também sobre eles que nosso trabalho se desenvolve. Mas, como desenvolver tais funções na ausência do estado?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b="1" dirty="0" smtClean="0"/>
              <a:t>O LABOR DA TERAPIA FAMILIAR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04656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3200" dirty="0" smtClean="0"/>
              <a:t>Há uma sensível diferença entre a terapia psicanalítica, e as terapias de casais religiosas. No caso da terapia de casais, ambas teorias podem ser utilizadas, devendo no entanto, o analista não fazer aconselhamento pastoral (Em caso de psicanalistas, psicólogos e outros técnicos), porém, no consultório pastoral é prudente se manter o uso racional da </a:t>
            </a:r>
            <a:r>
              <a:rPr lang="pt-BR" sz="3200" dirty="0" err="1" smtClean="0"/>
              <a:t>ministração</a:t>
            </a:r>
            <a:r>
              <a:rPr lang="pt-BR" sz="3200" dirty="0" smtClean="0"/>
              <a:t> bíblica, da oração e das intercessões pastorais. Uma fé inteligente!</a:t>
            </a:r>
          </a:p>
          <a:p>
            <a:endParaRPr lang="pt-BR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530619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3600" dirty="0"/>
              <a:t>Com os desajustes sociais e a falta de acesso aos direitos constitucionais, os conflitos, os divórcios, suicídios, violência doméstica, estupros de parceiras (esposas e ou companheiras), pedofilia, e tantos outros males, automaticamente vão se incorporando paulatinamente aos lares brasileiros e mundiais. </a:t>
            </a:r>
          </a:p>
          <a:p>
            <a:endParaRPr lang="pt-BR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853136"/>
          </a:xfrm>
        </p:spPr>
        <p:txBody>
          <a:bodyPr>
            <a:normAutofit/>
          </a:bodyPr>
          <a:lstStyle/>
          <a:p>
            <a:pPr algn="just"/>
            <a:r>
              <a:rPr lang="pt-BR" sz="4000" dirty="0" smtClean="0"/>
              <a:t>Talvez, em função do ócio se afloram sentimentos e comportamentos totalmente inadequados, doentios e inoportunos. </a:t>
            </a:r>
          </a:p>
          <a:p>
            <a:pPr algn="just"/>
            <a:r>
              <a:rPr lang="pt-BR" sz="4000" i="1" dirty="0" smtClean="0">
                <a:solidFill>
                  <a:srgbClr val="FF0000"/>
                </a:solidFill>
              </a:rPr>
              <a:t>TRAIÇÃO, INFIDELIDADE, AGRESSÕES...</a:t>
            </a:r>
            <a:endParaRPr lang="pt-BR" sz="4000" i="1" dirty="0">
              <a:solidFill>
                <a:srgbClr val="FF0000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Mente vazia é oficina do diabo?</a:t>
            </a:r>
            <a:endParaRPr lang="pt-BR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O que fazer? Não há receitas prontas, </a:t>
            </a:r>
            <a:r>
              <a:rPr lang="pt-BR" dirty="0" smtClean="0"/>
              <a:t>no </a:t>
            </a:r>
            <a:r>
              <a:rPr lang="pt-BR" dirty="0"/>
              <a:t>entanto, podemos compreender que os sofrimentos que afetam as famílias tem gerado dor </a:t>
            </a:r>
            <a:r>
              <a:rPr lang="pt-BR" dirty="0" smtClean="0"/>
              <a:t>e desajustes</a:t>
            </a:r>
          </a:p>
          <a:p>
            <a:pPr algn="just">
              <a:buNone/>
            </a:pPr>
            <a:endParaRPr lang="pt-BR" dirty="0" smtClean="0"/>
          </a:p>
          <a:p>
            <a:pPr algn="just"/>
            <a:r>
              <a:rPr lang="pt-BR" dirty="0" smtClean="0"/>
              <a:t>As </a:t>
            </a:r>
            <a:r>
              <a:rPr lang="pt-BR" dirty="0"/>
              <a:t>relações familiares não são (via de regra) indolores, por isso, há sim formas de se tentar contribuir para a melhoria da qualidade de vida familiar. </a:t>
            </a:r>
            <a:endParaRPr lang="pt-BR" dirty="0" smtClean="0"/>
          </a:p>
          <a:p>
            <a:pPr algn="just"/>
            <a:r>
              <a:rPr lang="pt-BR" dirty="0" smtClean="0"/>
              <a:t>COMO?</a:t>
            </a:r>
          </a:p>
          <a:p>
            <a:pPr algn="just">
              <a:buNone/>
            </a:pPr>
            <a:endParaRPr lang="pt-BR" dirty="0" smtClean="0"/>
          </a:p>
          <a:p>
            <a:pPr algn="ctr"/>
            <a:r>
              <a:rPr lang="pt-BR" b="1" dirty="0" smtClean="0">
                <a:solidFill>
                  <a:srgbClr val="FF0000"/>
                </a:solidFill>
              </a:rPr>
              <a:t>O PRINCÍPIO FUNDANTE É O DIÁLOGO!</a:t>
            </a:r>
            <a:endParaRPr lang="pt-B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pt-BR" sz="2000" dirty="0" smtClean="0">
                <a:solidFill>
                  <a:srgbClr val="FF0000"/>
                </a:solidFill>
              </a:rPr>
              <a:t>O QUE FALAR DAS IMAGENS A SEGUIR?</a:t>
            </a:r>
            <a:endParaRPr lang="pt-BR" sz="2000" dirty="0">
              <a:solidFill>
                <a:srgbClr val="FF0000"/>
              </a:solidFill>
            </a:endParaRPr>
          </a:p>
        </p:txBody>
      </p:sp>
      <p:pic>
        <p:nvPicPr>
          <p:cNvPr id="4" name="Espaço Reservado para Conteúdo 3" descr="http://www.elitedetetives.com.br/blog/wp-content/uploads/2012/05/trai%C3%A7%C3%A3o-na-net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060848"/>
            <a:ext cx="2103272" cy="1858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 descr="http://2.bp.blogspot.com/_ShAlbdQYb4w/THEdLqQQKYI/AAAAAAAATkU/1hUwiT9EvRY/s1600/8encontrovirtual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996952"/>
            <a:ext cx="522292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femininoealem.com.br/wp-content/uploads/2011/10/Trai%C3%A7%C3%A3o-Virtual.jpg?bb7ee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196752"/>
            <a:ext cx="3466356" cy="1490534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853136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pt-BR" sz="4000" dirty="0" smtClean="0">
                <a:solidFill>
                  <a:srgbClr val="FF0000"/>
                </a:solidFill>
              </a:rPr>
              <a:t>A Terapia Familiar, objetiva contribuir tanto com o indivíduo quanto com o grupo familiar, como  escopo de amenizar os sofrimentos, resgatar o prazer e se possível, reestruturar uma lar desajustado pelas falácias do cotidiano</a:t>
            </a:r>
            <a:r>
              <a:rPr lang="pt-BR" dirty="0" smtClean="0">
                <a:solidFill>
                  <a:srgbClr val="FF0000"/>
                </a:solidFill>
              </a:rPr>
              <a:t>.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terapia familiar</a:t>
            </a:r>
            <a:endParaRPr lang="pt-BR" dirty="0"/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Falácias nossas de cada dia</a:t>
            </a:r>
            <a:endParaRPr lang="pt-BR" dirty="0"/>
          </a:p>
        </p:txBody>
      </p:sp>
      <p:pic>
        <p:nvPicPr>
          <p:cNvPr id="4" name="Espaço Reservado para Conteúdo 3" descr="http://2.bp.blogspot.com/-MEN2PDiMzrc/TZZAIP4GLLI/AAAAAAAAGT4/056oy1ctDd0/s1600/mentira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556792"/>
            <a:ext cx="6192688" cy="460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88032"/>
          </a:xfrm>
        </p:spPr>
        <p:txBody>
          <a:bodyPr/>
          <a:lstStyle/>
          <a:p>
            <a:r>
              <a:rPr lang="pt-BR" dirty="0" smtClean="0"/>
              <a:t>É só uma amiga...</a:t>
            </a:r>
          </a:p>
          <a:p>
            <a:r>
              <a:rPr lang="pt-BR" dirty="0" smtClean="0"/>
              <a:t>Ele é apenas um colega de trabalho</a:t>
            </a:r>
          </a:p>
          <a:p>
            <a:r>
              <a:rPr lang="pt-BR" dirty="0" smtClean="0"/>
              <a:t>Será só uma reunião de trabalho (Até mais tarde)</a:t>
            </a:r>
          </a:p>
          <a:p>
            <a:r>
              <a:rPr lang="pt-BR" dirty="0" smtClean="0"/>
              <a:t>Foi apenas um beijo...</a:t>
            </a:r>
          </a:p>
          <a:p>
            <a:r>
              <a:rPr lang="pt-BR" dirty="0" smtClean="0"/>
              <a:t>A internet é apenas para evitar o estressar...</a:t>
            </a:r>
          </a:p>
          <a:p>
            <a:r>
              <a:rPr lang="pt-BR" dirty="0" smtClean="0"/>
              <a:t>O chat é apenas um passa tempo...</a:t>
            </a:r>
          </a:p>
          <a:p>
            <a:pPr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Falácias diárias de cada dia</a:t>
            </a:r>
            <a:endParaRPr lang="pt-BR" dirty="0"/>
          </a:p>
        </p:txBody>
      </p:sp>
      <p:pic>
        <p:nvPicPr>
          <p:cNvPr id="4" name="Imagem 3" descr="http://www.wallstreetfitness.com.br/imgs/Fotos/verdade_sobre_a_mentir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869160"/>
            <a:ext cx="417646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72008"/>
          </a:xfrm>
        </p:spPr>
        <p:txBody>
          <a:bodyPr/>
          <a:lstStyle/>
          <a:p>
            <a:pPr algn="just"/>
            <a:r>
              <a:rPr lang="pt-BR" dirty="0"/>
              <a:t>O projeto de família está descrito no livro de Gêneses, no início das </a:t>
            </a:r>
            <a:r>
              <a:rPr lang="pt-BR" dirty="0" smtClean="0"/>
              <a:t>coisas.</a:t>
            </a:r>
          </a:p>
          <a:p>
            <a:pPr algn="just"/>
            <a:r>
              <a:rPr lang="pt-BR" dirty="0" smtClean="0"/>
              <a:t> </a:t>
            </a:r>
            <a:r>
              <a:rPr lang="pt-BR" dirty="0"/>
              <a:t>Deus ao criar o homem, criou também sua esposa e deu-lhes a bênção da procriação. </a:t>
            </a:r>
            <a:endParaRPr lang="pt-BR" dirty="0" smtClean="0"/>
          </a:p>
          <a:p>
            <a:pPr algn="just"/>
            <a:r>
              <a:rPr lang="pt-BR" dirty="0" smtClean="0"/>
              <a:t>Não </a:t>
            </a:r>
            <a:r>
              <a:rPr lang="pt-BR" dirty="0"/>
              <a:t>há </a:t>
            </a:r>
            <a:r>
              <a:rPr lang="pt-BR" dirty="0" smtClean="0"/>
              <a:t>no hebraico uma </a:t>
            </a:r>
            <a:r>
              <a:rPr lang="pt-BR" dirty="0"/>
              <a:t>palavra correspondente </a:t>
            </a:r>
            <a:r>
              <a:rPr lang="pt-BR" dirty="0" smtClean="0"/>
              <a:t>ao </a:t>
            </a:r>
            <a:r>
              <a:rPr lang="pt-BR" dirty="0"/>
              <a:t>modelo de família que conhecemos hoje, </a:t>
            </a:r>
            <a:r>
              <a:rPr lang="pt-BR" dirty="0" smtClean="0"/>
              <a:t>mas, temos </a:t>
            </a:r>
            <a:r>
              <a:rPr lang="pt-BR" dirty="0"/>
              <a:t>argumentos válidos para referendar a família como projeto divino.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família no AT</a:t>
            </a:r>
            <a:endParaRPr lang="pt-BR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ACREDITE!</a:t>
            </a:r>
            <a:endParaRPr lang="pt-BR" dirty="0"/>
          </a:p>
        </p:txBody>
      </p:sp>
      <p:pic>
        <p:nvPicPr>
          <p:cNvPr id="4" name="Espaço Reservado para Conteúdo 3" descr="http://familiacomdeus.com/wp-content/uploads/2013/02/culto_familiar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988840"/>
            <a:ext cx="669674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/>
          </a:bodyPr>
          <a:lstStyle/>
          <a:p>
            <a:pPr algn="just"/>
            <a:r>
              <a:rPr lang="pt-BR" sz="2800" dirty="0"/>
              <a:t>Aos pais foi dado a ordem de multiplicar, sujeitar, dominar. Dito de outra forma, o controle deveria estar nas mãos dos pais, e não dos filhos. Uma característica marcante de nossa sociedade é justamente o oposto, filhos dominam os pais, submetendo-os à suas vontades e caprichos</a:t>
            </a:r>
            <a:r>
              <a:rPr lang="pt-BR" sz="2800" dirty="0" smtClean="0"/>
              <a:t>.</a:t>
            </a:r>
          </a:p>
          <a:p>
            <a:pPr algn="just">
              <a:buNone/>
            </a:pPr>
            <a:endParaRPr lang="pt-BR" sz="2800" dirty="0"/>
          </a:p>
          <a:p>
            <a:pPr algn="just"/>
            <a:r>
              <a:rPr lang="pt-BR" sz="2800" dirty="0"/>
              <a:t>A figura do patriarca sempre foi muito marcante no AT, vemos tais figuras estampadas em Noé, Abraão, Moisés, </a:t>
            </a:r>
            <a:r>
              <a:rPr lang="pt-BR" sz="2800" dirty="0" err="1"/>
              <a:t>Jefté</a:t>
            </a:r>
            <a:r>
              <a:rPr lang="pt-BR" sz="2800" dirty="0"/>
              <a:t>, o próprio Rei Davi e tantos outros.</a:t>
            </a:r>
          </a:p>
          <a:p>
            <a:endParaRPr lang="pt-BR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/>
              <a:t>Não há nos relatos </a:t>
            </a:r>
            <a:r>
              <a:rPr lang="pt-BR" dirty="0" err="1"/>
              <a:t>veterotestamentários</a:t>
            </a:r>
            <a:r>
              <a:rPr lang="pt-BR" dirty="0"/>
              <a:t> quaisquer eventos que se desvinculem dos núcleos familiares. Não esporadicamente vemos textos apontando para as reuniões entre famílias um bom exemplo disto é o termo Casa do Pai.</a:t>
            </a:r>
          </a:p>
          <a:p>
            <a:pPr algn="just"/>
            <a:r>
              <a:rPr lang="pt-BR" dirty="0"/>
              <a:t>Reflexão:</a:t>
            </a:r>
          </a:p>
          <a:p>
            <a:pPr lvl="0" algn="just"/>
            <a:r>
              <a:rPr lang="pt-BR" dirty="0"/>
              <a:t>Podemos afirmar pelos modelos patriarcais que como no dito popular “casa de pai é escola de filho”?</a:t>
            </a:r>
          </a:p>
          <a:p>
            <a:pPr lvl="0" algn="just"/>
            <a:r>
              <a:rPr lang="pt-BR" dirty="0"/>
              <a:t>O modelo apresentado no AT da margem para concebermos a ideia de machistas?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Família no AT</a:t>
            </a:r>
            <a:endParaRPr lang="pt-BR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/>
          </a:bodyPr>
          <a:lstStyle/>
          <a:p>
            <a:endParaRPr lang="pt-BR" b="1" dirty="0"/>
          </a:p>
          <a:p>
            <a:pPr algn="just"/>
            <a:r>
              <a:rPr lang="pt-BR" dirty="0" smtClean="0"/>
              <a:t>É </a:t>
            </a:r>
            <a:r>
              <a:rPr lang="pt-BR" dirty="0"/>
              <a:t>o modelo em que o homem, </a:t>
            </a:r>
            <a:r>
              <a:rPr lang="pt-BR" dirty="0" smtClean="0"/>
              <a:t>(o pai), </a:t>
            </a:r>
            <a:r>
              <a:rPr lang="pt-BR" dirty="0"/>
              <a:t>também chamado de patriarca, por ser o líder do clã. </a:t>
            </a:r>
            <a:endParaRPr lang="pt-BR" dirty="0" smtClean="0"/>
          </a:p>
          <a:p>
            <a:pPr algn="just"/>
            <a:r>
              <a:rPr lang="pt-BR" dirty="0" smtClean="0"/>
              <a:t>Para </a:t>
            </a:r>
            <a:r>
              <a:rPr lang="pt-BR" dirty="0"/>
              <a:t>os israelitas, </a:t>
            </a:r>
            <a:r>
              <a:rPr lang="pt-BR" dirty="0" smtClean="0"/>
              <a:t>o </a:t>
            </a:r>
            <a:r>
              <a:rPr lang="pt-BR" dirty="0"/>
              <a:t>homem foi criado primeiro (</a:t>
            </a:r>
            <a:r>
              <a:rPr lang="pt-BR" dirty="0" err="1"/>
              <a:t>Gn</a:t>
            </a:r>
            <a:r>
              <a:rPr lang="pt-BR" dirty="0"/>
              <a:t> 1.26,27); </a:t>
            </a:r>
            <a:r>
              <a:rPr lang="pt-BR" dirty="0" smtClean="0"/>
              <a:t>Após criar o homem, Deus teria criado uma </a:t>
            </a:r>
            <a:r>
              <a:rPr lang="pt-BR" dirty="0"/>
              <a:t>companheira (</a:t>
            </a:r>
            <a:r>
              <a:rPr lang="pt-BR" dirty="0" err="1"/>
              <a:t>Gn</a:t>
            </a:r>
            <a:r>
              <a:rPr lang="pt-BR" dirty="0"/>
              <a:t> 2.18 - </a:t>
            </a:r>
            <a:r>
              <a:rPr lang="pt-BR" dirty="0" err="1"/>
              <a:t>Gn</a:t>
            </a:r>
            <a:r>
              <a:rPr lang="pt-BR" dirty="0"/>
              <a:t> 2.18-25) </a:t>
            </a:r>
            <a:endParaRPr lang="pt-BR" dirty="0" smtClean="0"/>
          </a:p>
          <a:p>
            <a:pPr algn="just"/>
            <a:endParaRPr lang="pt-BR" dirty="0" smtClean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pt-BR" sz="2800" b="1" dirty="0" smtClean="0"/>
              <a:t>O modelo de família do AT é patriarcal</a:t>
            </a:r>
            <a:endParaRPr lang="pt-BR" sz="2800" dirty="0"/>
          </a:p>
        </p:txBody>
      </p:sp>
      <p:pic>
        <p:nvPicPr>
          <p:cNvPr id="4" name="Imagem 3" descr="https://encrypted-tbn0.gstatic.com/images?q=tbn:ANd9GcS0IXzNKqg8PkEkVk-ZNMJHB-OVp8DJ-D5Ql5I3ZszqWmC4IKfW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4509120"/>
            <a:ext cx="1847850" cy="1900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5256584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Vemos a importância da influencia familiar na constituição das 12 tribos de Israel. Um homem não podia ficar sem descendência, portanto, caso morresse sem deixar filhos, o irmão deveria cumprir o dever de </a:t>
            </a:r>
            <a:r>
              <a:rPr lang="pt-BR" dirty="0" smtClean="0"/>
              <a:t>cunhado</a:t>
            </a:r>
            <a:endParaRPr lang="pt-BR" dirty="0"/>
          </a:p>
          <a:p>
            <a:pPr>
              <a:buNone/>
            </a:pPr>
            <a:r>
              <a:rPr lang="pt-BR" b="1" dirty="0" smtClean="0">
                <a:solidFill>
                  <a:srgbClr val="FF0000"/>
                </a:solidFill>
              </a:rPr>
              <a:t>Reflexão</a:t>
            </a:r>
            <a:endParaRPr lang="pt-BR" dirty="0">
              <a:solidFill>
                <a:srgbClr val="FF0000"/>
              </a:solidFill>
            </a:endParaRPr>
          </a:p>
          <a:p>
            <a:pPr lvl="0" algn="just"/>
            <a:r>
              <a:rPr lang="pt-BR" dirty="0" smtClean="0"/>
              <a:t>Podemos </a:t>
            </a:r>
            <a:r>
              <a:rPr lang="pt-BR" dirty="0"/>
              <a:t>dar margem para uma comunidade cristã fatalista, onde a mulher será renegada a um plano inferior?</a:t>
            </a:r>
          </a:p>
          <a:p>
            <a:pPr lvl="0" algn="just"/>
            <a:r>
              <a:rPr lang="pt-BR" b="1" dirty="0">
                <a:solidFill>
                  <a:srgbClr val="FF0000"/>
                </a:solidFill>
              </a:rPr>
              <a:t>Como podemos analisar as mulheres chefes de família e assumindo o papel matriarcal?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pt-BR" dirty="0" smtClean="0"/>
              <a:t>Família no AT (</a:t>
            </a:r>
            <a:r>
              <a:rPr lang="pt-BR" dirty="0" err="1" smtClean="0"/>
              <a:t>Gn</a:t>
            </a:r>
            <a:r>
              <a:rPr lang="pt-BR" dirty="0" smtClean="0"/>
              <a:t> 38.1-30). </a:t>
            </a:r>
            <a:endParaRPr lang="pt-BR" dirty="0"/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A relação entre Jesus e à Igreja é constantemente estudada fazendo relação ao casamento e a família. Nessa relação o vínculo constante é o amor  e a relação de cuidado, de entrega e abnegação</a:t>
            </a:r>
            <a:r>
              <a:rPr lang="pt-BR" dirty="0" smtClean="0"/>
              <a:t>.</a:t>
            </a:r>
          </a:p>
          <a:p>
            <a:pPr algn="just">
              <a:buNone/>
            </a:pPr>
            <a:endParaRPr lang="pt-BR" dirty="0"/>
          </a:p>
          <a:p>
            <a:pPr algn="just" fontAlgn="base"/>
            <a:r>
              <a:rPr lang="pt-BR" dirty="0"/>
              <a:t>A família no NT é sempre lembrada de forma inclusiva no ministério de Jesus, as visitas às casas, o ambiente familiar sempre esteve presente. Ele gostava de ir às casas, de estar com as famílias.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23928" y="274638"/>
            <a:ext cx="4762872" cy="706090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A FAMÍLIA NO NT</a:t>
            </a:r>
            <a:endParaRPr lang="pt-B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72008"/>
          </a:xfrm>
        </p:spPr>
        <p:txBody>
          <a:bodyPr>
            <a:normAutofit/>
          </a:bodyPr>
          <a:lstStyle/>
          <a:p>
            <a:pPr algn="just" fontAlgn="base"/>
            <a:r>
              <a:rPr lang="pt-BR" dirty="0"/>
              <a:t>A igreja cristã teve seu princípio nos </a:t>
            </a:r>
            <a:r>
              <a:rPr lang="pt-BR" dirty="0" smtClean="0"/>
              <a:t>lares com encontros nas casas. Havia </a:t>
            </a:r>
            <a:r>
              <a:rPr lang="pt-BR" dirty="0"/>
              <a:t>uma relação entre igreja e os lares dos filiados à Igreja</a:t>
            </a:r>
            <a:r>
              <a:rPr lang="pt-BR" dirty="0" smtClean="0"/>
              <a:t>.</a:t>
            </a:r>
          </a:p>
          <a:p>
            <a:pPr algn="just" fontAlgn="base"/>
            <a:endParaRPr lang="pt-BR" dirty="0"/>
          </a:p>
          <a:p>
            <a:pPr algn="just" fontAlgn="base"/>
            <a:r>
              <a:rPr lang="pt-BR" dirty="0"/>
              <a:t>Há </a:t>
            </a:r>
            <a:r>
              <a:rPr lang="pt-BR" dirty="0" smtClean="0"/>
              <a:t>também, uma </a:t>
            </a:r>
            <a:r>
              <a:rPr lang="pt-BR" dirty="0"/>
              <a:t>relação direta no sentido espiritual, onde D’us é chamado de Pai, e a igreja chamada de filhos de D’us. </a:t>
            </a:r>
            <a:endParaRPr lang="pt-BR" dirty="0" smtClean="0"/>
          </a:p>
          <a:p>
            <a:pPr algn="just" fontAlgn="base">
              <a:buNone/>
            </a:pPr>
            <a:endParaRPr lang="pt-BR" dirty="0" smtClean="0"/>
          </a:p>
          <a:p>
            <a:pPr algn="just" fontAlgn="base"/>
            <a:r>
              <a:rPr lang="pt-BR" dirty="0" smtClean="0"/>
              <a:t>A </a:t>
            </a:r>
            <a:r>
              <a:rPr lang="pt-BR" dirty="0"/>
              <a:t>relação paternal e filial é comum na linguagem igrejeira.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Família no NT</a:t>
            </a:r>
            <a:endParaRPr lang="pt-BR" dirty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32648"/>
          </a:xfrm>
        </p:spPr>
        <p:txBody>
          <a:bodyPr>
            <a:normAutofit/>
          </a:bodyPr>
          <a:lstStyle/>
          <a:p>
            <a:pPr algn="just" fontAlgn="base"/>
            <a:r>
              <a:rPr lang="pt-BR" sz="3200" dirty="0"/>
              <a:t>Na oração dominical, Jesus ensinou seus discípulos a orar chamando D’us de Pai, e na oração sacerdotal, pede ao Pai que socorra seus discípulos e amigos.</a:t>
            </a:r>
          </a:p>
          <a:p>
            <a:pPr algn="just" fontAlgn="base"/>
            <a:r>
              <a:rPr lang="pt-BR" sz="3200" dirty="0"/>
              <a:t>Não é atípico que os membros do cristianismo chamem-se de irmãos. Isso por terem a firma crença de que em D’us tenha um Pai. 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t-BR" sz="4000" dirty="0" smtClean="0"/>
              <a:t>Na perspectiva cristã, o projeto de D’us toda a humanidade torna-se uma família. Assim, o povo de Deus deve ser entendido como “casa de Deus” (Hebreus 10:21, I Pedro 4:17); Deus é o “Pai”, e os cristãos são os “filhos de Deus” (Romanos 8:16).</a:t>
            </a:r>
          </a:p>
          <a:p>
            <a:endParaRPr lang="pt-BR" sz="40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Textos neotestamentários </a:t>
            </a:r>
            <a:endParaRPr lang="pt-BR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16024"/>
          </a:xfrm>
        </p:spPr>
        <p:txBody>
          <a:bodyPr/>
          <a:lstStyle/>
          <a:p>
            <a:pPr algn="just"/>
            <a:r>
              <a:rPr lang="pt-BR" dirty="0"/>
              <a:t>Na visão de alguns grupos cristãos, o tornar-se filho de Deus não é somente uma questão de nascimento mas, sim do novo nascimento (</a:t>
            </a:r>
            <a:r>
              <a:rPr lang="pt-BR" dirty="0" err="1"/>
              <a:t>Jo</a:t>
            </a:r>
            <a:r>
              <a:rPr lang="pt-BR" dirty="0"/>
              <a:t> 3.16) (João 1:14, João 3:16, Hebreus 11:17) Mas os que creem em Jesus Cristo são feitos filhos de Deus: A todos quantos o receberam, deu-lhes o poder de serem feitos filhos de Deus, aos que creem no seu nome. (João 1:12)</a:t>
            </a:r>
          </a:p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3970784" cy="92211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pt-BR" dirty="0" smtClean="0">
                <a:solidFill>
                  <a:srgbClr val="FF0000"/>
                </a:solidFill>
              </a:rPr>
              <a:t>Textos do NT</a:t>
            </a:r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4" name="Imagem 3" descr="http://byfiles.storage.msn.com/y1p7t51NzFba8d5vz7m-u6cBJh5s7KQJ6yGqIzEL0QRJc0Vo7eu1Jz2jMqcfmytNDBl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5157192"/>
            <a:ext cx="2332112" cy="1232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pt-BR" dirty="0"/>
              <a:t>Portanto, enquanto temos oportunidade, façamos o bem a todos, especialmente aos da família da fé. </a:t>
            </a:r>
            <a:r>
              <a:rPr lang="pt-BR" u="sng" dirty="0">
                <a:hlinkClick r:id="rId2"/>
              </a:rPr>
              <a:t>Gálatas 6:10</a:t>
            </a:r>
            <a:endParaRPr lang="pt-BR" dirty="0"/>
          </a:p>
          <a:p>
            <a:pPr algn="just">
              <a:buNone/>
            </a:pPr>
            <a:endParaRPr lang="pt-BR" dirty="0"/>
          </a:p>
          <a:p>
            <a:pPr algn="just"/>
            <a:r>
              <a:rPr lang="pt-BR" dirty="0"/>
              <a:t>Vejam como é grande o amor que o Pai nos concedeu: sermos chamados filhos de Deus, o que de fato somos! Por isso o mundo não nos conhece, porque não o conheceu. Amados, agora somos filhos de Deus, e ainda não se manifestou o que havemos de ser, mas sabemos que, quando ele se manifestar, seremos semelhantes a ele, pois o veremos como ele é. </a:t>
            </a:r>
            <a:br>
              <a:rPr lang="pt-BR" dirty="0"/>
            </a:br>
            <a:r>
              <a:rPr lang="pt-BR" dirty="0"/>
              <a:t>1 João </a:t>
            </a:r>
            <a:r>
              <a:rPr lang="pt-BR" dirty="0" smtClean="0"/>
              <a:t>3:1-2</a:t>
            </a:r>
            <a:r>
              <a:rPr lang="pt-BR" dirty="0"/>
              <a:t> 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100" b="1" dirty="0"/>
              <a:t>ALGUNS VERSÍCULOS DE FAMÍLIA NO </a:t>
            </a:r>
            <a:r>
              <a:rPr lang="pt-BR" sz="3100" b="1" dirty="0" smtClean="0"/>
              <a:t>NT</a:t>
            </a:r>
            <a:endParaRPr lang="pt-BR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pt-BR" sz="4000" dirty="0"/>
              <a:t>Podemos afirmar que a família está no escopo da Igreja? Por que</a:t>
            </a:r>
            <a:r>
              <a:rPr lang="pt-BR" sz="4000" dirty="0" smtClean="0"/>
              <a:t>?</a:t>
            </a:r>
          </a:p>
          <a:p>
            <a:pPr lvl="0" algn="just">
              <a:buNone/>
            </a:pPr>
            <a:endParaRPr lang="pt-BR" sz="4000" dirty="0"/>
          </a:p>
          <a:p>
            <a:pPr lvl="0" algn="just"/>
            <a:r>
              <a:rPr lang="pt-BR" sz="4000" dirty="0"/>
              <a:t>Como podemos relacionar os ensinos de Jesus com as dimensões familiares?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91880" y="404664"/>
            <a:ext cx="2736304" cy="9941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pt-BR" dirty="0" smtClean="0"/>
              <a:t>Reflexão </a:t>
            </a:r>
            <a:endParaRPr lang="pt-BR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A família é a base da </a:t>
            </a:r>
            <a:r>
              <a:rPr lang="pt-BR" dirty="0" smtClean="0"/>
              <a:t>sociedade. Exatamente </a:t>
            </a:r>
            <a:r>
              <a:rPr lang="pt-BR" dirty="0"/>
              <a:t>por essa razão que </a:t>
            </a:r>
            <a:r>
              <a:rPr lang="pt-BR" dirty="0" smtClean="0"/>
              <a:t>vemos </a:t>
            </a:r>
            <a:r>
              <a:rPr lang="pt-BR" dirty="0"/>
              <a:t>uma sociedade tão multifacetada e com sérios desvios sentimentais e estruturais. </a:t>
            </a:r>
            <a:endParaRPr lang="pt-BR" dirty="0" smtClean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Estando </a:t>
            </a:r>
            <a:r>
              <a:rPr lang="pt-BR" dirty="0"/>
              <a:t>a família enfraquecida, a sociedade se enfraquece na mesma proporção</a:t>
            </a:r>
            <a:r>
              <a:rPr lang="pt-BR" dirty="0" smtClean="0"/>
              <a:t>.</a:t>
            </a:r>
          </a:p>
          <a:p>
            <a:pPr algn="just">
              <a:buNone/>
            </a:pPr>
            <a:endParaRPr lang="pt-BR" dirty="0"/>
          </a:p>
          <a:p>
            <a:pPr algn="just"/>
            <a:endParaRPr lang="pt-BR" dirty="0"/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19872" y="332656"/>
            <a:ext cx="4752528" cy="101297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pt-BR" dirty="0" smtClean="0"/>
              <a:t>Base da sociedade?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1907704" y="5013176"/>
            <a:ext cx="47525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/>
              <a:t>Em tempos passados, tínhamos na família uma célula segura, onde filhos e pais, filhas e mães possuíam papéis mais menos definidos no lar. A mãe acolhedora, protetora e o pai provedor, os filhos eram </a:t>
            </a:r>
            <a:r>
              <a:rPr lang="pt-BR" dirty="0" err="1"/>
              <a:t>co-produtores</a:t>
            </a:r>
            <a:r>
              <a:rPr lang="pt-BR" dirty="0"/>
              <a:t> ao lado de seus pais e as filha aprendiam trabalhos típicos do lar. </a:t>
            </a:r>
            <a:endParaRPr lang="pt-BR" dirty="0" smtClean="0"/>
          </a:p>
          <a:p>
            <a:pPr algn="just"/>
            <a:endParaRPr lang="pt-BR" dirty="0"/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07904" y="274638"/>
            <a:ext cx="4978896" cy="1143000"/>
          </a:xfrm>
        </p:spPr>
        <p:txBody>
          <a:bodyPr/>
          <a:lstStyle/>
          <a:p>
            <a:r>
              <a:rPr lang="pt-BR" dirty="0" smtClean="0"/>
              <a:t>Modernidade 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2267744" y="5301208"/>
            <a:ext cx="47525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Com o advento da modernidade, os trabalhos nas fábricas tomaram paulatinamente o espaço que antes era das reuniões familiares, dos jantares e almoços e família. A consequência natural desses fatos, foi uma desestruturação familiar.</a:t>
            </a:r>
          </a:p>
          <a:p>
            <a:pPr algn="just"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Sociedade moderna 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2123728" y="5517232"/>
            <a:ext cx="47525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A família entes produtora, passou a ser consumidora. Aumentando o consumo, aumenta a produção e diminui a qualidade de tempo entre os entes familiares. O tempo e o trabalho viraram “peças de mercado” e esses produtos viraram objetos de consumo com preços estipulados pelos empregadores</a:t>
            </a:r>
            <a:r>
              <a:rPr lang="pt-BR" dirty="0" smtClean="0"/>
              <a:t>.</a:t>
            </a:r>
          </a:p>
          <a:p>
            <a:pPr algn="just">
              <a:buNone/>
            </a:pPr>
            <a:endParaRPr lang="pt-BR" dirty="0"/>
          </a:p>
          <a:p>
            <a:pPr algn="just">
              <a:buNone/>
            </a:pPr>
            <a:endParaRPr lang="pt-BR" dirty="0"/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Produtora ou consumidora?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2411760" y="5373216"/>
            <a:ext cx="47525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331640" y="274638"/>
            <a:ext cx="648072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pt-BR" dirty="0" smtClean="0"/>
              <a:t>FAMÍLIAS PÓS-MODERNAS</a:t>
            </a:r>
            <a:endParaRPr lang="pt-BR" dirty="0"/>
          </a:p>
        </p:txBody>
      </p:sp>
      <p:pic>
        <p:nvPicPr>
          <p:cNvPr id="4" name="Espaço Reservado para Conteúdo 3" descr="http://2.bp.blogspot.com/-H7t41Vz7xCI/TbxFbw3KIuI/AAAAAAAAD5Q/ieVuLPMsXr4/s1600/o+livro+da+fam%25C3%25ADlia+Ensinar-Aprender00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81138"/>
            <a:ext cx="6480721" cy="4756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rmAutofit/>
          </a:bodyPr>
          <a:lstStyle/>
          <a:p>
            <a:pPr algn="just"/>
            <a:r>
              <a:rPr lang="pt-BR" sz="3200" dirty="0"/>
              <a:t>Com o avanço da modernidade, os novos ventos doutrinários foram ganhando força, e mais uma vez afetando diretamente à família em sua estrutura antes sólida.</a:t>
            </a:r>
          </a:p>
          <a:p>
            <a:pPr algn="just"/>
            <a:r>
              <a:rPr lang="pt-BR" sz="3200" dirty="0"/>
              <a:t>Os movimentos revolucionários, o movimento feminista, a igualdade de direito entre outras “</a:t>
            </a:r>
            <a:r>
              <a:rPr lang="pt-BR" sz="3200" i="1" dirty="0"/>
              <a:t>conquistas sociais</a:t>
            </a:r>
            <a:r>
              <a:rPr lang="pt-BR" sz="3200" dirty="0"/>
              <a:t>”. A mulher passou a votar, estudar mais, fazer-se presente na política, nas igrejas...</a:t>
            </a:r>
          </a:p>
          <a:p>
            <a:endParaRPr lang="pt-BR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Tal situação fez parte de uma guinada social. Motivadas pelas ausências temporárias ou permanentes, óbitos dos esposos, dentre outros fatores, muitas mulheres foram assumindo o comando de suas respectivas casas. Cunha, ao abordar o assunto aponta para alguns dados como seguem.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Um fenômeno social </a:t>
            </a:r>
            <a:endParaRPr lang="pt-BR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386603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Nesse contexto, muitos homens quer eram arrimo de família passaram buscar o sustento em outras terras, distantes de suas famílias gerando um novo fenômeno social, passando muitas mulheres a assumirem o “governo do lar”. </a:t>
            </a:r>
            <a:endParaRPr lang="pt-BR" dirty="0" smtClean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As </a:t>
            </a:r>
            <a:r>
              <a:rPr lang="pt-BR" dirty="0"/>
              <a:t>que antes eram as mães acolhedoras, passaram a assumir e acumular também a função de provedora.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Conteúdo 7" descr="http://3.bp.blogspot.com/-wGV4IuAVwpY/UCbgTooa-kI/AAAAAAAAF5E/5fX0R9ThZJ4/s320/catspae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340768"/>
            <a:ext cx="5472607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pt-BR" dirty="0">
                <a:solidFill>
                  <a:srgbClr val="FF0000"/>
                </a:solidFill>
              </a:rPr>
              <a:t>Maria </a:t>
            </a:r>
            <a:r>
              <a:rPr lang="pt-BR" dirty="0" err="1">
                <a:solidFill>
                  <a:srgbClr val="FF0000"/>
                </a:solidFill>
              </a:rPr>
              <a:t>Odila</a:t>
            </a:r>
            <a:r>
              <a:rPr lang="pt-BR" dirty="0">
                <a:solidFill>
                  <a:srgbClr val="FF0000"/>
                </a:solidFill>
              </a:rPr>
              <a:t> Silva Dias enfatiza que, na época da Independência, quase 40% dos moradores da cidade de São Paulo eram mulheres sós, chefes de famílias. Em sua análise, a autora indica que de 35% a 40% dessas mulheres ‘assumiam o papel de provedoras do sustento de suas famílias; como chefes de fogo, declaravam viver do seu próprio trabalho” As atividades desempenhadas por elas eram de caráter informal, sendo as menos lucrativas e rentáveis.</a:t>
            </a:r>
          </a:p>
          <a:p>
            <a:pPr>
              <a:buNone/>
            </a:pPr>
            <a:endParaRPr lang="pt-BR" dirty="0"/>
          </a:p>
          <a:p>
            <a:r>
              <a:rPr lang="pt-BR" dirty="0"/>
              <a:t>Dissertação de Mestrado. Jorginho Rodrigo da Cunha. UFSJ.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Uma breve pesquisa</a:t>
            </a:r>
            <a:endParaRPr lang="pt-BR" dirty="0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602627"/>
          </a:xfrm>
        </p:spPr>
        <p:txBody>
          <a:bodyPr>
            <a:normAutofit fontScale="92500"/>
          </a:bodyPr>
          <a:lstStyle/>
          <a:p>
            <a:pPr algn="just"/>
            <a:r>
              <a:rPr lang="pt-BR" dirty="0">
                <a:solidFill>
                  <a:srgbClr val="FF0000"/>
                </a:solidFill>
              </a:rPr>
              <a:t>Em estudo comparativo de várias regiões brasileiras, </a:t>
            </a:r>
            <a:r>
              <a:rPr lang="pt-BR" dirty="0" err="1">
                <a:solidFill>
                  <a:srgbClr val="FF0000"/>
                </a:solidFill>
              </a:rPr>
              <a:t>Eni</a:t>
            </a:r>
            <a:r>
              <a:rPr lang="pt-BR" dirty="0">
                <a:solidFill>
                  <a:srgbClr val="FF0000"/>
                </a:solidFill>
              </a:rPr>
              <a:t> Samara aponta que, na província de São Paulo, em 1827, 29% das mulheres eram chefes de família e, em 1836, a percentagem se elevou para 37%; em Goiás, no ano de 1818, encontrou 17% de mulheres chefes, e na Bahia, em 1835, a percentagem era de 33%.83 De acordo com a autora, o estar à frente de um domicílio, para essas mulheres, poderia significar o prover o sustento da família. (...) A autora esclarece que o fenômeno pode ser explicado tanto pelas dificuldades econômicas como pela mobilidade espacial da população masculina em busca de melhores condições de vida.</a:t>
            </a:r>
          </a:p>
          <a:p>
            <a:pPr>
              <a:buNone/>
            </a:pPr>
            <a:endParaRPr lang="pt-BR" dirty="0"/>
          </a:p>
          <a:p>
            <a:endParaRPr lang="pt-BR" dirty="0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O desencantamento </a:t>
            </a:r>
            <a:r>
              <a:rPr lang="pt-BR" dirty="0"/>
              <a:t>da fé na modernidade, surgem outras visões de fé e vida</a:t>
            </a:r>
            <a:r>
              <a:rPr lang="pt-BR" dirty="0" smtClean="0"/>
              <a:t>.</a:t>
            </a:r>
          </a:p>
          <a:p>
            <a:pPr algn="just">
              <a:buNone/>
            </a:pPr>
            <a:r>
              <a:rPr lang="pt-BR" dirty="0" smtClean="0"/>
              <a:t> </a:t>
            </a:r>
            <a:r>
              <a:rPr lang="pt-BR" dirty="0"/>
              <a:t>Aparecem os sentimentos de “alforria” em relação às duras cargas </a:t>
            </a:r>
            <a:r>
              <a:rPr lang="pt-BR" dirty="0" smtClean="0"/>
              <a:t>dogmáticas</a:t>
            </a:r>
          </a:p>
          <a:p>
            <a:pPr algn="just"/>
            <a:r>
              <a:rPr lang="pt-BR" dirty="0" smtClean="0"/>
              <a:t> </a:t>
            </a:r>
          </a:p>
          <a:p>
            <a:pPr algn="just"/>
            <a:r>
              <a:rPr lang="pt-BR" dirty="0" smtClean="0"/>
              <a:t>E </a:t>
            </a:r>
            <a:r>
              <a:rPr lang="pt-BR" dirty="0"/>
              <a:t>esse fenômeno trouxe </a:t>
            </a:r>
            <a:r>
              <a:rPr lang="pt-BR" dirty="0" smtClean="0"/>
              <a:t>a </a:t>
            </a:r>
            <a:r>
              <a:rPr lang="pt-BR" dirty="0" err="1"/>
              <a:t>provisoriedade</a:t>
            </a:r>
            <a:r>
              <a:rPr lang="pt-BR" dirty="0"/>
              <a:t> das coisas. Era o alvorecer </a:t>
            </a:r>
            <a:r>
              <a:rPr lang="pt-BR" dirty="0" smtClean="0"/>
              <a:t>da Pós-modernidade.</a:t>
            </a:r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  <p:pic>
        <p:nvPicPr>
          <p:cNvPr id="4" name="Imagem 3" descr="http://1.bp.blogspot.com/-LQV7dvnVVp8/T6qVrs77yRI/AAAAAAAAC7w/cUatRlTrpAU/s1600/Ci%C3%AAncia+x+Teologi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3861048"/>
            <a:ext cx="2281064" cy="2218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616624"/>
          </a:xfrm>
        </p:spPr>
        <p:txBody>
          <a:bodyPr/>
          <a:lstStyle/>
          <a:p>
            <a:pPr algn="just"/>
            <a:r>
              <a:rPr lang="pt-BR" sz="3600" dirty="0" smtClean="0"/>
              <a:t>A família ainda assim não foi vencida e nem tão pouco destruída. Ela é um projeto de Deus, e como tal, prevalece.</a:t>
            </a:r>
          </a:p>
          <a:p>
            <a:pPr algn="just"/>
            <a:r>
              <a:rPr lang="pt-BR" sz="3600" dirty="0" smtClean="0"/>
              <a:t>O fato de vivenciarmos as novas formas de pensar e olhar à família não tornou-se a verdade sobre o tema. É apenas uma demanda de alguns grupos de interesse.</a:t>
            </a:r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https://encrypted-tbn3.gstatic.com/images?q=tbn:ANd9GcT2DCxsg1zRhzMRsvcdRE20mD8vednvGuqL1sRV7HMK3WiDMhEEe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484784"/>
            <a:ext cx="518457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28800"/>
            <a:ext cx="8363272" cy="5040560"/>
          </a:xfrm>
        </p:spPr>
        <p:txBody>
          <a:bodyPr/>
          <a:lstStyle/>
          <a:p>
            <a:pPr lvl="0">
              <a:buNone/>
            </a:pPr>
            <a:endParaRPr lang="pt-BR" dirty="0"/>
          </a:p>
          <a:p>
            <a:pPr lvl="0" algn="just"/>
            <a:r>
              <a:rPr lang="pt-BR" sz="4000" dirty="0" smtClean="0"/>
              <a:t>Cite </a:t>
            </a:r>
            <a:r>
              <a:rPr lang="pt-BR" sz="4000" dirty="0"/>
              <a:t>pelo menos quatro problemas típicos das sociedades pós-modernas</a:t>
            </a:r>
          </a:p>
          <a:p>
            <a:pPr lvl="0" algn="just"/>
            <a:r>
              <a:rPr lang="pt-BR" sz="4000" dirty="0"/>
              <a:t>Quais desajustes familiares são marcantes na sociedade pós-moderna?</a:t>
            </a:r>
          </a:p>
          <a:p>
            <a:pPr>
              <a:buNone/>
            </a:pPr>
            <a:endParaRPr lang="pt-BR" dirty="0"/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9712" y="332656"/>
            <a:ext cx="3538736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pt-BR" dirty="0" smtClean="0"/>
              <a:t>REFLEXÃO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4067944" y="5805264"/>
            <a:ext cx="47525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589848"/>
            <a:ext cx="8229600" cy="6268152"/>
          </a:xfrm>
        </p:spPr>
        <p:txBody>
          <a:bodyPr>
            <a:noAutofit/>
          </a:bodyPr>
          <a:lstStyle/>
          <a:p>
            <a:pPr algn="just"/>
            <a:r>
              <a:rPr lang="pt-BR" sz="3600" dirty="0" smtClean="0"/>
              <a:t>A </a:t>
            </a:r>
            <a:r>
              <a:rPr lang="pt-BR" sz="3600" dirty="0"/>
              <a:t>família sofreu as mudanças da sociedade, procurando adaptar-se e estruturar-se em  função das novas realidades, novos problemas. </a:t>
            </a:r>
            <a:endParaRPr lang="pt-BR" sz="3600" dirty="0" smtClean="0"/>
          </a:p>
          <a:p>
            <a:pPr algn="just">
              <a:buNone/>
            </a:pPr>
            <a:endParaRPr lang="pt-BR" sz="3600" dirty="0" smtClean="0"/>
          </a:p>
          <a:p>
            <a:pPr algn="just"/>
            <a:r>
              <a:rPr lang="pt-BR" sz="3600" dirty="0" smtClean="0"/>
              <a:t>Diante disso, fica a pergunta;</a:t>
            </a:r>
          </a:p>
          <a:p>
            <a:pPr algn="just">
              <a:buNone/>
            </a:pPr>
            <a:endParaRPr lang="pt-BR" sz="3600" dirty="0" smtClean="0"/>
          </a:p>
          <a:p>
            <a:pPr algn="ctr"/>
            <a:r>
              <a:rPr lang="pt-BR" sz="3600" i="1" dirty="0" smtClean="0">
                <a:solidFill>
                  <a:srgbClr val="FF0000"/>
                </a:solidFill>
              </a:rPr>
              <a:t>Sua família vai bem?</a:t>
            </a:r>
            <a:endParaRPr lang="pt-BR" sz="36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530619"/>
          </a:xfrm>
        </p:spPr>
        <p:txBody>
          <a:bodyPr/>
          <a:lstStyle/>
          <a:p>
            <a:pPr algn="just"/>
            <a:r>
              <a:rPr lang="pt-BR" sz="3200" dirty="0" smtClean="0"/>
              <a:t>Mas, efetivamente, a  sociedade procurou estruturar e adaptar as suas funções, respondendo às novas  realidades tanto estruturais como funcionais da família.  Falamos assim de dois tipos de influência da família na sociedade: influência no sentido </a:t>
            </a:r>
            <a:r>
              <a:rPr lang="pt-BR" sz="3200" dirty="0" err="1" smtClean="0"/>
              <a:t>finalístico</a:t>
            </a:r>
            <a:r>
              <a:rPr lang="pt-BR" sz="3200" dirty="0" smtClean="0"/>
              <a:t> e influência no sentido operativo.</a:t>
            </a:r>
          </a:p>
          <a:p>
            <a:pPr algn="just"/>
            <a:endParaRPr lang="pt-BR" sz="3200" dirty="0"/>
          </a:p>
          <a:p>
            <a:pPr algn="just"/>
            <a:endParaRPr lang="pt-BR" sz="3200" dirty="0" smtClean="0"/>
          </a:p>
          <a:p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2267744" y="5373216"/>
            <a:ext cx="47525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É </a:t>
            </a:r>
            <a:r>
              <a:rPr lang="pt-BR" dirty="0"/>
              <a:t>no seio da família que começamos a desenvolver nossas habilidades </a:t>
            </a:r>
            <a:r>
              <a:rPr lang="pt-BR" dirty="0" smtClean="0"/>
              <a:t>relacionais. 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É </a:t>
            </a:r>
            <a:r>
              <a:rPr lang="pt-BR" dirty="0"/>
              <a:t>no </a:t>
            </a:r>
            <a:r>
              <a:rPr lang="pt-BR" dirty="0" smtClean="0"/>
              <a:t>ambiente familiar que </a:t>
            </a:r>
            <a:r>
              <a:rPr lang="pt-BR" dirty="0"/>
              <a:t>vamos paulatinamente formatando nossas convicções de fé e vida, de certo e errado, moral e imoral, santo e profano.</a:t>
            </a:r>
          </a:p>
          <a:p>
            <a:pPr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Família e desenvolvimento cognitivo</a:t>
            </a:r>
            <a:endParaRPr lang="pt-BR" dirty="0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“casa de pai, escola de filho”</a:t>
            </a:r>
            <a:endParaRPr lang="pt-BR" dirty="0"/>
          </a:p>
        </p:txBody>
      </p:sp>
      <p:pic>
        <p:nvPicPr>
          <p:cNvPr id="4" name="Espaço Reservado para Conteúdo 3" descr="http://leals.files.wordpress.com/2011/05/paisfilhos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420888"/>
            <a:ext cx="568863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264696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A verdade que vai se formando no ideário infantil são as verdades paternas/maternas por meio de seus arquétipos. </a:t>
            </a:r>
            <a:endParaRPr lang="pt-BR" dirty="0" smtClean="0"/>
          </a:p>
          <a:p>
            <a:pPr algn="just"/>
            <a:r>
              <a:rPr lang="pt-BR" dirty="0" smtClean="0"/>
              <a:t>É muito </a:t>
            </a:r>
            <a:r>
              <a:rPr lang="pt-BR" dirty="0"/>
              <a:t>difícil se desvencilhar de certos conceitos e tabus na fase adulta. </a:t>
            </a:r>
            <a:endParaRPr lang="pt-BR" dirty="0" smtClean="0"/>
          </a:p>
          <a:p>
            <a:pPr algn="just">
              <a:buNone/>
            </a:pPr>
            <a:endParaRPr lang="pt-BR" dirty="0" smtClean="0"/>
          </a:p>
          <a:p>
            <a:pPr algn="just"/>
            <a:r>
              <a:rPr lang="pt-BR" dirty="0" smtClean="0"/>
              <a:t> </a:t>
            </a:r>
            <a:r>
              <a:rPr lang="pt-BR" dirty="0"/>
              <a:t>Alguns conceitos podem ser </a:t>
            </a:r>
            <a:r>
              <a:rPr lang="pt-BR" dirty="0" smtClean="0"/>
              <a:t>redimensionados, </a:t>
            </a:r>
            <a:r>
              <a:rPr lang="pt-BR" dirty="0"/>
              <a:t>mas ainda assim, de certa forma estarão presentes no inconsciente podendo manifestar-se em algum momento da vida adulta.</a:t>
            </a:r>
          </a:p>
          <a:p>
            <a:endParaRPr lang="pt-BR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340768"/>
            <a:ext cx="8568952" cy="5040560"/>
          </a:xfrm>
        </p:spPr>
        <p:txBody>
          <a:bodyPr>
            <a:normAutofit/>
          </a:bodyPr>
          <a:lstStyle/>
          <a:p>
            <a:pPr algn="just"/>
            <a:r>
              <a:rPr lang="pt-BR" sz="4000" dirty="0"/>
              <a:t>O senso comum ganha força no imaginário, os deuses e demônios “são criados” como portadores da legalidade das coisas, com </a:t>
            </a:r>
            <a:r>
              <a:rPr lang="pt-BR" sz="4000" dirty="0" err="1"/>
              <a:t>teodicéias</a:t>
            </a:r>
            <a:r>
              <a:rPr lang="pt-BR" sz="4000" dirty="0"/>
              <a:t> frívolas e esvaziadas de sentido mas indeléveis no adulto que as adquiriu na infância.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Família e senso comum</a:t>
            </a:r>
            <a:endParaRPr lang="pt-BR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/>
              <a:t>A educação castradora limita significativamente o desenvolvimento físico e mental do indivíduo em formação. Em quanto indivíduo, a criança deve experimentar certas “dores do desenvolvimento” (As quedas, os entorses, as perdas e ganhos, fracassos e vitórias...) a superação de limites deve estar no projeto de desenvolvimento infantil e cabe aos adultos incentivá-los (Com moderação) para termos adultos saudáveis.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Educação castradora </a:t>
            </a:r>
            <a:endParaRPr lang="pt-BR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/>
          <a:lstStyle/>
          <a:p>
            <a:pPr algn="just"/>
            <a:r>
              <a:rPr lang="pt-BR" sz="3600" dirty="0"/>
              <a:t>Como fruto da castração educacional temos um grande número de crianças e adolescentes com obesidade mórbida, com pressão alta, com limitações físicas e cognitivas porque lhes foram roubados o direito de pensar, de falar de se expressar</a:t>
            </a:r>
            <a:r>
              <a:rPr lang="pt-BR" sz="3600" dirty="0" smtClean="0"/>
              <a:t>.</a:t>
            </a:r>
          </a:p>
          <a:p>
            <a:pPr algn="just"/>
            <a:endParaRPr lang="pt-BR" sz="3600" dirty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3563888" y="5373216"/>
            <a:ext cx="47525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42587"/>
          </a:xfrm>
        </p:spPr>
        <p:txBody>
          <a:bodyPr/>
          <a:lstStyle/>
          <a:p>
            <a:pPr algn="just"/>
            <a:r>
              <a:rPr lang="pt-BR" sz="3200" dirty="0">
                <a:solidFill>
                  <a:srgbClr val="FF0000"/>
                </a:solidFill>
              </a:rPr>
              <a:t>Em relação à igreja e à vida eclesiástica, muitas crianças se desmotivam e perdem o encanto com a igreja em função de comentários paternais do tipo “aquele irmão é isso ou aquilo” ou, “o pastor é fraco...” ou outros comentários não edificantes que certamente passarão a fazer parte da visão da criança e posteriormente do adulto em relação à igreja.</a:t>
            </a:r>
          </a:p>
          <a:p>
            <a:endParaRPr lang="pt-BR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336704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3200" dirty="0"/>
              <a:t>A fé da criança deve ser preservada pelos adultos. Os adultos </a:t>
            </a:r>
            <a:r>
              <a:rPr lang="pt-BR" sz="3200" dirty="0" smtClean="0"/>
              <a:t>Pai </a:t>
            </a:r>
            <a:r>
              <a:rPr lang="pt-BR" sz="3200" dirty="0"/>
              <a:t>e Mãe devem portar-se como sacerdotes do lar. Um bom exemplo de preservação da fé da criança foi Abraão com </a:t>
            </a:r>
            <a:r>
              <a:rPr lang="pt-BR" sz="3200" dirty="0" err="1"/>
              <a:t>Izaque</a:t>
            </a:r>
            <a:r>
              <a:rPr lang="pt-BR" sz="3200" dirty="0"/>
              <a:t> no leito do sacrifício. Em momento algum o texto relata a exposição de suas dúvidas e dilemas pessoais para o filho, em momento algum fraquejou a ponto de estremecer a fé do filho. Mantendo-se firme na crença e na afirmação de que: “Deus proverá”</a:t>
            </a:r>
          </a:p>
          <a:p>
            <a:endParaRPr lang="pt-BR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Formar uma família é dedicar-se à formação de uma “terceira cultura”, isto ocorre em função da junção de duas pessoas de </a:t>
            </a:r>
            <a:r>
              <a:rPr lang="pt-BR" dirty="0" err="1"/>
              <a:t>ethos</a:t>
            </a:r>
            <a:r>
              <a:rPr lang="pt-BR" dirty="0"/>
              <a:t> diferenciados que resolvem unirem-se em casamento. Aos poucos vão se ajustando, se encaixando, aderindo um ao outros no pensar, no planejar... não é uma tarefa fácil, mas </a:t>
            </a:r>
            <a:r>
              <a:rPr lang="pt-BR" dirty="0" smtClean="0"/>
              <a:t>necessária. </a:t>
            </a:r>
          </a:p>
          <a:p>
            <a:pPr algn="just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 </a:t>
            </a:r>
            <a:br>
              <a:rPr lang="pt-BR" dirty="0"/>
            </a:br>
            <a:r>
              <a:rPr lang="pt-BR" b="1" dirty="0"/>
              <a:t>Família, “terceira cultura”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1979712" y="5589240"/>
            <a:ext cx="47525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404664"/>
            <a:ext cx="8445624" cy="5616624"/>
          </a:xfrm>
        </p:spPr>
        <p:txBody>
          <a:bodyPr>
            <a:noAutofit/>
          </a:bodyPr>
          <a:lstStyle/>
          <a:p>
            <a:pPr algn="just"/>
            <a:r>
              <a:rPr lang="pt-BR" sz="3600" dirty="0" smtClean="0">
                <a:solidFill>
                  <a:srgbClr val="FF0000"/>
                </a:solidFill>
              </a:rPr>
              <a:t>Com o nascimento dos filhos, esses passarão a receber a influência dos pais e ai estaremos vivenciando a criação de uma nova forma de pensar como extrato das convicções de pai e mãe.</a:t>
            </a:r>
          </a:p>
          <a:p>
            <a:pPr algn="just"/>
            <a:r>
              <a:rPr lang="pt-BR" sz="3600" dirty="0" smtClean="0">
                <a:solidFill>
                  <a:srgbClr val="FF0000"/>
                </a:solidFill>
              </a:rPr>
              <a:t> O homem e a mulher trazem suas “cargas culturais” suas religiosidades e crenças, e todas as peculiaridades educacionais</a:t>
            </a:r>
            <a:endParaRPr lang="pt-BR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42587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Com números cada vez menor de filhos e paradoxalmente também cada vez menor o tempo para esses poucos filhos, a família consumidora tornou-se frágil e suscetível aos assédios mercadológicos e até, de certa forma, “</a:t>
            </a:r>
            <a:r>
              <a:rPr lang="pt-BR" dirty="0" err="1"/>
              <a:t>antropofagista</a:t>
            </a:r>
            <a:r>
              <a:rPr lang="pt-BR" dirty="0"/>
              <a:t>” canibalesca. </a:t>
            </a:r>
            <a:endParaRPr lang="pt-BR" dirty="0" smtClean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São </a:t>
            </a:r>
            <a:r>
              <a:rPr lang="pt-BR" dirty="0"/>
              <a:t>vidas humanas sugando vidas humanas, e nessa direção a educação dos filhos são deixados para as escolas, para os programas de TV ou para as babás. </a:t>
            </a:r>
          </a:p>
          <a:p>
            <a:endParaRPr lang="pt-BR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483768" y="274638"/>
            <a:ext cx="5184576" cy="1143000"/>
          </a:xfrm>
        </p:spPr>
        <p:txBody>
          <a:bodyPr/>
          <a:lstStyle/>
          <a:p>
            <a:r>
              <a:rPr lang="pt-BR" dirty="0" smtClean="0"/>
              <a:t>Um abismo social</a:t>
            </a:r>
            <a:endParaRPr lang="pt-BR" dirty="0"/>
          </a:p>
        </p:txBody>
      </p:sp>
      <p:pic>
        <p:nvPicPr>
          <p:cNvPr id="4" name="Espaço Reservado para Conteúdo 3" descr="http://papodehomem.com.br/wp-content/uploads/2013/09/Coyote-Cliff-620x371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977231"/>
            <a:ext cx="5905500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Atualmente vemos a cada dia famílias mais diminutas, não há mais em nossa sociedade mães gerando muitos filhos, a família consumidora não produz muitos filhos ao contrário da família produtora que tinham as vezes mais dez filhos (Era a garantia da força de trabalho produtivo nas lavouras e agriculturas familiares).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3600" b="1" dirty="0"/>
              <a:t>A família pós-moderna e pós-metafísica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672"/>
          </a:xfrm>
        </p:spPr>
        <p:txBody>
          <a:bodyPr/>
          <a:lstStyle/>
          <a:p>
            <a:pPr algn="just"/>
            <a:r>
              <a:rPr lang="pt-BR" sz="3600" dirty="0">
                <a:solidFill>
                  <a:srgbClr val="FF0000"/>
                </a:solidFill>
              </a:rPr>
              <a:t>As crianças criadas em escolas de tempo  integral, longe por algum motivo de seus pais, vão aprender muito mais dos outros, das convicções dos outros que da própria família e isso afetará claramente o desenvolvimento dessa criança, e tais convicções o acompanharão pela vida adulta.</a:t>
            </a:r>
          </a:p>
          <a:p>
            <a:pPr>
              <a:buNone/>
            </a:pPr>
            <a:endParaRPr lang="pt-BR" sz="3600" dirty="0">
              <a:solidFill>
                <a:srgbClr val="FF0000"/>
              </a:solidFill>
            </a:endParaRPr>
          </a:p>
          <a:p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1619672" y="5517232"/>
            <a:ext cx="47525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Fragilidade </a:t>
            </a:r>
            <a:r>
              <a:rPr lang="pt-BR" dirty="0" err="1" smtClean="0"/>
              <a:t>socio-familiar</a:t>
            </a:r>
            <a:endParaRPr lang="pt-BR" dirty="0"/>
          </a:p>
        </p:txBody>
      </p:sp>
      <p:pic>
        <p:nvPicPr>
          <p:cNvPr id="4" name="Espaço Reservado para Conteúdo 3" descr="http://karaminholas.zip.net/images/a_vida_e_fragil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204864"/>
            <a:ext cx="5976663" cy="4104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/>
              <a:t>A nova forma social vem gerando famílias reduzidas em tamanho e como fruto da </a:t>
            </a:r>
            <a:r>
              <a:rPr lang="pt-BR" dirty="0" err="1"/>
              <a:t>provisoriedade</a:t>
            </a:r>
            <a:r>
              <a:rPr lang="pt-BR" dirty="0"/>
              <a:t> das coisas pós-modernas os casamentos também tem se tornado cada vez mais provisórios e menos duradouros. Assim, não é atípico lares com pai sem a mãe, ou com a mãe sem o pai. A necessidade de sobrevivência faz com que o adulto da casa vá ao trabalho e La vai a educação dos filhos para mão de um “estranho no ninho”.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mundo do provisório</a:t>
            </a:r>
            <a:endParaRPr lang="pt-BR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Os pais deveriam ocupar o lugar de sacerdotes do lar, servindo de espelho para seus filhos, conduzindo-os nos caminhos do Senhor, mas, isso ainda acontece</a:t>
            </a:r>
            <a:r>
              <a:rPr lang="pt-BR" dirty="0" smtClean="0"/>
              <a:t>?</a:t>
            </a:r>
          </a:p>
          <a:p>
            <a:pPr>
              <a:buNone/>
            </a:pPr>
            <a:endParaRPr lang="pt-BR" dirty="0"/>
          </a:p>
          <a:p>
            <a:pPr algn="just"/>
            <a:r>
              <a:rPr lang="pt-BR" dirty="0"/>
              <a:t>O papel sacerdotal sempre presente na cultura religiosa ocidental e parte da cultura oriental, destaca-se pela atuação direta na vida e instrução dos discípulos, filhos...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Sacerdotes do lar?</a:t>
            </a:r>
            <a:br>
              <a:rPr lang="pt-BR" dirty="0" smtClean="0"/>
            </a:br>
            <a:endParaRPr lang="pt-BR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688632"/>
          </a:xfrm>
        </p:spPr>
        <p:txBody>
          <a:bodyPr/>
          <a:lstStyle/>
          <a:p>
            <a:pPr algn="just"/>
            <a:r>
              <a:rPr lang="pt-BR" sz="3600" dirty="0" smtClean="0"/>
              <a:t>No AT o sacerdote era a figura emblemática que representava os fiéis diante de Deus, por eles intercedia, ofertava sacrifícios pelos pecados do povo e por eles intercedia. De certa forma, era uma espécie de representante de Deus na terra e um elo ente os homens e D’us.</a:t>
            </a:r>
          </a:p>
          <a:p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4211960" y="5661248"/>
            <a:ext cx="47525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 algn="just"/>
            <a:r>
              <a:rPr lang="pt-BR" sz="3600" dirty="0"/>
              <a:t>Ao criar a humanidade, D’us deu a Adão a função sacerdotal, seria na verdade, um tríplice ofício adâmico, a saber: Profeta, Sacerdote e Rei. Com a queda, tais ofícios foram comprometidos e Adão falhou em sua missão</a:t>
            </a:r>
            <a:r>
              <a:rPr lang="pt-BR" sz="3600" dirty="0" smtClean="0"/>
              <a:t>.</a:t>
            </a:r>
          </a:p>
          <a:p>
            <a:pPr algn="just">
              <a:buNone/>
            </a:pPr>
            <a:endParaRPr lang="pt-BR" dirty="0"/>
          </a:p>
          <a:p>
            <a:pPr algn="just"/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Profeta, Sacerdote e Rei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3419872" y="5805264"/>
            <a:ext cx="47525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/>
          <a:lstStyle/>
          <a:p>
            <a:pPr algn="just"/>
            <a:r>
              <a:rPr lang="pt-BR" sz="3200" dirty="0" smtClean="0">
                <a:solidFill>
                  <a:srgbClr val="FF0000"/>
                </a:solidFill>
              </a:rPr>
              <a:t>O Profeta, o Sacerdote e o Rei. Esses ofícios, foram reestabelecidos no chamado Pacto da Graça. Jesus tornou-se o novo Adão, logo, trouxe-se em Si a restauração do tríplice ofício de Cristo. Profeta, Sacerdote e Rei.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pt-BR" dirty="0" smtClean="0"/>
              <a:t>O Profeta, o Sacerdote e o Rei</a:t>
            </a:r>
            <a:endParaRPr lang="pt-BR" dirty="0"/>
          </a:p>
        </p:txBody>
      </p:sp>
      <p:pic>
        <p:nvPicPr>
          <p:cNvPr id="4" name="Imagem 3" descr="http://1.bp.blogspot.com/-XhR624bQxyk/TZp2Oie0gUI/AAAAAAAAAO0/qq3GRmIr8dQ/s1600/familia-lendo-a-bibli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4653136"/>
            <a:ext cx="24257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00000"/>
          </a:xfrm>
        </p:spPr>
        <p:txBody>
          <a:bodyPr>
            <a:normAutofit/>
          </a:bodyPr>
          <a:lstStyle/>
          <a:p>
            <a:pPr algn="just"/>
            <a:r>
              <a:rPr lang="pt-BR" sz="2800" dirty="0">
                <a:solidFill>
                  <a:srgbClr val="FF0000"/>
                </a:solidFill>
              </a:rPr>
              <a:t>No lar, os pais deveriam exercer tais funções, ouvir dos filhos e interceder diante de Deus, receber de Deus e repassar aos filhos os ensinos para vida e exercer o “domínio” para o direcionamento do lar.</a:t>
            </a:r>
          </a:p>
          <a:p>
            <a:pPr algn="just"/>
            <a:r>
              <a:rPr lang="pt-BR" sz="2800" dirty="0">
                <a:solidFill>
                  <a:srgbClr val="FF0000"/>
                </a:solidFill>
              </a:rPr>
              <a:t>Isso tem sido uma verdade?</a:t>
            </a:r>
          </a:p>
          <a:p>
            <a:pPr algn="just"/>
            <a:r>
              <a:rPr lang="pt-BR" sz="2800" dirty="0">
                <a:solidFill>
                  <a:srgbClr val="FF0000"/>
                </a:solidFill>
              </a:rPr>
              <a:t>Outro fator marcante em nossa sociedade é o número crescente de lares com relações homoafetivas, “pai  e pai”, ou “mãe e mãe”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Pais sacerdotes?</a:t>
            </a:r>
            <a:endParaRPr lang="pt-BR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A preparação </a:t>
            </a:r>
            <a:r>
              <a:rPr lang="pt-BR" dirty="0"/>
              <a:t>dos </a:t>
            </a:r>
            <a:r>
              <a:rPr lang="pt-BR" dirty="0" smtClean="0"/>
              <a:t>filhos para </a:t>
            </a:r>
            <a:r>
              <a:rPr lang="pt-BR" dirty="0"/>
              <a:t>“voar”, para viver suas próprias </a:t>
            </a:r>
            <a:r>
              <a:rPr lang="pt-BR" dirty="0" smtClean="0"/>
              <a:t>vidas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Uma das dolorosas missões paternais é exatamente preparar os filhos para “voar”, o namoro, o casamento dos filhos, a dura realidade da hora da partida. </a:t>
            </a:r>
            <a:endParaRPr lang="pt-BR" dirty="0" smtClean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Nesse </a:t>
            </a:r>
            <a:r>
              <a:rPr lang="pt-BR" dirty="0"/>
              <a:t>momento, vem o sentimento de tristeza e de perda da maioria dos pais. A mãe ao ver o filho partir, o pai ao ver a filha partir.</a:t>
            </a:r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/>
          <a:lstStyle/>
          <a:p>
            <a:r>
              <a:rPr lang="pt-BR" dirty="0" smtClean="0"/>
              <a:t>INSEGURANÇA?</a:t>
            </a:r>
          </a:p>
          <a:p>
            <a:r>
              <a:rPr lang="pt-BR" dirty="0" smtClean="0"/>
              <a:t>MEDO?</a:t>
            </a:r>
          </a:p>
          <a:p>
            <a:r>
              <a:rPr lang="pt-BR" dirty="0" smtClean="0"/>
              <a:t>CIÚME?</a:t>
            </a:r>
          </a:p>
          <a:p>
            <a:endParaRPr lang="pt-BR" dirty="0" smtClean="0"/>
          </a:p>
          <a:p>
            <a:r>
              <a:rPr lang="pt-BR" dirty="0" smtClean="0"/>
              <a:t>QUE SENTIMENTO É ESSE? COMO TRATÁ-LO?</a:t>
            </a:r>
          </a:p>
          <a:p>
            <a:endParaRPr lang="pt-BR" dirty="0" smtClean="0"/>
          </a:p>
          <a:p>
            <a:endParaRPr lang="pt-BR" dirty="0" smtClean="0"/>
          </a:p>
          <a:p>
            <a:pPr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Sentimentos </a:t>
            </a:r>
            <a:endParaRPr lang="pt-BR" dirty="0"/>
          </a:p>
        </p:txBody>
      </p:sp>
      <p:pic>
        <p:nvPicPr>
          <p:cNvPr id="4" name="Imagem 3" descr="https://encrypted-tbn1.gstatic.com/images?q=tbn:ANd9GcQz_O6UtpzUD4kVzJYplqD8CQfObOjzSe4-GftTdLXcYteqnmr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196752"/>
            <a:ext cx="2549019" cy="1909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 descr="https://encrypted-tbn0.gstatic.com/images?q=tbn:ANd9GcTGvBEYQPGBiCUtGsODD-LlPNRr2KW1_YjyCecizu61Dqqx2BwdO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861048"/>
            <a:ext cx="2566789" cy="251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Após à saída, vem o terrível sentimento conhecido como a síndrome do ninho vazio. O sentimento de angústia, de dor de tristeza que leva alguns a experimentar a depressão. A saída dos filhos deixando os pais a sós em casa, gera a necessidade de aprendizado.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endParaRPr lang="pt-BR" dirty="0" smtClean="0"/>
          </a:p>
          <a:p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lum contrast="40000"/>
          </a:blip>
          <a:srcRect r="11491"/>
          <a:stretch>
            <a:fillRect/>
          </a:stretch>
        </p:blipFill>
        <p:spPr bwMode="auto">
          <a:xfrm>
            <a:off x="2339752" y="5589240"/>
            <a:ext cx="47525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 descr="http://media.uccdn.com/pt/images/5/2/6/img_como_detectar_o_transtorno_por_estresse_agudo_5625_ori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3645024"/>
            <a:ext cx="189481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pt-BR" sz="3200" dirty="0" smtClean="0">
                <a:solidFill>
                  <a:srgbClr val="FF0000"/>
                </a:solidFill>
              </a:rPr>
              <a:t>Reconstruindo  uma história de  amor?</a:t>
            </a:r>
            <a:endParaRPr lang="pt-BR" sz="3200" dirty="0">
              <a:solidFill>
                <a:srgbClr val="FF0000"/>
              </a:solidFill>
            </a:endParaRPr>
          </a:p>
        </p:txBody>
      </p:sp>
      <p:pic>
        <p:nvPicPr>
          <p:cNvPr id="4" name="Espaço Reservado para Conteúdo 3" descr="http://recadoface.com.br/imagens/facebook-idosos-imagens-a5470a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772816"/>
            <a:ext cx="583264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72008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Com </a:t>
            </a:r>
            <a:r>
              <a:rPr lang="pt-BR" dirty="0"/>
              <a:t>saída dos filhos, o casal tem uma nova chance de fortalecer ou até mesmo reconstruir uma história de amor. 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Reaprendendo com o diálogo</a:t>
            </a:r>
            <a:endParaRPr lang="pt-BR" dirty="0"/>
          </a:p>
        </p:txBody>
      </p:sp>
      <p:pic>
        <p:nvPicPr>
          <p:cNvPr id="4" name="Imagem 3" descr="http://blogdamulhersabia.files.wordpress.com/2013/11/9163a-sac3bade-do-idoso-para-familia-feliz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3501008"/>
            <a:ext cx="30480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72008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Reconstruir é inovar, poder ser aprendido no processo da convivência. Como diz o poema latino “Companheiro não há caminho, o caminho se faz ao andar”. E é na caminhada que encontraremos às pedras no caminho. Você conhece a poesia de </a:t>
            </a:r>
            <a:r>
              <a:rPr lang="pt-BR" dirty="0" err="1"/>
              <a:t>Drumont</a:t>
            </a:r>
            <a:r>
              <a:rPr lang="pt-BR" dirty="0"/>
              <a:t>? “Há uma pedra no caminho”.</a:t>
            </a:r>
          </a:p>
          <a:p>
            <a:pPr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Uma pedra no caminho </a:t>
            </a:r>
            <a:endParaRPr lang="pt-BR" dirty="0"/>
          </a:p>
        </p:txBody>
      </p:sp>
      <p:pic>
        <p:nvPicPr>
          <p:cNvPr id="4" name="Imagem 3" descr="http://1.bp.blogspot.com/-DFuwaCW62VE/UIjv28AJ2LI/AAAAAAAAE6c/CkRMkJFfsvA/s400/pedra_no_caminh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293096"/>
            <a:ext cx="2516568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68760"/>
            <a:ext cx="8435280" cy="5184576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Uma pedra pode servir para </a:t>
            </a:r>
          </a:p>
          <a:p>
            <a:pPr algn="just"/>
            <a:r>
              <a:rPr lang="pt-BR" dirty="0" smtClean="0"/>
              <a:t>Tropeço dos desavisados</a:t>
            </a:r>
          </a:p>
          <a:p>
            <a:pPr algn="just"/>
            <a:r>
              <a:rPr lang="pt-BR" dirty="0" smtClean="0"/>
              <a:t>Alicerce de uma edificação</a:t>
            </a:r>
          </a:p>
          <a:p>
            <a:pPr algn="just"/>
            <a:r>
              <a:rPr lang="pt-BR" dirty="0" smtClean="0"/>
              <a:t>A vitória de Davi sobre Golias.</a:t>
            </a:r>
          </a:p>
          <a:p>
            <a:pPr algn="just"/>
            <a:r>
              <a:rPr lang="pt-BR" dirty="0" smtClean="0"/>
              <a:t>Removendo as pedras:</a:t>
            </a:r>
            <a:endParaRPr lang="pt-BR" dirty="0"/>
          </a:p>
          <a:p>
            <a:pPr algn="just"/>
            <a:endParaRPr lang="pt-BR" dirty="0" smtClean="0"/>
          </a:p>
          <a:p>
            <a:pPr algn="just">
              <a:buNone/>
            </a:pPr>
            <a:endParaRPr lang="pt-BR" dirty="0" smtClean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pt-BR" dirty="0" smtClean="0"/>
              <a:t>O que é a pedra do caminho?</a:t>
            </a:r>
            <a:endParaRPr lang="pt-BR" dirty="0"/>
          </a:p>
        </p:txBody>
      </p:sp>
      <p:pic>
        <p:nvPicPr>
          <p:cNvPr id="4" name="Imagem 3" descr="https://encrypted-tbn2.gstatic.com/images?q=tbn:ANd9GcTCiTmgRHtGVga1fwSHPf22WPHNQXXFmtignDgfxXRwVhZeddpk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3789040"/>
            <a:ext cx="288032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pt-BR" dirty="0"/>
          </a:p>
          <a:p>
            <a:pPr lvl="0"/>
            <a:r>
              <a:rPr lang="pt-BR" dirty="0"/>
              <a:t>O que podemos entender por síndrome do ninho vazio?</a:t>
            </a:r>
          </a:p>
          <a:p>
            <a:pPr lvl="0"/>
            <a:r>
              <a:rPr lang="pt-BR" dirty="0"/>
              <a:t>Que conselhos você daria para um casal que “perdeu” os filhos na vida diária?</a:t>
            </a:r>
          </a:p>
          <a:p>
            <a:pPr lvl="0"/>
            <a:r>
              <a:rPr lang="pt-BR" dirty="0"/>
              <a:t>Em quais situações poderíamos usar o aconselhamento e em que situações utilizar de técnicas terapêuticas?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REFLEXÃO: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t-BR" dirty="0"/>
              <a:t>É importante que continuemos estudando, pesquisando e buscando respostas às “novas” demandas sociais. As famílias estão sofrendo, os lares estão se desfazendo em função dos desajustes incontáveis que se apresentam no cotidiano.</a:t>
            </a:r>
          </a:p>
          <a:p>
            <a:pPr algn="just"/>
            <a:r>
              <a:rPr lang="pt-BR" dirty="0"/>
              <a:t>Os novos “formatos familiares” fogem consideravelmente dos padrões convencionais. Famílias sem pais ou sem mães, com parceiros de gêneros iguais, mulheres que assumem a casa em detrimento de maridos improdutivos e tantas outras formas presentes na atualidade.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Conclusão </a:t>
            </a:r>
            <a:endParaRPr lang="pt-BR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Esperamos que no decorrer deste curso de Terapia Familiar cada um de nós possamos aprender e ensinar na relação dialógica coerente em busca de contribuir com a preservação e reestruturação dos “</a:t>
            </a:r>
            <a:r>
              <a:rPr lang="pt-BR" dirty="0" err="1" smtClean="0"/>
              <a:t>sofrentes</a:t>
            </a:r>
            <a:r>
              <a:rPr lang="pt-BR" dirty="0" smtClean="0"/>
              <a:t>” em função dos desgastes e desilusões familiares e pessoais.</a:t>
            </a:r>
          </a:p>
          <a:p>
            <a:pPr algn="just"/>
            <a:r>
              <a:rPr lang="pt-BR" dirty="0" smtClean="0"/>
              <a:t>A todos, bom curso.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Conclusão </a:t>
            </a:r>
            <a:endParaRPr lang="pt-BR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489</TotalTime>
  <Words>4093</Words>
  <Application>Microsoft Office PowerPoint</Application>
  <PresentationFormat>Apresentação na tela (4:3)</PresentationFormat>
  <Paragraphs>239</Paragraphs>
  <Slides>83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83</vt:i4>
      </vt:variant>
    </vt:vector>
  </HeadingPairs>
  <TitlesOfParts>
    <vt:vector size="84" baseType="lpstr">
      <vt:lpstr>Concurso</vt:lpstr>
      <vt:lpstr>      TERAPIA FAMILIAR </vt:lpstr>
      <vt:lpstr>Introdução </vt:lpstr>
      <vt:lpstr>Terapia familiar</vt:lpstr>
      <vt:lpstr>O Curso</vt:lpstr>
      <vt:lpstr>A família </vt:lpstr>
      <vt:lpstr>Slide 6</vt:lpstr>
      <vt:lpstr>A família na CF</vt:lpstr>
      <vt:lpstr>ART 226 CF</vt:lpstr>
      <vt:lpstr>FAMÍLIA E CF</vt:lpstr>
      <vt:lpstr> Reflexão  </vt:lpstr>
      <vt:lpstr> Uma sociedade carente</vt:lpstr>
      <vt:lpstr>Slide 12</vt:lpstr>
      <vt:lpstr>Slide 13</vt:lpstr>
      <vt:lpstr> O LABOR DA TERAPIA FAMILIAR </vt:lpstr>
      <vt:lpstr>Slide 15</vt:lpstr>
      <vt:lpstr>Slide 16</vt:lpstr>
      <vt:lpstr>Mente vazia é oficina do diabo?</vt:lpstr>
      <vt:lpstr>Slide 18</vt:lpstr>
      <vt:lpstr>O QUE FALAR DAS IMAGENS A SEGUIR?</vt:lpstr>
      <vt:lpstr>A terapia familiar</vt:lpstr>
      <vt:lpstr>Falácias nossas de cada dia</vt:lpstr>
      <vt:lpstr>Falácias diárias de cada dia</vt:lpstr>
      <vt:lpstr>A família no AT</vt:lpstr>
      <vt:lpstr>ACREDITE!</vt:lpstr>
      <vt:lpstr>Slide 25</vt:lpstr>
      <vt:lpstr>Família no AT</vt:lpstr>
      <vt:lpstr>O modelo de família do AT é patriarcal</vt:lpstr>
      <vt:lpstr>Família no AT (Gn 38.1-30). </vt:lpstr>
      <vt:lpstr>A FAMÍLIA NO NT</vt:lpstr>
      <vt:lpstr>A Família no NT</vt:lpstr>
      <vt:lpstr>Slide 31</vt:lpstr>
      <vt:lpstr>Textos neotestamentários </vt:lpstr>
      <vt:lpstr>Textos do NT</vt:lpstr>
      <vt:lpstr>ALGUNS VERSÍCULOS DE FAMÍLIA NO NT</vt:lpstr>
      <vt:lpstr>Reflexão </vt:lpstr>
      <vt:lpstr>Base da sociedade?</vt:lpstr>
      <vt:lpstr>Modernidade </vt:lpstr>
      <vt:lpstr>Sociedade moderna </vt:lpstr>
      <vt:lpstr>Produtora ou consumidora?</vt:lpstr>
      <vt:lpstr>FAMÍLIAS PÓS-MODERNAS</vt:lpstr>
      <vt:lpstr>Slide 41</vt:lpstr>
      <vt:lpstr>Um fenômeno social </vt:lpstr>
      <vt:lpstr>Slide 43</vt:lpstr>
      <vt:lpstr>Slide 44</vt:lpstr>
      <vt:lpstr>Uma breve pesquisa</vt:lpstr>
      <vt:lpstr>Slide 46</vt:lpstr>
      <vt:lpstr>Slide 47</vt:lpstr>
      <vt:lpstr>Slide 48</vt:lpstr>
      <vt:lpstr>Slide 49</vt:lpstr>
      <vt:lpstr>REFLEXÃO</vt:lpstr>
      <vt:lpstr>Slide 51</vt:lpstr>
      <vt:lpstr>Slide 52</vt:lpstr>
      <vt:lpstr>Família e desenvolvimento cognitivo</vt:lpstr>
      <vt:lpstr>“casa de pai, escola de filho”</vt:lpstr>
      <vt:lpstr>Slide 55</vt:lpstr>
      <vt:lpstr>Família e senso comum</vt:lpstr>
      <vt:lpstr>Educação castradora </vt:lpstr>
      <vt:lpstr>Slide 58</vt:lpstr>
      <vt:lpstr>Slide 59</vt:lpstr>
      <vt:lpstr>Slide 60</vt:lpstr>
      <vt:lpstr>  Família, “terceira cultura” </vt:lpstr>
      <vt:lpstr>Slide 62</vt:lpstr>
      <vt:lpstr>Slide 63</vt:lpstr>
      <vt:lpstr>Um abismo social</vt:lpstr>
      <vt:lpstr>A família pós-moderna e pós-metafísica </vt:lpstr>
      <vt:lpstr>Slide 66</vt:lpstr>
      <vt:lpstr>Fragilidade socio-familiar</vt:lpstr>
      <vt:lpstr>O mundo do provisório</vt:lpstr>
      <vt:lpstr>Sacerdotes do lar? </vt:lpstr>
      <vt:lpstr>Slide 70</vt:lpstr>
      <vt:lpstr>Profeta, Sacerdote e Rei</vt:lpstr>
      <vt:lpstr>O Profeta, o Sacerdote e o Rei</vt:lpstr>
      <vt:lpstr>Pais sacerdotes?</vt:lpstr>
      <vt:lpstr>Slide 74</vt:lpstr>
      <vt:lpstr>Sentimentos </vt:lpstr>
      <vt:lpstr>Slide 76</vt:lpstr>
      <vt:lpstr>Reconstruindo  uma história de  amor?</vt:lpstr>
      <vt:lpstr>Reaprendendo com o diálogo</vt:lpstr>
      <vt:lpstr>Uma pedra no caminho </vt:lpstr>
      <vt:lpstr>O que é a pedra do caminho?</vt:lpstr>
      <vt:lpstr>REFLEXÃO: </vt:lpstr>
      <vt:lpstr>Conclusão </vt:lpstr>
      <vt:lpstr>Conclusão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TERAPIA FAMILIAR </dc:title>
  <dc:creator>Ifernandes</dc:creator>
  <cp:lastModifiedBy>Ifernandes</cp:lastModifiedBy>
  <cp:revision>182</cp:revision>
  <dcterms:created xsi:type="dcterms:W3CDTF">2014-04-09T16:22:11Z</dcterms:created>
  <dcterms:modified xsi:type="dcterms:W3CDTF">2014-04-11T17:24:19Z</dcterms:modified>
</cp:coreProperties>
</file>