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7" r:id="rId3"/>
    <p:sldId id="293" r:id="rId4"/>
    <p:sldId id="294" r:id="rId5"/>
    <p:sldId id="303" r:id="rId6"/>
    <p:sldId id="313" r:id="rId7"/>
    <p:sldId id="297" r:id="rId8"/>
    <p:sldId id="305" r:id="rId9"/>
    <p:sldId id="306" r:id="rId10"/>
    <p:sldId id="307" r:id="rId11"/>
    <p:sldId id="308" r:id="rId12"/>
    <p:sldId id="309" r:id="rId13"/>
    <p:sldId id="298" r:id="rId14"/>
    <p:sldId id="315" r:id="rId15"/>
    <p:sldId id="299" r:id="rId16"/>
    <p:sldId id="296" r:id="rId17"/>
    <p:sldId id="295" r:id="rId18"/>
    <p:sldId id="300" r:id="rId19"/>
    <p:sldId id="316" r:id="rId20"/>
    <p:sldId id="317" r:id="rId21"/>
    <p:sldId id="304" r:id="rId22"/>
    <p:sldId id="301" r:id="rId23"/>
    <p:sldId id="310" r:id="rId24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12995-C3A4-4F87-BE6D-711D9E4FDE8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607DE-F47F-46AB-9ACC-A9746B13EC46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46894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12995-C3A4-4F87-BE6D-711D9E4FDE8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607DE-F47F-46AB-9ACC-A9746B13EC46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88526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12995-C3A4-4F87-BE6D-711D9E4FDE8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607DE-F47F-46AB-9ACC-A9746B13EC46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81465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12995-C3A4-4F87-BE6D-711D9E4FDE8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607DE-F47F-46AB-9ACC-A9746B13EC46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162426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12995-C3A4-4F87-BE6D-711D9E4FDE8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607DE-F47F-46AB-9ACC-A9746B13EC46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29846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12995-C3A4-4F87-BE6D-711D9E4FDE8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607DE-F47F-46AB-9ACC-A9746B13EC46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830123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12995-C3A4-4F87-BE6D-711D9E4FDE8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607DE-F47F-46AB-9ACC-A9746B13EC46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11809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12995-C3A4-4F87-BE6D-711D9E4FDE8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607DE-F47F-46AB-9ACC-A9746B13EC46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93271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12995-C3A4-4F87-BE6D-711D9E4FDE8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607DE-F47F-46AB-9ACC-A9746B13EC46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449670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12995-C3A4-4F87-BE6D-711D9E4FDE8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607DE-F47F-46AB-9ACC-A9746B13EC46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85108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12995-C3A4-4F87-BE6D-711D9E4FDE8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607DE-F47F-46AB-9ACC-A9746B13EC46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517942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4BD6-1E58-452F-8EBF-966A528EA3A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43ED0-769A-4A66-903B-B6BCDFFF759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572728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4BD6-1E58-452F-8EBF-966A528EA3A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43ED0-769A-4A66-903B-B6BCDFFF759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781809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4BD6-1E58-452F-8EBF-966A528EA3A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43ED0-769A-4A66-903B-B6BCDFFF759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753690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4BD6-1E58-452F-8EBF-966A528EA3A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43ED0-769A-4A66-903B-B6BCDFFF759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213817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4BD6-1E58-452F-8EBF-966A528EA3A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43ED0-769A-4A66-903B-B6BCDFFF759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925436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4BD6-1E58-452F-8EBF-966A528EA3A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43ED0-769A-4A66-903B-B6BCDFFF759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191037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4BD6-1E58-452F-8EBF-966A528EA3A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43ED0-769A-4A66-903B-B6BCDFFF759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472522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4BD6-1E58-452F-8EBF-966A528EA3A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43ED0-769A-4A66-903B-B6BCDFFF759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427190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4BD6-1E58-452F-8EBF-966A528EA3A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43ED0-769A-4A66-903B-B6BCDFFF759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855106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4BD6-1E58-452F-8EBF-966A528EA3A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43ED0-769A-4A66-903B-B6BCDFFF759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451909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4BD6-1E58-452F-8EBF-966A528EA3A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43ED0-769A-4A66-903B-B6BCDFFF759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5407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012995-C3A4-4F87-BE6D-711D9E4FDE8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6607DE-F47F-46AB-9ACC-A9746B13EC46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57118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E4BD6-1E58-452F-8EBF-966A528EA3A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243ED0-769A-4A66-903B-B6BCDFFF759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73331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24297" y="-193065"/>
            <a:ext cx="7772400" cy="2160241"/>
          </a:xfrm>
        </p:spPr>
        <p:txBody>
          <a:bodyPr>
            <a:normAutofit fontScale="90000"/>
          </a:bodyPr>
          <a:lstStyle/>
          <a:p>
            <a:r>
              <a:rPr lang="pt-BR" sz="5300" dirty="0" smtClean="0">
                <a:solidFill>
                  <a:schemeClr val="bg1"/>
                </a:solidFill>
                <a:latin typeface="Bookman Old Style" pitchFamily="18" charset="0"/>
                <a:ea typeface="Times New Roman"/>
                <a:cs typeface="Times New Roman"/>
              </a:rPr>
              <a:t>A</a:t>
            </a:r>
            <a:r>
              <a:rPr lang="pt-BR" sz="8000" dirty="0" smtClean="0">
                <a:solidFill>
                  <a:srgbClr val="FFC000"/>
                </a:solidFill>
                <a:latin typeface="Bookman Old Style" pitchFamily="18" charset="0"/>
                <a:ea typeface="Times New Roman"/>
                <a:cs typeface="Times New Roman"/>
              </a:rPr>
              <a:t> C</a:t>
            </a:r>
            <a:r>
              <a:rPr lang="pt-BR" sz="5300" dirty="0" smtClean="0">
                <a:solidFill>
                  <a:schemeClr val="bg1"/>
                </a:solidFill>
                <a:latin typeface="Bookman Old Style" pitchFamily="18" charset="0"/>
                <a:ea typeface="Times New Roman"/>
                <a:cs typeface="Times New Roman"/>
              </a:rPr>
              <a:t>ondução da </a:t>
            </a:r>
            <a:r>
              <a:rPr lang="pt-BR" sz="8000" dirty="0" smtClean="0">
                <a:solidFill>
                  <a:srgbClr val="FFC000"/>
                </a:solidFill>
                <a:latin typeface="Bookman Old Style" pitchFamily="18" charset="0"/>
                <a:ea typeface="Times New Roman"/>
                <a:cs typeface="Times New Roman"/>
              </a:rPr>
              <a:t>A</a:t>
            </a:r>
            <a:r>
              <a:rPr lang="pt-BR" sz="5300" dirty="0" smtClean="0">
                <a:solidFill>
                  <a:schemeClr val="bg1"/>
                </a:solidFill>
                <a:latin typeface="Bookman Old Style" pitchFamily="18" charset="0"/>
                <a:ea typeface="Times New Roman"/>
                <a:cs typeface="Times New Roman"/>
              </a:rPr>
              <a:t>nálise:</a:t>
            </a:r>
            <a:endParaRPr lang="pt-BR" sz="2400" dirty="0">
              <a:solidFill>
                <a:schemeClr val="bg1"/>
              </a:solidFill>
              <a:latin typeface="Bookman Old Style" pitchFamily="18" charset="0"/>
              <a:ea typeface="Times New Roman"/>
              <a:cs typeface="Times New Roman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84543" y="4653136"/>
            <a:ext cx="8446394" cy="2054770"/>
          </a:xfrm>
        </p:spPr>
        <p:txBody>
          <a:bodyPr>
            <a:normAutofit/>
          </a:bodyPr>
          <a:lstStyle/>
          <a:p>
            <a:r>
              <a:rPr lang="pt-BR" sz="4000" i="1" dirty="0" smtClean="0">
                <a:solidFill>
                  <a:schemeClr val="bg1"/>
                </a:solidFill>
              </a:rPr>
              <a:t>Após </a:t>
            </a:r>
            <a:r>
              <a:rPr lang="pt-BR" sz="4000" i="1" dirty="0">
                <a:solidFill>
                  <a:schemeClr val="bg1"/>
                </a:solidFill>
              </a:rPr>
              <a:t>a chegada do analisando: </a:t>
            </a:r>
            <a:endParaRPr lang="pt-BR" sz="4000" i="1" dirty="0" smtClean="0">
              <a:solidFill>
                <a:schemeClr val="bg1"/>
              </a:solidFill>
            </a:endParaRPr>
          </a:p>
          <a:p>
            <a:r>
              <a:rPr lang="pt-BR" sz="4000" i="1" dirty="0" smtClean="0">
                <a:solidFill>
                  <a:srgbClr val="FFC000"/>
                </a:solidFill>
              </a:rPr>
              <a:t>como </a:t>
            </a:r>
            <a:r>
              <a:rPr lang="pt-BR" sz="4000" i="1" dirty="0">
                <a:solidFill>
                  <a:srgbClr val="FFC000"/>
                </a:solidFill>
              </a:rPr>
              <a:t>possibilitar a psicanálise?</a:t>
            </a:r>
            <a:r>
              <a:rPr lang="pt-BR" sz="2300" i="1" dirty="0" smtClean="0">
                <a:solidFill>
                  <a:srgbClr val="FFC000"/>
                </a:solidFill>
                <a:latin typeface="Bookman Old Style" pitchFamily="18" charset="0"/>
              </a:rPr>
              <a:t>  </a:t>
            </a:r>
            <a:r>
              <a:rPr lang="pt-BR" sz="2300" i="1" dirty="0" smtClean="0">
                <a:solidFill>
                  <a:schemeClr val="bg1"/>
                </a:solidFill>
                <a:latin typeface="Bookman Old Style" pitchFamily="18" charset="0"/>
              </a:rPr>
              <a:t>                                             Coordenação   </a:t>
            </a:r>
            <a:r>
              <a:rPr lang="pt-BR" sz="4000" i="1" dirty="0" smtClean="0">
                <a:solidFill>
                  <a:schemeClr val="bg1"/>
                </a:solidFill>
                <a:latin typeface="Bookman Old Style" pitchFamily="18" charset="0"/>
              </a:rPr>
              <a:t>A</a:t>
            </a:r>
            <a:r>
              <a:rPr lang="pt-BR" sz="2500" i="1" dirty="0" smtClean="0">
                <a:solidFill>
                  <a:schemeClr val="bg1"/>
                </a:solidFill>
                <a:latin typeface="Bookman Old Style" pitchFamily="18" charset="0"/>
              </a:rPr>
              <a:t>lexandre  </a:t>
            </a:r>
            <a:r>
              <a:rPr lang="pt-BR" sz="4000" i="1" dirty="0" smtClean="0">
                <a:solidFill>
                  <a:schemeClr val="bg1"/>
                </a:solidFill>
                <a:latin typeface="Bookman Old Style" pitchFamily="18" charset="0"/>
              </a:rPr>
              <a:t>S</a:t>
            </a:r>
            <a:r>
              <a:rPr lang="pt-BR" sz="2500" i="1" dirty="0" smtClean="0">
                <a:solidFill>
                  <a:schemeClr val="bg1"/>
                </a:solidFill>
                <a:latin typeface="Bookman Old Style" pitchFamily="18" charset="0"/>
              </a:rPr>
              <a:t>imões</a:t>
            </a:r>
            <a:endParaRPr lang="pt-BR" sz="2500" i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sp>
        <p:nvSpPr>
          <p:cNvPr id="7" name="Espaço Reservado para Rodapé 1"/>
          <p:cNvSpPr>
            <a:spLocks noGrp="1"/>
          </p:cNvSpPr>
          <p:nvPr/>
        </p:nvSpPr>
        <p:spPr>
          <a:xfrm>
            <a:off x="23731" y="6218482"/>
            <a:ext cx="8135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pt-BR" sz="800" dirty="0" smtClean="0">
                <a:solidFill>
                  <a:srgbClr val="969696">
                    <a:lumMod val="50000"/>
                  </a:srgbClr>
                </a:solidFill>
                <a:latin typeface="Arial"/>
                <a:cs typeface="Arial" pitchFamily="34" charset="0"/>
              </a:rPr>
              <a:t>ALEXANDRE </a:t>
            </a:r>
            <a:r>
              <a:rPr lang="pt-BR" sz="800" dirty="0">
                <a:solidFill>
                  <a:srgbClr val="969696">
                    <a:lumMod val="50000"/>
                  </a:srgbClr>
                </a:solidFill>
                <a:latin typeface="Arial"/>
                <a:cs typeface="Arial" pitchFamily="34" charset="0"/>
              </a:rPr>
              <a:t>SIMÕES </a:t>
            </a:r>
          </a:p>
          <a:p>
            <a:pPr algn="ctr">
              <a:defRPr/>
            </a:pPr>
            <a:r>
              <a:rPr lang="pt-BR" sz="800" dirty="0">
                <a:solidFill>
                  <a:srgbClr val="969696">
                    <a:lumMod val="50000"/>
                  </a:srgbClr>
                </a:solidFill>
                <a:latin typeface="Arial"/>
                <a:cs typeface="Arial" pitchFamily="34" charset="0"/>
              </a:rPr>
              <a:t>® Todos os direitos </a:t>
            </a:r>
            <a:r>
              <a:rPr lang="pt-BR" sz="800" dirty="0" smtClean="0">
                <a:solidFill>
                  <a:srgbClr val="969696">
                    <a:lumMod val="50000"/>
                  </a:srgbClr>
                </a:solidFill>
                <a:latin typeface="Arial"/>
                <a:cs typeface="Arial" pitchFamily="34" charset="0"/>
              </a:rPr>
              <a:t> de autor reservados.</a:t>
            </a:r>
            <a:endParaRPr lang="pt-BR" sz="800" dirty="0">
              <a:solidFill>
                <a:srgbClr val="969696">
                  <a:lumMod val="50000"/>
                </a:srgbClr>
              </a:solidFill>
              <a:latin typeface="Arial"/>
              <a:cs typeface="Arial" pitchFamily="34" charset="0"/>
            </a:endParaRPr>
          </a:p>
        </p:txBody>
      </p:sp>
      <p:sp>
        <p:nvSpPr>
          <p:cNvPr id="8" name="Subtítulo 2"/>
          <p:cNvSpPr txBox="1">
            <a:spLocks/>
          </p:cNvSpPr>
          <p:nvPr/>
        </p:nvSpPr>
        <p:spPr>
          <a:xfrm>
            <a:off x="4333156" y="1987069"/>
            <a:ext cx="501702" cy="2566987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sz="2500" i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826540"/>
            <a:ext cx="3122425" cy="28880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871846"/>
            <a:ext cx="3121025" cy="288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8357537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75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699792" y="260648"/>
            <a:ext cx="6444208" cy="1470025"/>
          </a:xfrm>
          <a:solidFill>
            <a:srgbClr val="FFC000"/>
          </a:solidFill>
        </p:spPr>
        <p:txBody>
          <a:bodyPr/>
          <a:lstStyle/>
          <a:p>
            <a:r>
              <a:rPr lang="pt-BR" dirty="0" smtClean="0">
                <a:latin typeface="Bookman Old Style" pitchFamily="18" charset="0"/>
              </a:rPr>
              <a:t>Em nosso encontro anterior:</a:t>
            </a:r>
            <a:endParaRPr lang="pt-BR" dirty="0">
              <a:latin typeface="Bookman Old Style" pitchFamily="18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843808" y="2348880"/>
            <a:ext cx="5976664" cy="2304256"/>
          </a:xfrm>
        </p:spPr>
        <p:txBody>
          <a:bodyPr>
            <a:normAutofit fontScale="92500" lnSpcReduction="20000"/>
          </a:bodyPr>
          <a:lstStyle/>
          <a:p>
            <a:r>
              <a:rPr lang="pt-BR" dirty="0" smtClean="0">
                <a:solidFill>
                  <a:schemeClr val="tx1"/>
                </a:solidFill>
                <a:latin typeface="Bookman Old Style" pitchFamily="18" charset="0"/>
              </a:rPr>
              <a:t>ressaltei a importância inicial de se localizar a </a:t>
            </a:r>
            <a:r>
              <a:rPr lang="pt-BR" sz="7200" dirty="0" smtClean="0">
                <a:solidFill>
                  <a:schemeClr val="tx1"/>
                </a:solidFill>
                <a:latin typeface="Bookman Old Style" pitchFamily="18" charset="0"/>
              </a:rPr>
              <a:t>Demanda</a:t>
            </a:r>
            <a:r>
              <a:rPr lang="pt-BR" dirty="0" smtClean="0">
                <a:solidFill>
                  <a:schemeClr val="tx1"/>
                </a:solidFill>
                <a:latin typeface="Bookman Old Style" pitchFamily="18" charset="0"/>
              </a:rPr>
              <a:t> </a:t>
            </a:r>
          </a:p>
          <a:p>
            <a:r>
              <a:rPr lang="pt-BR" dirty="0" smtClean="0">
                <a:solidFill>
                  <a:schemeClr val="tx1"/>
                </a:solidFill>
                <a:latin typeface="Bookman Old Style" pitchFamily="18" charset="0"/>
              </a:rPr>
              <a:t>do paciente</a:t>
            </a:r>
            <a:endParaRPr lang="pt-BR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2699792" cy="1804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V="1">
            <a:off x="1" y="1696021"/>
            <a:ext cx="2700337" cy="180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544" y="3501008"/>
            <a:ext cx="2700337" cy="180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V="1">
            <a:off x="-545" y="5053013"/>
            <a:ext cx="2700337" cy="180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Subtítulo 2"/>
          <p:cNvSpPr txBox="1">
            <a:spLocks/>
          </p:cNvSpPr>
          <p:nvPr/>
        </p:nvSpPr>
        <p:spPr>
          <a:xfrm>
            <a:off x="2700338" y="5053013"/>
            <a:ext cx="6443662" cy="1824324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dirty="0">
              <a:solidFill>
                <a:schemeClr val="tx1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535743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635896" y="476672"/>
            <a:ext cx="5508104" cy="2808312"/>
          </a:xfrm>
        </p:spPr>
        <p:txBody>
          <a:bodyPr>
            <a:noAutofit/>
          </a:bodyPr>
          <a:lstStyle/>
          <a:p>
            <a:r>
              <a:rPr lang="pt-BR" sz="3200" dirty="0" smtClean="0">
                <a:latin typeface="Bookman Old Style" pitchFamily="18" charset="0"/>
              </a:rPr>
              <a:t>Chegamos a verificar a importância do paciente apresentar ao analista</a:t>
            </a:r>
            <a:endParaRPr lang="pt-BR" sz="3200" dirty="0">
              <a:latin typeface="Bookman Old Style" pitchFamily="18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635896" y="3789040"/>
            <a:ext cx="5508104" cy="2492896"/>
          </a:xfrm>
        </p:spPr>
        <p:txBody>
          <a:bodyPr>
            <a:normAutofit fontScale="92500" lnSpcReduction="20000"/>
          </a:bodyPr>
          <a:lstStyle/>
          <a:p>
            <a:r>
              <a:rPr lang="pt-BR" dirty="0">
                <a:solidFill>
                  <a:schemeClr val="tx1"/>
                </a:solidFill>
                <a:latin typeface="Bookman Old Style" pitchFamily="18" charset="0"/>
              </a:rPr>
              <a:t>a</a:t>
            </a:r>
            <a:r>
              <a:rPr lang="pt-BR" dirty="0" smtClean="0">
                <a:solidFill>
                  <a:schemeClr val="tx1"/>
                </a:solidFill>
                <a:latin typeface="Bookman Old Style" pitchFamily="18" charset="0"/>
              </a:rPr>
              <a:t>lgo que se descole das apresentações fenomênicas dos sintomas, da catalogação do mal-estar ou da prévia nomeação diagnóstica</a:t>
            </a:r>
            <a:endParaRPr lang="pt-BR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63589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ubtítulo 2"/>
          <p:cNvSpPr txBox="1">
            <a:spLocks/>
          </p:cNvSpPr>
          <p:nvPr/>
        </p:nvSpPr>
        <p:spPr>
          <a:xfrm>
            <a:off x="3635896" y="2852936"/>
            <a:ext cx="5508104" cy="166328"/>
          </a:xfrm>
          <a:prstGeom prst="rect">
            <a:avLst/>
          </a:prstGeom>
          <a:solidFill>
            <a:srgbClr val="FF0000"/>
          </a:solidFill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dirty="0">
              <a:solidFill>
                <a:prstClr val="black"/>
              </a:solidFill>
              <a:latin typeface="Bookman Old Style" pitchFamily="18" charset="0"/>
            </a:endParaRPr>
          </a:p>
        </p:txBody>
      </p:sp>
      <p:sp>
        <p:nvSpPr>
          <p:cNvPr id="6" name="Subtítulo 2"/>
          <p:cNvSpPr txBox="1">
            <a:spLocks/>
          </p:cNvSpPr>
          <p:nvPr/>
        </p:nvSpPr>
        <p:spPr>
          <a:xfrm>
            <a:off x="3635896" y="692696"/>
            <a:ext cx="5508104" cy="166328"/>
          </a:xfrm>
          <a:prstGeom prst="rect">
            <a:avLst/>
          </a:prstGeom>
          <a:solidFill>
            <a:srgbClr val="FF0000"/>
          </a:solidFill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dirty="0">
              <a:solidFill>
                <a:prstClr val="black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922866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750">
        <p:randomBar dir="vert"/>
      </p:transition>
    </mc:Choice>
    <mc:Fallback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3919053"/>
            <a:ext cx="8229600" cy="2938338"/>
          </a:xfrm>
        </p:spPr>
        <p:txBody>
          <a:bodyPr>
            <a:normAutofit/>
          </a:bodyPr>
          <a:lstStyle/>
          <a:p>
            <a:r>
              <a:rPr lang="pt-BR" sz="3600" dirty="0" smtClean="0">
                <a:latin typeface="Bookman Old Style" pitchFamily="18" charset="0"/>
              </a:rPr>
              <a:t>Para chegarmos a isto, certamente é necessário que o paciente tenha </a:t>
            </a:r>
            <a:r>
              <a:rPr lang="pt-BR" sz="4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tempo</a:t>
            </a:r>
            <a:r>
              <a:rPr lang="pt-BR" sz="3600" dirty="0" smtClean="0">
                <a:latin typeface="Bookman Old Style" pitchFamily="18" charset="0"/>
              </a:rPr>
              <a:t> para localizar o mal-estar atrelado ao sintoma</a:t>
            </a:r>
            <a:endParaRPr lang="pt-BR" sz="3600" dirty="0">
              <a:latin typeface="Bookman Old Style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237163" cy="4029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5237163" y="1"/>
            <a:ext cx="3906837" cy="402907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sz="3600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909438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2170" y="-7325"/>
            <a:ext cx="9612689" cy="6388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4149080"/>
            <a:ext cx="8229600" cy="2304256"/>
          </a:xfrm>
          <a:solidFill>
            <a:srgbClr val="92D050">
              <a:alpha val="68000"/>
            </a:srgbClr>
          </a:solidFill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t-B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“... a transferência é uma relação essencialmente ligada ao tempo e ao seu manejo.” </a:t>
            </a:r>
          </a:p>
          <a:p>
            <a:pPr marL="0" indent="0" algn="ctr">
              <a:buNone/>
            </a:pPr>
            <a:endParaRPr lang="pt-BR" sz="2800" dirty="0" smtClean="0">
              <a:latin typeface="Bookman Old Style" pitchFamily="18" charset="0"/>
            </a:endParaRPr>
          </a:p>
          <a:p>
            <a:pPr marL="0" indent="0" algn="ctr">
              <a:buNone/>
            </a:pPr>
            <a:r>
              <a:rPr lang="pt-BR" sz="1400" dirty="0" smtClean="0">
                <a:latin typeface="Bookman Old Style" pitchFamily="18" charset="0"/>
              </a:rPr>
              <a:t>(</a:t>
            </a:r>
            <a:r>
              <a:rPr lang="pt-BR" sz="1400" dirty="0">
                <a:latin typeface="Bookman Old Style" pitchFamily="18" charset="0"/>
              </a:rPr>
              <a:t>J</a:t>
            </a:r>
            <a:r>
              <a:rPr lang="pt-BR" sz="1400" dirty="0" smtClean="0">
                <a:latin typeface="Bookman Old Style" pitchFamily="18" charset="0"/>
              </a:rPr>
              <a:t>acques Lacan. </a:t>
            </a:r>
            <a:r>
              <a:rPr lang="pt-BR" sz="1400" i="1" dirty="0" smtClean="0">
                <a:latin typeface="Bookman Old Style" pitchFamily="18" charset="0"/>
              </a:rPr>
              <a:t>Posição do inconsciente </a:t>
            </a:r>
            <a:r>
              <a:rPr lang="pt-BR" sz="1400" dirty="0" smtClean="0">
                <a:latin typeface="Bookman Old Style" pitchFamily="18" charset="0"/>
              </a:rPr>
              <a:t>– 1964)</a:t>
            </a:r>
            <a:endParaRPr lang="pt-BR" sz="1400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947434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71600" y="2924944"/>
            <a:ext cx="7772400" cy="1971650"/>
          </a:xfrm>
        </p:spPr>
        <p:txBody>
          <a:bodyPr>
            <a:normAutofit/>
          </a:bodyPr>
          <a:lstStyle/>
          <a:p>
            <a:r>
              <a:rPr lang="pt-BR" sz="3200" dirty="0" smtClean="0">
                <a:latin typeface="Bookman Old Style" pitchFamily="18" charset="0"/>
              </a:rPr>
              <a:t>Todavia, para que uma análise se inicie, usualmente não é suficiente uma demanda terapêutica</a:t>
            </a:r>
            <a:endParaRPr lang="pt-BR" sz="3200" dirty="0">
              <a:latin typeface="Bookman Old Style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649" y="1"/>
            <a:ext cx="9144649" cy="1700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649" y="1673547"/>
            <a:ext cx="1188273" cy="5184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072267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79708" y="836712"/>
            <a:ext cx="3368868" cy="4725144"/>
          </a:xfrm>
        </p:spPr>
        <p:txBody>
          <a:bodyPr>
            <a:normAutofit/>
          </a:bodyPr>
          <a:lstStyle/>
          <a:p>
            <a:r>
              <a:rPr lang="pt-BR" sz="3200" dirty="0">
                <a:latin typeface="Bookman Old Style" pitchFamily="18" charset="0"/>
              </a:rPr>
              <a:t>Aquele que procura um analista, não o faz como </a:t>
            </a:r>
            <a:br>
              <a:rPr lang="pt-BR" sz="3200" dirty="0">
                <a:latin typeface="Bookman Old Style" pitchFamily="18" charset="0"/>
              </a:rPr>
            </a:br>
            <a:r>
              <a:rPr lang="pt-BR" sz="3200" dirty="0">
                <a:latin typeface="Bookman Old Style" pitchFamily="18" charset="0"/>
              </a:rPr>
              <a:t>sujeito, mas </a:t>
            </a:r>
            <a:r>
              <a:rPr lang="pt-BR" sz="3200" dirty="0" smtClean="0">
                <a:latin typeface="Bookman Old Style" pitchFamily="18" charset="0"/>
              </a:rPr>
              <a:t>primeiramente como </a:t>
            </a:r>
            <a:r>
              <a:rPr lang="pt-BR" sz="3200" dirty="0">
                <a:latin typeface="Bookman Old Style" pitchFamily="18" charset="0"/>
              </a:rPr>
              <a:t>alguém que quer ser um </a:t>
            </a:r>
            <a:r>
              <a:rPr lang="pt-BR" sz="3200" dirty="0" smtClean="0">
                <a:latin typeface="Bookman Old Style" pitchFamily="18" charset="0"/>
              </a:rPr>
              <a:t>paciente</a:t>
            </a:r>
            <a:endParaRPr lang="pt-BR" sz="3200" dirty="0">
              <a:latin typeface="Bookman Old Style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48576" y="-29209"/>
            <a:ext cx="3595424" cy="2924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5085184"/>
            <a:ext cx="2179707" cy="1772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0" y="-29209"/>
            <a:ext cx="2179708" cy="511439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sz="3200" dirty="0">
              <a:latin typeface="Bookman Old Style" pitchFamily="18" charset="0"/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5548576" y="2895735"/>
            <a:ext cx="3595424" cy="398185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sz="3200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75835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9247" y="1612629"/>
            <a:ext cx="7477125" cy="522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28775"/>
          </a:xfrm>
          <a:solidFill>
            <a:schemeClr val="bg2">
              <a:lumMod val="25000"/>
            </a:schemeClr>
          </a:solidFill>
        </p:spPr>
        <p:txBody>
          <a:bodyPr>
            <a:normAutofit fontScale="90000"/>
          </a:bodyPr>
          <a:lstStyle/>
          <a:p>
            <a:r>
              <a:rPr lang="pt-BR" dirty="0" smtClean="0">
                <a:solidFill>
                  <a:schemeClr val="bg1"/>
                </a:solidFill>
              </a:rPr>
              <a:t>Desta forma, podemos considerar uma distinção orientadora da experiência clínica: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755576" y="1844824"/>
            <a:ext cx="4474840" cy="1143000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 smtClean="0"/>
              <a:t>Sintoma como signo</a:t>
            </a:r>
            <a:endParaRPr lang="pt-BR" dirty="0"/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3393682" y="5132365"/>
            <a:ext cx="4896544" cy="1143000"/>
          </a:xfrm>
          <a:prstGeom prst="rect">
            <a:avLst/>
          </a:prstGeom>
          <a:solidFill>
            <a:srgbClr val="92D050">
              <a:alpha val="69000"/>
            </a:srgbClr>
          </a:solidFill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 smtClean="0"/>
              <a:t>Sintoma como significante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41403831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750">
        <p:randomBar dir="vert"/>
      </p:transition>
    </mc:Choice>
    <mc:Fallback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30994" y="0"/>
            <a:ext cx="3466728" cy="1143000"/>
          </a:xfrm>
          <a:solidFill>
            <a:schemeClr val="accent1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pt-BR" dirty="0" smtClean="0">
                <a:solidFill>
                  <a:schemeClr val="bg1"/>
                </a:solidFill>
                <a:latin typeface="Bookman Old Style" pitchFamily="18" charset="0"/>
              </a:rPr>
              <a:t>Em suma:</a:t>
            </a:r>
            <a:endParaRPr lang="pt-BR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7504" y="2132857"/>
            <a:ext cx="8229600" cy="158417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pt-BR" sz="2400" dirty="0">
                <a:latin typeface="Bookman Old Style" pitchFamily="18" charset="0"/>
              </a:rPr>
              <a:t>Quando o sintoma faz parte da vida </a:t>
            </a:r>
            <a:r>
              <a:rPr lang="pt-BR" sz="2400" dirty="0" smtClean="0">
                <a:latin typeface="Bookman Old Style" pitchFamily="18" charset="0"/>
              </a:rPr>
              <a:t>de um paciente, </a:t>
            </a:r>
            <a:endParaRPr lang="pt-BR" sz="2400" dirty="0">
              <a:latin typeface="Bookman Old Style" pitchFamily="18" charset="0"/>
            </a:endParaRPr>
          </a:p>
          <a:p>
            <a:pPr marL="0" indent="0">
              <a:buNone/>
            </a:pPr>
            <a:r>
              <a:rPr lang="pt-BR" sz="2400" dirty="0" smtClean="0">
                <a:latin typeface="Bookman Old Style" pitchFamily="18" charset="0"/>
              </a:rPr>
              <a:t>Estando este último </a:t>
            </a:r>
            <a:r>
              <a:rPr lang="pt-BR" sz="2400" dirty="0">
                <a:latin typeface="Bookman Old Style" pitchFamily="18" charset="0"/>
              </a:rPr>
              <a:t>bem adaptado a ele, </a:t>
            </a:r>
            <a:r>
              <a:rPr lang="pt-BR" sz="2400" dirty="0" smtClean="0">
                <a:latin typeface="Bookman Old Style" pitchFamily="18" charset="0"/>
              </a:rPr>
              <a:t>presenciamos os sintoma como </a:t>
            </a:r>
            <a:r>
              <a:rPr lang="pt-BR" sz="2400" dirty="0">
                <a:latin typeface="Bookman Old Style" pitchFamily="18" charset="0"/>
              </a:rPr>
              <a:t>um </a:t>
            </a:r>
            <a:r>
              <a:rPr lang="pt-BR" sz="3900" dirty="0" smtClean="0">
                <a:latin typeface="Bookman Old Style" pitchFamily="18" charset="0"/>
              </a:rPr>
              <a:t>signo</a:t>
            </a:r>
            <a:r>
              <a:rPr lang="pt-BR" sz="2400" dirty="0" smtClean="0">
                <a:latin typeface="Bookman Old Style" pitchFamily="18" charset="0"/>
              </a:rPr>
              <a:t>.</a:t>
            </a:r>
          </a:p>
          <a:p>
            <a:pPr marL="0" indent="0">
              <a:buNone/>
            </a:pPr>
            <a:endParaRPr lang="pt-BR" sz="2400" dirty="0">
              <a:latin typeface="Bookman Old Style" pitchFamily="18" charset="0"/>
            </a:endParaRPr>
          </a:p>
          <a:p>
            <a:pPr marL="0" indent="0">
              <a:buNone/>
            </a:pPr>
            <a:r>
              <a:rPr lang="pt-BR" sz="2400" dirty="0" smtClean="0">
                <a:latin typeface="Bookman Old Style" pitchFamily="18" charset="0"/>
              </a:rPr>
              <a:t> </a:t>
            </a:r>
            <a:endParaRPr lang="pt-BR" sz="2400" dirty="0">
              <a:latin typeface="Bookman Old Style" pitchFamily="18" charset="0"/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 rot="2214763">
            <a:off x="4994119" y="-707972"/>
            <a:ext cx="5550653" cy="2620817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sp>
        <p:nvSpPr>
          <p:cNvPr id="5" name="Espaço Reservado para Conteúdo 2"/>
          <p:cNvSpPr txBox="1">
            <a:spLocks/>
          </p:cNvSpPr>
          <p:nvPr/>
        </p:nvSpPr>
        <p:spPr>
          <a:xfrm>
            <a:off x="942201" y="3948260"/>
            <a:ext cx="8229600" cy="2909740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pt-BR" sz="2400" dirty="0" smtClean="0">
              <a:latin typeface="Bookman Old Style" pitchFamily="18" charset="0"/>
            </a:endParaRPr>
          </a:p>
          <a:p>
            <a:pPr marL="0" indent="0">
              <a:buFont typeface="Arial" pitchFamily="34" charset="0"/>
              <a:buNone/>
            </a:pPr>
            <a:r>
              <a:rPr lang="pt-BR" sz="5400" dirty="0" smtClean="0">
                <a:latin typeface="Bookman Old Style" pitchFamily="18" charset="0"/>
              </a:rPr>
              <a:t> </a:t>
            </a:r>
            <a:r>
              <a:rPr lang="pt-BR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O que é um signo?</a:t>
            </a:r>
          </a:p>
          <a:p>
            <a:pPr marL="0" indent="0">
              <a:buFont typeface="Arial" pitchFamily="34" charset="0"/>
              <a:buNone/>
            </a:pPr>
            <a:endParaRPr lang="pt-BR" sz="2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  <a:p>
            <a:pPr marL="0" indent="0">
              <a:buFont typeface="Arial" pitchFamily="34" charset="0"/>
              <a:buNone/>
            </a:pPr>
            <a:r>
              <a:rPr lang="pt-B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Aquilo que representa alguma coisa para alguém. 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776712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4"/>
          <p:cNvSpPr txBox="1">
            <a:spLocks/>
          </p:cNvSpPr>
          <p:nvPr/>
        </p:nvSpPr>
        <p:spPr>
          <a:xfrm>
            <a:off x="539552" y="-212360"/>
            <a:ext cx="8795196" cy="350071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48601" y="3429000"/>
            <a:ext cx="8229600" cy="269371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2400" dirty="0" smtClean="0">
                <a:latin typeface="Bookman Old Style" pitchFamily="18" charset="0"/>
              </a:rPr>
              <a:t>Acrescentemos: à medida em que o </a:t>
            </a:r>
            <a:r>
              <a:rPr lang="pt-BR" sz="2400" dirty="0">
                <a:latin typeface="Bookman Old Style" pitchFamily="18" charset="0"/>
              </a:rPr>
              <a:t>sintoma é transformado em </a:t>
            </a:r>
          </a:p>
          <a:p>
            <a:pPr marL="0" indent="0" algn="ctr">
              <a:buNone/>
            </a:pPr>
            <a:r>
              <a:rPr lang="pt-BR" sz="4400" dirty="0">
                <a:latin typeface="Bookman Old Style" pitchFamily="18" charset="0"/>
              </a:rPr>
              <a:t>q</a:t>
            </a:r>
            <a:r>
              <a:rPr lang="pt-BR" sz="4400" dirty="0" smtClean="0">
                <a:latin typeface="Bookman Old Style" pitchFamily="18" charset="0"/>
              </a:rPr>
              <a:t>uestão </a:t>
            </a:r>
            <a:r>
              <a:rPr lang="pt-BR" sz="2400" dirty="0" smtClean="0">
                <a:latin typeface="Bookman Old Style" pitchFamily="18" charset="0"/>
              </a:rPr>
              <a:t>(dúvida, indagação, interpelação), </a:t>
            </a:r>
            <a:r>
              <a:rPr lang="pt-BR" sz="2400" dirty="0">
                <a:latin typeface="Bookman Old Style" pitchFamily="18" charset="0"/>
              </a:rPr>
              <a:t>ele aparece como a própria expressão da </a:t>
            </a:r>
          </a:p>
          <a:p>
            <a:pPr marL="0" indent="0" algn="ctr">
              <a:buNone/>
            </a:pPr>
            <a:r>
              <a:rPr lang="pt-BR" sz="2400" dirty="0">
                <a:latin typeface="Bookman Old Style" pitchFamily="18" charset="0"/>
              </a:rPr>
              <a:t>divisão do </a:t>
            </a:r>
            <a:r>
              <a:rPr lang="pt-BR" sz="2400" dirty="0" smtClean="0">
                <a:latin typeface="Bookman Old Style" pitchFamily="18" charset="0"/>
              </a:rPr>
              <a:t>sujeito</a:t>
            </a:r>
            <a:endParaRPr lang="pt-BR" sz="2400" dirty="0">
              <a:latin typeface="Bookman Old Style" pitchFamily="18" charset="0"/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 rot="2214763">
            <a:off x="4994119" y="-707972"/>
            <a:ext cx="5550653" cy="2620817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dirty="0">
              <a:solidFill>
                <a:prstClr val="white"/>
              </a:solidFill>
              <a:latin typeface="Bookman Old Style" pitchFamily="18" charset="0"/>
            </a:endParaRPr>
          </a:p>
        </p:txBody>
      </p:sp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 rot="20176843">
            <a:off x="-1885451" y="-1598466"/>
            <a:ext cx="11004687" cy="3500719"/>
          </a:xfrm>
          <a:solidFill>
            <a:srgbClr val="0070C0"/>
          </a:solidFill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7905355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22798" y="5134272"/>
            <a:ext cx="6840760" cy="1584176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pt-BR" sz="2400" dirty="0" smtClean="0">
                <a:latin typeface="Bookman Old Style" pitchFamily="18" charset="0"/>
              </a:rPr>
              <a:t>A partir daí, </a:t>
            </a:r>
            <a:r>
              <a:rPr lang="pt-BR" sz="2400" dirty="0">
                <a:latin typeface="Bookman Old Style" pitchFamily="18" charset="0"/>
              </a:rPr>
              <a:t>quando o sintoma é </a:t>
            </a:r>
          </a:p>
          <a:p>
            <a:pPr marL="0" indent="0" algn="ctr">
              <a:buNone/>
            </a:pPr>
            <a:r>
              <a:rPr lang="pt-BR" sz="2400" dirty="0">
                <a:latin typeface="Bookman Old Style" pitchFamily="18" charset="0"/>
              </a:rPr>
              <a:t>endereçado ao analista, ele se torna </a:t>
            </a:r>
            <a:endParaRPr lang="pt-BR" sz="2400" dirty="0" smtClean="0">
              <a:latin typeface="Bookman Old Style" pitchFamily="18" charset="0"/>
            </a:endParaRPr>
          </a:p>
          <a:p>
            <a:pPr marL="0" indent="0" algn="ctr">
              <a:buNone/>
            </a:pPr>
            <a:r>
              <a:rPr lang="pt-BR" sz="4000" i="1" dirty="0" smtClean="0">
                <a:solidFill>
                  <a:schemeClr val="accent5">
                    <a:lumMod val="50000"/>
                  </a:schemeClr>
                </a:solidFill>
                <a:latin typeface="Bookman Old Style" pitchFamily="18" charset="0"/>
              </a:rPr>
              <a:t>sintoma analítico</a:t>
            </a:r>
            <a:endParaRPr lang="pt-BR" sz="4000" dirty="0">
              <a:solidFill>
                <a:schemeClr val="accent5">
                  <a:lumMod val="50000"/>
                </a:schemeClr>
              </a:solidFill>
              <a:latin typeface="Bookman Old Style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4999" y="-171400"/>
            <a:ext cx="7386167" cy="532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Espaço Reservado para Conteúdo 2"/>
          <p:cNvSpPr txBox="1">
            <a:spLocks/>
          </p:cNvSpPr>
          <p:nvPr/>
        </p:nvSpPr>
        <p:spPr>
          <a:xfrm>
            <a:off x="7092280" y="5150296"/>
            <a:ext cx="3240360" cy="1700808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endParaRPr lang="pt-BR" sz="2400" dirty="0">
              <a:latin typeface="Bookman Old Style" pitchFamily="18" charset="0"/>
            </a:endParaRPr>
          </a:p>
        </p:txBody>
      </p:sp>
      <p:sp>
        <p:nvSpPr>
          <p:cNvPr id="8" name="Espaço Reservado para Conteúdo 2"/>
          <p:cNvSpPr txBox="1">
            <a:spLocks/>
          </p:cNvSpPr>
          <p:nvPr/>
        </p:nvSpPr>
        <p:spPr>
          <a:xfrm>
            <a:off x="0" y="0"/>
            <a:ext cx="1904999" cy="5013176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endParaRPr lang="pt-BR" sz="2400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819286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5062936" cy="1883458"/>
          </a:xfrm>
          <a:solidFill>
            <a:schemeClr val="tx2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pt-BR" sz="2400" dirty="0" smtClean="0">
                <a:solidFill>
                  <a:schemeClr val="bg1"/>
                </a:solidFill>
                <a:latin typeface="Bookman Old Style" pitchFamily="18" charset="0"/>
              </a:rPr>
              <a:t>Vejamos este fragmento clínico:</a:t>
            </a:r>
            <a:endParaRPr lang="pt-BR" sz="2400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5862" y="1883458"/>
            <a:ext cx="6768752" cy="4974542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2000" dirty="0" smtClean="0">
                <a:latin typeface="Bookman Old Style" pitchFamily="18" charset="0"/>
              </a:rPr>
              <a:t>Um paciente, até então muito bem situado em sua neurose obsessiva, procura a análise em torno de seus 50 anos de idade. O que o levou inicialmente ao analista foi uma insuficiência na administração  - até então bem-sucedida  -  de seu humor: as crises de </a:t>
            </a:r>
            <a:r>
              <a:rPr lang="pt-BR" sz="2000" dirty="0" err="1" smtClean="0">
                <a:latin typeface="Bookman Old Style" pitchFamily="18" charset="0"/>
              </a:rPr>
              <a:t>mal-humor</a:t>
            </a:r>
            <a:r>
              <a:rPr lang="pt-BR" sz="2000" dirty="0" smtClean="0">
                <a:latin typeface="Bookman Old Style" pitchFamily="18" charset="0"/>
              </a:rPr>
              <a:t> e a aspereza com que conduzia suas relações no trabalho e em casa começaram a se tornar incômodas. Sobretudo, a sua irritabilidade face ao comportamento de sua filha de 2 anos de idade. Bastava ele chegar em casa e sua filha realizar as atitudes extremamente condizentes para uma criança de 2 anos de idade, que seu humor se alterava drasticamente. Algo semelhante começou a ocorrer rotineiramente na relação com a sua esposa.</a:t>
            </a:r>
            <a:endParaRPr lang="pt-BR" sz="2000" dirty="0">
              <a:latin typeface="Bookman Old Style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62936" y="-21542"/>
            <a:ext cx="409575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030402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76135" y="2420888"/>
            <a:ext cx="6079954" cy="4554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1"/>
            <a:ext cx="9144000" cy="2420888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2000" dirty="0" smtClean="0">
                <a:latin typeface="Bookman Old Style" pitchFamily="18" charset="0"/>
              </a:rPr>
              <a:t>A demanda inicial deste paciente, anunciada em mais de um momento das entrevistas iniciais poderia ser expressa assim: ‘ajude-me a ser mais equilibrado, a evitar situações explosivas’. </a:t>
            </a:r>
          </a:p>
          <a:p>
            <a:pPr marL="0" indent="0" algn="ctr">
              <a:buNone/>
            </a:pPr>
            <a:endParaRPr lang="pt-BR" sz="2000" dirty="0">
              <a:latin typeface="Bookman Old Style" pitchFamily="18" charset="0"/>
            </a:endParaRPr>
          </a:p>
          <a:p>
            <a:pPr marL="0" indent="0" algn="ctr">
              <a:buNone/>
            </a:pPr>
            <a:r>
              <a:rPr lang="pt-BR" sz="2000" dirty="0" smtClean="0">
                <a:latin typeface="Bookman Old Style" pitchFamily="18" charset="0"/>
              </a:rPr>
              <a:t>As entrevistas preliminares se desenvolvem ao redor desta expectativa e, aos poucos, o analisando vai trazendo relatos de sua vida menos intencionalmente vinculados a esta perspectiva terapêutica. </a:t>
            </a:r>
          </a:p>
          <a:p>
            <a:pPr marL="0" indent="0">
              <a:buNone/>
            </a:pPr>
            <a:endParaRPr lang="pt-BR" sz="1800" dirty="0">
              <a:latin typeface="Bookman Old Style" pitchFamily="18" charset="0"/>
            </a:endParaRPr>
          </a:p>
        </p:txBody>
      </p:sp>
      <p:sp>
        <p:nvSpPr>
          <p:cNvPr id="4" name="Espaço Reservado para Conteúdo 2"/>
          <p:cNvSpPr txBox="1">
            <a:spLocks/>
          </p:cNvSpPr>
          <p:nvPr/>
        </p:nvSpPr>
        <p:spPr>
          <a:xfrm>
            <a:off x="926489" y="3284984"/>
            <a:ext cx="8229600" cy="1584176"/>
          </a:xfrm>
          <a:prstGeom prst="rect">
            <a:avLst/>
          </a:prstGeom>
          <a:solidFill>
            <a:schemeClr val="accent6">
              <a:lumMod val="75000"/>
              <a:alpha val="56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pt-BR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Nesta paisagem, temos o sintoma como SIGNO</a:t>
            </a:r>
          </a:p>
          <a:p>
            <a:pPr marL="0" indent="0">
              <a:buFont typeface="Arial" pitchFamily="34" charset="0"/>
              <a:buNone/>
            </a:pPr>
            <a:endParaRPr lang="pt-BR" sz="4400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123859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024965" y="-5882"/>
            <a:ext cx="5119034" cy="1850706"/>
          </a:xfrm>
          <a:solidFill>
            <a:srgbClr val="C00000"/>
          </a:solidFill>
        </p:spPr>
        <p:txBody>
          <a:bodyPr>
            <a:normAutofit fontScale="90000"/>
          </a:bodyPr>
          <a:lstStyle/>
          <a:p>
            <a:r>
              <a:rPr lang="pt-BR" dirty="0" smtClean="0">
                <a:solidFill>
                  <a:schemeClr val="bg1"/>
                </a:solidFill>
              </a:rPr>
              <a:t>É fundamental que ao lado da demanda terapêutica ...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4" name="Espaço Reservado para Conteúdo 2"/>
          <p:cNvSpPr txBox="1">
            <a:spLocks/>
          </p:cNvSpPr>
          <p:nvPr/>
        </p:nvSpPr>
        <p:spPr>
          <a:xfrm>
            <a:off x="612601" y="4884155"/>
            <a:ext cx="8229600" cy="1900808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pt-BR" sz="8800" dirty="0" smtClean="0">
                <a:solidFill>
                  <a:schemeClr val="bg1"/>
                </a:solidFill>
                <a:latin typeface="Bookman Old Style" pitchFamily="18" charset="0"/>
              </a:rPr>
              <a:t>‘querer saber’</a:t>
            </a:r>
            <a:endParaRPr lang="pt-BR" sz="8800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69210" y="-171400"/>
            <a:ext cx="4194175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24486" y="1844824"/>
            <a:ext cx="2275227" cy="2728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99100" y="1849078"/>
            <a:ext cx="2273300" cy="2725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05551" y="1864743"/>
            <a:ext cx="2273300" cy="2725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055733" y="2492896"/>
            <a:ext cx="5112568" cy="190080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4000" dirty="0">
                <a:solidFill>
                  <a:schemeClr val="bg1"/>
                </a:solidFill>
                <a:latin typeface="Bookman Old Style" pitchFamily="18" charset="0"/>
              </a:rPr>
              <a:t>h</a:t>
            </a:r>
            <a:r>
              <a:rPr lang="pt-BR" sz="4000" dirty="0" smtClean="0">
                <a:solidFill>
                  <a:schemeClr val="bg1"/>
                </a:solidFill>
                <a:latin typeface="Bookman Old Style" pitchFamily="18" charset="0"/>
              </a:rPr>
              <a:t>aja uma demanda vinculada ao</a:t>
            </a:r>
            <a:endParaRPr lang="pt-BR" sz="4000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sp>
        <p:nvSpPr>
          <p:cNvPr id="9" name="Espaço Reservado para Conteúdo 2"/>
          <p:cNvSpPr txBox="1">
            <a:spLocks/>
          </p:cNvSpPr>
          <p:nvPr/>
        </p:nvSpPr>
        <p:spPr>
          <a:xfrm>
            <a:off x="4024486" y="4437112"/>
            <a:ext cx="5119514" cy="494910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>
            <a:normAutofit fontScale="3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pt-BR" sz="8800" dirty="0">
              <a:solidFill>
                <a:schemeClr val="bg1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727486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>
        <p:randomBar dir="vert"/>
      </p:transition>
    </mc:Choice>
    <mc:Fallback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3026817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pt-BR" sz="8800" dirty="0" smtClean="0">
                <a:latin typeface="AR JULIAN" pitchFamily="2" charset="0"/>
              </a:rPr>
              <a:t>Nesse sentido:</a:t>
            </a:r>
            <a:endParaRPr lang="pt-BR" sz="8800" dirty="0">
              <a:latin typeface="AR JULI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433537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>
        <p:randomBar dir="vert"/>
      </p:transition>
    </mc:Choice>
    <mc:Fallback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PlasticWrap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7767" y="0"/>
            <a:ext cx="11472596" cy="6888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332656"/>
            <a:ext cx="8229600" cy="1944216"/>
          </a:xfrm>
          <a:solidFill>
            <a:schemeClr val="accent6">
              <a:lumMod val="75000"/>
              <a:alpha val="6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pt-BR" dirty="0" smtClean="0"/>
              <a:t>   </a:t>
            </a:r>
          </a:p>
          <a:p>
            <a:pPr marL="0" indent="0">
              <a:buNone/>
            </a:pPr>
            <a:r>
              <a:rPr lang="pt-BR" dirty="0" smtClean="0">
                <a:solidFill>
                  <a:srgbClr val="92D050"/>
                </a:solidFill>
                <a:latin typeface="Bookman Old Style" pitchFamily="18" charset="0"/>
              </a:rPr>
              <a:t> </a:t>
            </a:r>
            <a:r>
              <a:rPr lang="pt-BR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A demanda há de ser produzida</a:t>
            </a:r>
          </a:p>
          <a:p>
            <a:pPr marL="0" indent="0">
              <a:buNone/>
            </a:pPr>
            <a:endParaRPr lang="pt-BR" sz="4000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040997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75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143000"/>
          </a:xfrm>
          <a:solidFill>
            <a:srgbClr val="C00000"/>
          </a:solidFill>
        </p:spPr>
        <p:txBody>
          <a:bodyPr/>
          <a:lstStyle/>
          <a:p>
            <a:r>
              <a:rPr lang="pt-BR" dirty="0" err="1" smtClean="0">
                <a:solidFill>
                  <a:schemeClr val="bg1"/>
                </a:solidFill>
              </a:rPr>
              <a:t>Histericização</a:t>
            </a:r>
            <a:r>
              <a:rPr lang="pt-BR" dirty="0" smtClean="0">
                <a:solidFill>
                  <a:schemeClr val="bg1"/>
                </a:solidFill>
              </a:rPr>
              <a:t> do discurso: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1772816"/>
            <a:ext cx="6336704" cy="1036712"/>
          </a:xfrm>
        </p:spPr>
        <p:txBody>
          <a:bodyPr/>
          <a:lstStyle/>
          <a:p>
            <a:pPr marL="0" indent="0">
              <a:buNone/>
            </a:pPr>
            <a:r>
              <a:rPr lang="pt-BR" dirty="0" smtClean="0"/>
              <a:t>Passagem da demanda terapêutica</a:t>
            </a:r>
            <a:endParaRPr lang="pt-BR" dirty="0"/>
          </a:p>
        </p:txBody>
      </p:sp>
      <p:sp>
        <p:nvSpPr>
          <p:cNvPr id="4" name="Espaço Reservado para Conteúdo 2"/>
          <p:cNvSpPr txBox="1">
            <a:spLocks/>
          </p:cNvSpPr>
          <p:nvPr/>
        </p:nvSpPr>
        <p:spPr>
          <a:xfrm>
            <a:off x="2195736" y="5373216"/>
            <a:ext cx="6281085" cy="1036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pt-BR" dirty="0" smtClean="0"/>
              <a:t>Demanda atrelada ao querer saber</a:t>
            </a:r>
            <a:endParaRPr lang="pt-BR" dirty="0"/>
          </a:p>
        </p:txBody>
      </p:sp>
      <p:sp>
        <p:nvSpPr>
          <p:cNvPr id="5" name="Seta em curva para baixo 4"/>
          <p:cNvSpPr/>
          <p:nvPr/>
        </p:nvSpPr>
        <p:spPr>
          <a:xfrm rot="1950629">
            <a:off x="3699891" y="2811344"/>
            <a:ext cx="2520280" cy="204482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298397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75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634082"/>
          </a:xfrm>
        </p:spPr>
        <p:txBody>
          <a:bodyPr>
            <a:normAutofit/>
          </a:bodyPr>
          <a:lstStyle/>
          <a:p>
            <a:r>
              <a:rPr lang="pt-BR" sz="2800" dirty="0" smtClean="0"/>
              <a:t>Voltemos ao fragmento que estávamos examinando:</a:t>
            </a:r>
            <a:endParaRPr lang="pt-BR" sz="28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2400" dirty="0" smtClean="0"/>
              <a:t>Em um dado momento, o paciente se lembra de dois acontecimentos que ocorreram em épocas distintas. Em ambos, o paciente já era um homem adulto, zeloso quanto às suas responsabilidades e ao seu trabalho. Porém, as duas situações tem em comum o fato do paciente ter sido colocado, por duas pessoas bem diferentes, em uma situação de total submissão. A despeito de sua desenvoltura em relação às outras circunstâncias de sua vida, ele se deparou com uma captura que, em muito supera as suas forças e capacidade de reação. Após descrever minuciosamente estas situações (tendo como </a:t>
            </a:r>
            <a:r>
              <a:rPr lang="pt-BR" sz="2400" dirty="0" err="1" smtClean="0"/>
              <a:t>precipitador</a:t>
            </a:r>
            <a:r>
              <a:rPr lang="pt-BR" sz="2400" dirty="0" smtClean="0"/>
              <a:t> um significante ressaltado pelo psicanalista), o paciente se indaga: </a:t>
            </a:r>
            <a:r>
              <a:rPr lang="pt-BR" sz="2400" dirty="0" smtClean="0">
                <a:solidFill>
                  <a:schemeClr val="accent6">
                    <a:lumMod val="50000"/>
                  </a:schemeClr>
                </a:solidFill>
              </a:rPr>
              <a:t>‘Por que eu permiti que isto ocorresse?’ </a:t>
            </a:r>
            <a:endParaRPr lang="pt-BR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0" y="764704"/>
            <a:ext cx="9144000" cy="84450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xmlns="" val="34995873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55576" y="476672"/>
            <a:ext cx="7772400" cy="1944216"/>
          </a:xfrm>
          <a:solidFill>
            <a:schemeClr val="accent5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pt-BR" sz="2800" dirty="0" smtClean="0">
                <a:solidFill>
                  <a:schemeClr val="bg1"/>
                </a:solidFill>
                <a:latin typeface="Bookman Old Style" pitchFamily="18" charset="0"/>
              </a:rPr>
              <a:t>Aqui, contrastando com a apresentação inicial da demanda, temos algo bem distinto</a:t>
            </a:r>
            <a:endParaRPr lang="pt-BR" sz="2800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4359017"/>
            <a:ext cx="6400800" cy="1818239"/>
          </a:xfrm>
          <a:solidFill>
            <a:srgbClr val="002060"/>
          </a:solidFill>
        </p:spPr>
        <p:txBody>
          <a:bodyPr>
            <a:normAutofit/>
          </a:bodyPr>
          <a:lstStyle/>
          <a:p>
            <a:endParaRPr lang="pt-BR" sz="2400" dirty="0" smtClean="0">
              <a:solidFill>
                <a:schemeClr val="bg1"/>
              </a:solidFill>
              <a:latin typeface="Bookman Old Style" pitchFamily="18" charset="0"/>
            </a:endParaRPr>
          </a:p>
          <a:p>
            <a:r>
              <a:rPr lang="pt-BR" sz="2400" dirty="0" smtClean="0">
                <a:solidFill>
                  <a:schemeClr val="bg1"/>
                </a:solidFill>
                <a:latin typeface="Bookman Old Style" pitchFamily="18" charset="0"/>
              </a:rPr>
              <a:t>Trata-se aqui do </a:t>
            </a:r>
          </a:p>
          <a:p>
            <a:r>
              <a:rPr lang="pt-BR" sz="2400" dirty="0" smtClean="0">
                <a:solidFill>
                  <a:schemeClr val="bg1"/>
                </a:solidFill>
                <a:latin typeface="Bookman Old Style" pitchFamily="18" charset="0"/>
              </a:rPr>
              <a:t>SINTOMA COMO SIGNIFICANTE</a:t>
            </a:r>
            <a:endParaRPr lang="pt-BR" sz="2400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2434967"/>
            <a:ext cx="2381250" cy="192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84859" y="2431792"/>
            <a:ext cx="2384425" cy="192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88224" y="2420190"/>
            <a:ext cx="2384425" cy="192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627607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0"/>
            <a:ext cx="3958208" cy="685800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pt-BR" dirty="0"/>
              <a:t>Partindo </a:t>
            </a:r>
            <a:r>
              <a:rPr lang="pt-BR" dirty="0" smtClean="0"/>
              <a:t>do </a:t>
            </a:r>
            <a:r>
              <a:rPr lang="pt-BR" dirty="0"/>
              <a:t/>
            </a:r>
            <a:br>
              <a:rPr lang="pt-BR" dirty="0"/>
            </a:br>
            <a:r>
              <a:rPr lang="pt-BR" dirty="0"/>
              <a:t>fato de </a:t>
            </a:r>
            <a:r>
              <a:rPr lang="pt-BR" dirty="0" smtClean="0"/>
              <a:t>que quando alguém </a:t>
            </a:r>
            <a:r>
              <a:rPr lang="pt-BR" dirty="0"/>
              <a:t>se </a:t>
            </a:r>
            <a:r>
              <a:rPr lang="pt-BR" dirty="0" smtClean="0"/>
              <a:t>interroga </a:t>
            </a:r>
            <a:r>
              <a:rPr lang="pt-BR" dirty="0"/>
              <a:t>sobre o </a:t>
            </a:r>
            <a:r>
              <a:rPr lang="pt-BR" dirty="0" smtClean="0"/>
              <a:t>sintoma, este alguém pode </a:t>
            </a:r>
            <a:r>
              <a:rPr lang="pt-BR" dirty="0"/>
              <a:t>querer dizer </a:t>
            </a:r>
            <a:br>
              <a:rPr lang="pt-BR" dirty="0"/>
            </a:br>
            <a:r>
              <a:rPr lang="pt-BR" dirty="0"/>
              <a:t>algo mais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860032" y="1988840"/>
            <a:ext cx="4283968" cy="3649960"/>
          </a:xfrm>
          <a:solidFill>
            <a:srgbClr val="C00000"/>
          </a:solidFill>
        </p:spPr>
        <p:txBody>
          <a:bodyPr/>
          <a:lstStyle/>
          <a:p>
            <a:endParaRPr lang="pt-BR" dirty="0" smtClean="0">
              <a:solidFill>
                <a:schemeClr val="tx1"/>
              </a:solidFill>
            </a:endParaRPr>
          </a:p>
          <a:p>
            <a:r>
              <a:rPr lang="pt-BR" dirty="0" smtClean="0">
                <a:solidFill>
                  <a:schemeClr val="tx1"/>
                </a:solidFill>
              </a:rPr>
              <a:t>é fundamental CONSULTAR O SINTOMA</a:t>
            </a:r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827747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:randomBar dir="vert"/>
      </p:transition>
    </mc:Choice>
    <mc:Fallback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957392" cy="695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540568" y="116632"/>
            <a:ext cx="9684568" cy="1143000"/>
          </a:xfrm>
          <a:solidFill>
            <a:schemeClr val="accent1">
              <a:lumMod val="75000"/>
              <a:alpha val="64000"/>
            </a:schemeClr>
          </a:solidFill>
        </p:spPr>
        <p:txBody>
          <a:bodyPr/>
          <a:lstStyle/>
          <a:p>
            <a:r>
              <a:rPr lang="pt-BR" sz="6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pt-BR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omo tática, temos a </a:t>
            </a:r>
            <a:endParaRPr lang="pt-BR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-12211" y="4797152"/>
            <a:ext cx="4474840" cy="103671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t-BR" sz="5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RETIFICAÇÃO SUBJETIVA</a:t>
            </a:r>
            <a:endParaRPr lang="pt-BR" sz="54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17925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980728"/>
            <a:ext cx="9144000" cy="1656184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pt-BR" sz="2700" dirty="0" smtClean="0">
                <a:latin typeface="Bookman Old Style" pitchFamily="18" charset="0"/>
              </a:rPr>
              <a:t/>
            </a:r>
            <a:br>
              <a:rPr lang="pt-BR" sz="2700" dirty="0" smtClean="0">
                <a:latin typeface="Bookman Old Style" pitchFamily="18" charset="0"/>
              </a:rPr>
            </a:br>
            <a:r>
              <a:rPr lang="pt-BR" sz="2700" dirty="0" smtClean="0">
                <a:latin typeface="Bookman Old Style" pitchFamily="18" charset="0"/>
              </a:rPr>
              <a:t>Prosseguiremos com a pergunta </a:t>
            </a:r>
            <a:r>
              <a:rPr lang="pt-BR" sz="2700" dirty="0">
                <a:latin typeface="Bookman Old Style" pitchFamily="18" charset="0"/>
              </a:rPr>
              <a:t/>
            </a:r>
            <a:br>
              <a:rPr lang="pt-BR" sz="2700" dirty="0">
                <a:latin typeface="Bookman Old Style" pitchFamily="18" charset="0"/>
              </a:rPr>
            </a:br>
            <a:r>
              <a:rPr lang="pt-BR" dirty="0">
                <a:latin typeface="Bookman Old Style"/>
                <a:ea typeface="Times New Roman"/>
                <a:cs typeface="Times New Roman"/>
              </a:rPr>
              <a:t>   </a:t>
            </a:r>
            <a:r>
              <a:rPr lang="pt-BR" sz="3200" i="1" dirty="0">
                <a:latin typeface="Bookman Old Style"/>
                <a:ea typeface="Times New Roman"/>
                <a:cs typeface="Times New Roman"/>
              </a:rPr>
              <a:t>O psicanalista, segundo Lacan, opera pelo equívoco: o que isto quer dizer?</a:t>
            </a:r>
            <a:endParaRPr lang="pt-BR" sz="3100" i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3789040"/>
            <a:ext cx="9144000" cy="3068960"/>
          </a:xfrm>
          <a:solidFill>
            <a:schemeClr val="tx2">
              <a:lumMod val="7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 smtClean="0"/>
              <a:t>                     </a:t>
            </a:r>
          </a:p>
          <a:p>
            <a:pPr marL="0" indent="0">
              <a:buNone/>
            </a:pPr>
            <a:r>
              <a:rPr lang="pt-BR" dirty="0">
                <a:solidFill>
                  <a:schemeClr val="bg1"/>
                </a:solidFill>
              </a:rPr>
              <a:t> </a:t>
            </a:r>
            <a:r>
              <a:rPr lang="pt-BR" dirty="0" smtClean="0">
                <a:solidFill>
                  <a:schemeClr val="bg1"/>
                </a:solidFill>
              </a:rPr>
              <a:t>                                           </a:t>
            </a:r>
            <a:r>
              <a:rPr lang="pt-BR" sz="2000" dirty="0" smtClean="0">
                <a:solidFill>
                  <a:schemeClr val="bg1"/>
                </a:solidFill>
                <a:latin typeface="Bookman Old Style" pitchFamily="18" charset="0"/>
              </a:rPr>
              <a:t>Até lá!</a:t>
            </a:r>
          </a:p>
          <a:p>
            <a:pPr marL="0" indent="0" algn="ctr">
              <a:buNone/>
            </a:pPr>
            <a:r>
              <a:rPr lang="pt-BR" sz="2000" dirty="0" smtClean="0">
                <a:solidFill>
                  <a:schemeClr val="bg1"/>
                </a:solidFill>
                <a:latin typeface="Bookman Old Style" pitchFamily="18" charset="0"/>
              </a:rPr>
              <a:t>Acesso a este conteúdo:</a:t>
            </a:r>
          </a:p>
          <a:p>
            <a:pPr marL="0" indent="0" algn="ctr">
              <a:buNone/>
            </a:pPr>
            <a:r>
              <a:rPr lang="pt-BR" sz="2000" dirty="0" smtClean="0">
                <a:solidFill>
                  <a:schemeClr val="bg1"/>
                </a:solidFill>
                <a:latin typeface="Bookman Old Style" pitchFamily="18" charset="0"/>
              </a:rPr>
              <a:t>www.alexandresimoes.com.br</a:t>
            </a:r>
          </a:p>
          <a:p>
            <a:pPr marL="0" indent="0" algn="ctr">
              <a:buNone/>
            </a:pPr>
            <a:endParaRPr lang="pt-BR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35896" y="5733256"/>
            <a:ext cx="1956693" cy="96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Espaço Reservado para Rodapé 1"/>
          <p:cNvSpPr>
            <a:spLocks noGrp="1"/>
          </p:cNvSpPr>
          <p:nvPr/>
        </p:nvSpPr>
        <p:spPr>
          <a:xfrm>
            <a:off x="7812360" y="6381328"/>
            <a:ext cx="11735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pt-BR" sz="800" dirty="0" smtClean="0">
                <a:solidFill>
                  <a:srgbClr val="969696">
                    <a:lumMod val="50000"/>
                  </a:srgbClr>
                </a:solidFill>
                <a:latin typeface="Arial"/>
                <a:cs typeface="Arial" pitchFamily="34" charset="0"/>
              </a:rPr>
              <a:t>ALEXANDRE </a:t>
            </a:r>
            <a:r>
              <a:rPr lang="pt-BR" sz="800" dirty="0">
                <a:solidFill>
                  <a:srgbClr val="969696">
                    <a:lumMod val="50000"/>
                  </a:srgbClr>
                </a:solidFill>
                <a:latin typeface="Arial"/>
                <a:cs typeface="Arial" pitchFamily="34" charset="0"/>
              </a:rPr>
              <a:t>SIMÕES </a:t>
            </a:r>
          </a:p>
          <a:p>
            <a:pPr algn="ctr">
              <a:defRPr/>
            </a:pPr>
            <a:r>
              <a:rPr lang="pt-BR" sz="800" dirty="0">
                <a:solidFill>
                  <a:srgbClr val="969696">
                    <a:lumMod val="50000"/>
                  </a:srgbClr>
                </a:solidFill>
                <a:latin typeface="Arial"/>
                <a:cs typeface="Arial" pitchFamily="34" charset="0"/>
              </a:rPr>
              <a:t>® Todos os direitos </a:t>
            </a:r>
            <a:r>
              <a:rPr lang="pt-BR" sz="800" dirty="0" smtClean="0">
                <a:solidFill>
                  <a:srgbClr val="969696">
                    <a:lumMod val="50000"/>
                  </a:srgbClr>
                </a:solidFill>
                <a:latin typeface="Arial"/>
                <a:cs typeface="Arial" pitchFamily="34" charset="0"/>
              </a:rPr>
              <a:t> de autor reservados.</a:t>
            </a:r>
            <a:endParaRPr lang="pt-BR" sz="800" dirty="0">
              <a:solidFill>
                <a:srgbClr val="969696">
                  <a:lumMod val="50000"/>
                </a:srgbClr>
              </a:solidFill>
              <a:latin typeface="Arial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797989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ersonalizada 1">
      <a:majorFont>
        <a:latin typeface="Bookman Old Style"/>
        <a:ea typeface=""/>
        <a:cs typeface=""/>
      </a:majorFont>
      <a:minorFont>
        <a:latin typeface="Bookman Old Style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1327</TotalTime>
  <Words>691</Words>
  <Application>Microsoft Office PowerPoint</Application>
  <PresentationFormat>Apresentação na tela (4:3)</PresentationFormat>
  <Paragraphs>67</Paragraphs>
  <Slides>22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slides</vt:lpstr>
      </vt:variant>
      <vt:variant>
        <vt:i4>22</vt:i4>
      </vt:variant>
    </vt:vector>
  </HeadingPairs>
  <TitlesOfParts>
    <vt:vector size="24" baseType="lpstr">
      <vt:lpstr>1_Tema do Office</vt:lpstr>
      <vt:lpstr>Tema do Office</vt:lpstr>
      <vt:lpstr>A Condução da Análise:</vt:lpstr>
      <vt:lpstr>Em nosso encontro anterior:</vt:lpstr>
      <vt:lpstr>Chegamos a verificar a importância do paciente apresentar ao analista</vt:lpstr>
      <vt:lpstr>Para chegarmos a isto, certamente é necessário que o paciente tenha tempo para localizar o mal-estar atrelado ao sintoma</vt:lpstr>
      <vt:lpstr>Slide 5</vt:lpstr>
      <vt:lpstr>Todavia, para que uma análise se inicie, usualmente não é suficiente uma demanda terapêutica</vt:lpstr>
      <vt:lpstr>Aquele que procura um analista, não o faz como  sujeito, mas primeiramente como alguém que quer ser um paciente</vt:lpstr>
      <vt:lpstr>Desta forma, podemos considerar uma distinção orientadora da experiência clínica:</vt:lpstr>
      <vt:lpstr>Em suma:</vt:lpstr>
      <vt:lpstr>Slide 10</vt:lpstr>
      <vt:lpstr>Slide 11</vt:lpstr>
      <vt:lpstr>Vejamos este fragmento clínico:</vt:lpstr>
      <vt:lpstr>Slide 13</vt:lpstr>
      <vt:lpstr>É fundamental que ao lado da demanda terapêutica ...</vt:lpstr>
      <vt:lpstr>Nesse sentido:</vt:lpstr>
      <vt:lpstr>Slide 16</vt:lpstr>
      <vt:lpstr>Histericização do discurso:</vt:lpstr>
      <vt:lpstr>Voltemos ao fragmento que estávamos examinando:</vt:lpstr>
      <vt:lpstr>Aqui, contrastando com a apresentação inicial da demanda, temos algo bem distinto</vt:lpstr>
      <vt:lpstr>Partindo do  fato de que quando alguém se interroga sobre o sintoma, este alguém pode querer dizer  algo mais</vt:lpstr>
      <vt:lpstr>Como tática, temos a </vt:lpstr>
      <vt:lpstr> Prosseguiremos com a pergunta     O psicanalista, segundo Lacan, opera pelo equívoco: o que isto quer dizer?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Clínica Psicanalítica: manejo e subjetivações na contemporaneidade</dc:title>
  <dc:creator>Alexandre Simoes</dc:creator>
  <cp:lastModifiedBy>Note</cp:lastModifiedBy>
  <cp:revision>347</cp:revision>
  <dcterms:created xsi:type="dcterms:W3CDTF">2012-02-17T15:53:19Z</dcterms:created>
  <dcterms:modified xsi:type="dcterms:W3CDTF">2013-10-05T10:27:08Z</dcterms:modified>
</cp:coreProperties>
</file>