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emf" ContentType="image/x-emf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Default Extension="wdp" ContentType="image/vnd.ms-photo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sldIdLst>
    <p:sldId id="257" r:id="rId4"/>
    <p:sldId id="259" r:id="rId5"/>
    <p:sldId id="260" r:id="rId6"/>
    <p:sldId id="261" r:id="rId7"/>
    <p:sldId id="262" r:id="rId8"/>
    <p:sldId id="263" r:id="rId9"/>
    <p:sldId id="274" r:id="rId10"/>
    <p:sldId id="275" r:id="rId11"/>
    <p:sldId id="276" r:id="rId12"/>
    <p:sldId id="278" r:id="rId13"/>
    <p:sldId id="265" r:id="rId14"/>
    <p:sldId id="280" r:id="rId15"/>
    <p:sldId id="266" r:id="rId16"/>
    <p:sldId id="267" r:id="rId17"/>
    <p:sldId id="268" r:id="rId18"/>
    <p:sldId id="270" r:id="rId19"/>
    <p:sldId id="269" r:id="rId20"/>
    <p:sldId id="282" r:id="rId21"/>
    <p:sldId id="285" r:id="rId22"/>
    <p:sldId id="284" r:id="rId23"/>
    <p:sldId id="287" r:id="rId24"/>
    <p:sldId id="288" r:id="rId25"/>
    <p:sldId id="292" r:id="rId26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0E44C-E74F-4869-BA89-C6BAF6EEBF74}" type="datetimeFigureOut">
              <a:rPr lang="pt-BR" smtClean="0"/>
              <a:pPr/>
              <a:t>05/10/2013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D21E9-CBF9-4749-A20A-30756E5927A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1912382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0E44C-E74F-4869-BA89-C6BAF6EEBF74}" type="datetimeFigureOut">
              <a:rPr lang="pt-BR" smtClean="0"/>
              <a:pPr/>
              <a:t>05/10/2013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D21E9-CBF9-4749-A20A-30756E5927A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6930611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0E44C-E74F-4869-BA89-C6BAF6EEBF74}" type="datetimeFigureOut">
              <a:rPr lang="pt-BR" smtClean="0"/>
              <a:pPr/>
              <a:t>05/10/2013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D21E9-CBF9-4749-A20A-30756E5927A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3164752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0E44C-E74F-4869-BA89-C6BAF6EEBF74}" type="datetimeFigureOut">
              <a:rPr lang="pt-BR" smtClean="0"/>
              <a:pPr/>
              <a:t>05/10/2013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D21E9-CBF9-4749-A20A-30756E5927A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659390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0E44C-E74F-4869-BA89-C6BAF6EEBF74}" type="datetimeFigureOut">
              <a:rPr lang="pt-BR" smtClean="0"/>
              <a:pPr/>
              <a:t>05/10/2013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D21E9-CBF9-4749-A20A-30756E5927A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2264504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0E44C-E74F-4869-BA89-C6BAF6EEBF74}" type="datetimeFigureOut">
              <a:rPr lang="pt-BR" smtClean="0"/>
              <a:pPr/>
              <a:t>05/10/2013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D21E9-CBF9-4749-A20A-30756E5927A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5661129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0E44C-E74F-4869-BA89-C6BAF6EEBF74}" type="datetimeFigureOut">
              <a:rPr lang="pt-BR" smtClean="0"/>
              <a:pPr/>
              <a:t>05/10/2013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D21E9-CBF9-4749-A20A-30756E5927A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614949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0E44C-E74F-4869-BA89-C6BAF6EEBF74}" type="datetimeFigureOut">
              <a:rPr lang="pt-BR" smtClean="0"/>
              <a:pPr/>
              <a:t>05/10/2013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D21E9-CBF9-4749-A20A-30756E5927A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8722239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0E44C-E74F-4869-BA89-C6BAF6EEBF74}" type="datetimeFigureOut">
              <a:rPr lang="pt-BR" smtClean="0"/>
              <a:pPr/>
              <a:t>05/10/2013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D21E9-CBF9-4749-A20A-30756E5927A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7311893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0E44C-E74F-4869-BA89-C6BAF6EEBF74}" type="datetimeFigureOut">
              <a:rPr lang="pt-BR" smtClean="0"/>
              <a:pPr/>
              <a:t>05/10/2013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D21E9-CBF9-4749-A20A-30756E5927A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5267924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0E44C-E74F-4869-BA89-C6BAF6EEBF74}" type="datetimeFigureOut">
              <a:rPr lang="pt-BR" smtClean="0"/>
              <a:pPr/>
              <a:t>05/10/2013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D21E9-CBF9-4749-A20A-30756E5927A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5861936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4BD6-1E58-452F-8EBF-966A528EA3AC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05/10/2013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43ED0-769A-4A66-903B-B6BCDFFF759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847619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4BD6-1E58-452F-8EBF-966A528EA3AC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05/10/2013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43ED0-769A-4A66-903B-B6BCDFFF759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892608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4BD6-1E58-452F-8EBF-966A528EA3AC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05/10/2013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43ED0-769A-4A66-903B-B6BCDFFF759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036891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4BD6-1E58-452F-8EBF-966A528EA3AC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05/10/2013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43ED0-769A-4A66-903B-B6BCDFFF759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976830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4BD6-1E58-452F-8EBF-966A528EA3AC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05/10/2013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43ED0-769A-4A66-903B-B6BCDFFF759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392229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4BD6-1E58-452F-8EBF-966A528EA3AC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05/10/2013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43ED0-769A-4A66-903B-B6BCDFFF759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494595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4BD6-1E58-452F-8EBF-966A528EA3AC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05/10/2013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43ED0-769A-4A66-903B-B6BCDFFF759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784634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4BD6-1E58-452F-8EBF-966A528EA3AC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05/10/2013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43ED0-769A-4A66-903B-B6BCDFFF759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478461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4BD6-1E58-452F-8EBF-966A528EA3AC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05/10/2013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43ED0-769A-4A66-903B-B6BCDFFF759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28912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4BD6-1E58-452F-8EBF-966A528EA3AC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05/10/2013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43ED0-769A-4A66-903B-B6BCDFFF759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714685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4BD6-1E58-452F-8EBF-966A528EA3AC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05/10/2013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43ED0-769A-4A66-903B-B6BCDFFF759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2482469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0E44C-E74F-4869-BA89-C6BAF6EEBF7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05/10/2013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D21E9-CBF9-4749-A20A-30756E5927A9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9011048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0E44C-E74F-4869-BA89-C6BAF6EEBF7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05/10/2013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D21E9-CBF9-4749-A20A-30756E5927A9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5942615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0E44C-E74F-4869-BA89-C6BAF6EEBF7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05/10/2013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D21E9-CBF9-4749-A20A-30756E5927A9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7210810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0E44C-E74F-4869-BA89-C6BAF6EEBF7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05/10/2013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D21E9-CBF9-4749-A20A-30756E5927A9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5747859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0E44C-E74F-4869-BA89-C6BAF6EEBF7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05/10/2013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D21E9-CBF9-4749-A20A-30756E5927A9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3564745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0E44C-E74F-4869-BA89-C6BAF6EEBF7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05/10/2013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D21E9-CBF9-4749-A20A-30756E5927A9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5640780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0E44C-E74F-4869-BA89-C6BAF6EEBF7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05/10/2013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D21E9-CBF9-4749-A20A-30756E5927A9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9953807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0E44C-E74F-4869-BA89-C6BAF6EEBF7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05/10/2013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D21E9-CBF9-4749-A20A-30756E5927A9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2216737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0E44C-E74F-4869-BA89-C6BAF6EEBF7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05/10/2013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D21E9-CBF9-4749-A20A-30756E5927A9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5214258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0E44C-E74F-4869-BA89-C6BAF6EEBF7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05/10/2013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D21E9-CBF9-4749-A20A-30756E5927A9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447947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0E44C-E74F-4869-BA89-C6BAF6EEBF7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05/10/2013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D21E9-CBF9-4749-A20A-30756E5927A9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74100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A0E44C-E74F-4869-BA89-C6BAF6EEBF74}" type="datetimeFigureOut">
              <a:rPr lang="pt-BR" smtClean="0"/>
              <a:pPr/>
              <a:t>05/10/2013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AD21E9-CBF9-4749-A20A-30756E5927A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4400605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E4BD6-1E58-452F-8EBF-966A528EA3AC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05/10/2013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243ED0-769A-4A66-903B-B6BCDFFF759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6069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A0E44C-E74F-4869-BA89-C6BAF6EEBF7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05/10/2013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AD21E9-CBF9-4749-A20A-30756E5927A9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879005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24297" y="-193065"/>
            <a:ext cx="7772400" cy="2160241"/>
          </a:xfrm>
        </p:spPr>
        <p:txBody>
          <a:bodyPr>
            <a:normAutofit fontScale="90000"/>
          </a:bodyPr>
          <a:lstStyle/>
          <a:p>
            <a:r>
              <a:rPr lang="pt-BR" sz="5300" dirty="0" smtClean="0">
                <a:solidFill>
                  <a:schemeClr val="bg1"/>
                </a:solidFill>
                <a:latin typeface="Bookman Old Style" pitchFamily="18" charset="0"/>
                <a:ea typeface="Times New Roman"/>
                <a:cs typeface="Times New Roman"/>
              </a:rPr>
              <a:t>A</a:t>
            </a:r>
            <a:r>
              <a:rPr lang="pt-BR" sz="8000" dirty="0" smtClean="0">
                <a:solidFill>
                  <a:srgbClr val="FFC000"/>
                </a:solidFill>
                <a:latin typeface="Bookman Old Style" pitchFamily="18" charset="0"/>
                <a:ea typeface="Times New Roman"/>
                <a:cs typeface="Times New Roman"/>
              </a:rPr>
              <a:t> C</a:t>
            </a:r>
            <a:r>
              <a:rPr lang="pt-BR" sz="5300" dirty="0" smtClean="0">
                <a:solidFill>
                  <a:schemeClr val="bg1"/>
                </a:solidFill>
                <a:latin typeface="Bookman Old Style" pitchFamily="18" charset="0"/>
                <a:ea typeface="Times New Roman"/>
                <a:cs typeface="Times New Roman"/>
              </a:rPr>
              <a:t>ondução da </a:t>
            </a:r>
            <a:r>
              <a:rPr lang="pt-BR" sz="8000" dirty="0" smtClean="0">
                <a:solidFill>
                  <a:srgbClr val="FFC000"/>
                </a:solidFill>
                <a:latin typeface="Bookman Old Style" pitchFamily="18" charset="0"/>
                <a:ea typeface="Times New Roman"/>
                <a:cs typeface="Times New Roman"/>
              </a:rPr>
              <a:t>A</a:t>
            </a:r>
            <a:r>
              <a:rPr lang="pt-BR" sz="5300" dirty="0" smtClean="0">
                <a:solidFill>
                  <a:schemeClr val="bg1"/>
                </a:solidFill>
                <a:latin typeface="Bookman Old Style" pitchFamily="18" charset="0"/>
                <a:ea typeface="Times New Roman"/>
                <a:cs typeface="Times New Roman"/>
              </a:rPr>
              <a:t>nálise:</a:t>
            </a:r>
            <a:endParaRPr lang="pt-BR" sz="2400" dirty="0">
              <a:solidFill>
                <a:schemeClr val="bg1"/>
              </a:solidFill>
              <a:latin typeface="Bookman Old Style" pitchFamily="18" charset="0"/>
              <a:ea typeface="Times New Roman"/>
              <a:cs typeface="Times New Roman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84543" y="4653136"/>
            <a:ext cx="8446394" cy="2054770"/>
          </a:xfrm>
        </p:spPr>
        <p:txBody>
          <a:bodyPr>
            <a:normAutofit fontScale="92500" lnSpcReduction="20000"/>
          </a:bodyPr>
          <a:lstStyle/>
          <a:p>
            <a:r>
              <a:rPr lang="pt-BR" sz="4000" i="1" dirty="0" smtClean="0">
                <a:solidFill>
                  <a:srgbClr val="FFC000"/>
                </a:solidFill>
              </a:rPr>
              <a:t>O psicanalista, segundo Lacan, opera pelo equívoco: </a:t>
            </a:r>
          </a:p>
          <a:p>
            <a:r>
              <a:rPr lang="pt-BR" sz="2200" i="1" dirty="0" smtClean="0">
                <a:solidFill>
                  <a:srgbClr val="FFC000"/>
                </a:solidFill>
              </a:rPr>
              <a:t>o que isto quer dizer?</a:t>
            </a:r>
            <a:r>
              <a:rPr lang="pt-BR" sz="2200" i="1" dirty="0" smtClean="0">
                <a:solidFill>
                  <a:srgbClr val="FFC000"/>
                </a:solidFill>
                <a:latin typeface="Bookman Old Style" pitchFamily="18" charset="0"/>
              </a:rPr>
              <a:t>  </a:t>
            </a:r>
            <a:r>
              <a:rPr lang="pt-BR" sz="2200" i="1" dirty="0" smtClean="0">
                <a:solidFill>
                  <a:schemeClr val="bg1"/>
                </a:solidFill>
                <a:latin typeface="Bookman Old Style" pitchFamily="18" charset="0"/>
              </a:rPr>
              <a:t>                                         </a:t>
            </a:r>
          </a:p>
          <a:p>
            <a:r>
              <a:rPr lang="pt-BR" sz="2300" i="1" dirty="0" smtClean="0">
                <a:solidFill>
                  <a:schemeClr val="bg1"/>
                </a:solidFill>
                <a:latin typeface="Bookman Old Style" pitchFamily="18" charset="0"/>
              </a:rPr>
              <a:t>Coordenação   </a:t>
            </a:r>
            <a:r>
              <a:rPr lang="pt-BR" sz="4000" i="1" dirty="0" smtClean="0">
                <a:solidFill>
                  <a:schemeClr val="bg1"/>
                </a:solidFill>
                <a:latin typeface="Bookman Old Style" pitchFamily="18" charset="0"/>
              </a:rPr>
              <a:t>A</a:t>
            </a:r>
            <a:r>
              <a:rPr lang="pt-BR" sz="2500" i="1" dirty="0" smtClean="0">
                <a:solidFill>
                  <a:schemeClr val="bg1"/>
                </a:solidFill>
                <a:latin typeface="Bookman Old Style" pitchFamily="18" charset="0"/>
              </a:rPr>
              <a:t>lexandre  </a:t>
            </a:r>
            <a:r>
              <a:rPr lang="pt-BR" sz="4000" i="1" dirty="0" smtClean="0">
                <a:solidFill>
                  <a:schemeClr val="bg1"/>
                </a:solidFill>
                <a:latin typeface="Bookman Old Style" pitchFamily="18" charset="0"/>
              </a:rPr>
              <a:t>S</a:t>
            </a:r>
            <a:r>
              <a:rPr lang="pt-BR" sz="2500" i="1" dirty="0" smtClean="0">
                <a:solidFill>
                  <a:schemeClr val="bg1"/>
                </a:solidFill>
                <a:latin typeface="Bookman Old Style" pitchFamily="18" charset="0"/>
              </a:rPr>
              <a:t>imões</a:t>
            </a:r>
            <a:endParaRPr lang="pt-BR" sz="2500" i="1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sp>
        <p:nvSpPr>
          <p:cNvPr id="7" name="Espaço Reservado para Rodapé 1"/>
          <p:cNvSpPr>
            <a:spLocks noGrp="1"/>
          </p:cNvSpPr>
          <p:nvPr/>
        </p:nvSpPr>
        <p:spPr>
          <a:xfrm>
            <a:off x="23731" y="6218482"/>
            <a:ext cx="8135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pt-BR" sz="800" dirty="0" smtClean="0">
                <a:solidFill>
                  <a:srgbClr val="969696">
                    <a:lumMod val="50000"/>
                  </a:srgbClr>
                </a:solidFill>
                <a:latin typeface="Arial"/>
                <a:cs typeface="Arial" pitchFamily="34" charset="0"/>
              </a:rPr>
              <a:t>ALEXANDRE </a:t>
            </a:r>
            <a:r>
              <a:rPr lang="pt-BR" sz="800" dirty="0">
                <a:solidFill>
                  <a:srgbClr val="969696">
                    <a:lumMod val="50000"/>
                  </a:srgbClr>
                </a:solidFill>
                <a:latin typeface="Arial"/>
                <a:cs typeface="Arial" pitchFamily="34" charset="0"/>
              </a:rPr>
              <a:t>SIMÕES </a:t>
            </a:r>
          </a:p>
          <a:p>
            <a:pPr algn="ctr">
              <a:defRPr/>
            </a:pPr>
            <a:r>
              <a:rPr lang="pt-BR" sz="800" dirty="0">
                <a:solidFill>
                  <a:srgbClr val="969696">
                    <a:lumMod val="50000"/>
                  </a:srgbClr>
                </a:solidFill>
                <a:latin typeface="Arial"/>
                <a:cs typeface="Arial" pitchFamily="34" charset="0"/>
              </a:rPr>
              <a:t>® Todos os direitos </a:t>
            </a:r>
            <a:r>
              <a:rPr lang="pt-BR" sz="800" dirty="0" smtClean="0">
                <a:solidFill>
                  <a:srgbClr val="969696">
                    <a:lumMod val="50000"/>
                  </a:srgbClr>
                </a:solidFill>
                <a:latin typeface="Arial"/>
                <a:cs typeface="Arial" pitchFamily="34" charset="0"/>
              </a:rPr>
              <a:t> de autor reservados.</a:t>
            </a:r>
            <a:endParaRPr lang="pt-BR" sz="800" dirty="0">
              <a:solidFill>
                <a:srgbClr val="969696">
                  <a:lumMod val="50000"/>
                </a:srgbClr>
              </a:solidFill>
              <a:latin typeface="Arial"/>
              <a:cs typeface="Arial" pitchFamily="34" charset="0"/>
            </a:endParaRPr>
          </a:p>
        </p:txBody>
      </p:sp>
      <p:sp>
        <p:nvSpPr>
          <p:cNvPr id="8" name="Subtítulo 2"/>
          <p:cNvSpPr txBox="1">
            <a:spLocks/>
          </p:cNvSpPr>
          <p:nvPr/>
        </p:nvSpPr>
        <p:spPr>
          <a:xfrm>
            <a:off x="4333156" y="1987069"/>
            <a:ext cx="501702" cy="2566987"/>
          </a:xfrm>
          <a:prstGeom prst="rect">
            <a:avLst/>
          </a:prstGeom>
          <a:solidFill>
            <a:srgbClr val="C00000"/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BR" sz="2500" i="1" dirty="0">
              <a:solidFill>
                <a:prstClr val="white"/>
              </a:solidFill>
              <a:latin typeface="Bookman Old Style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987069"/>
            <a:ext cx="4333156" cy="2566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47394" y="1987069"/>
            <a:ext cx="4333875" cy="2566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Subtítulo 2"/>
          <p:cNvSpPr txBox="1">
            <a:spLocks/>
          </p:cNvSpPr>
          <p:nvPr/>
        </p:nvSpPr>
        <p:spPr>
          <a:xfrm>
            <a:off x="6541798" y="1987068"/>
            <a:ext cx="501702" cy="2566987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BR" sz="2500" i="1" dirty="0">
              <a:solidFill>
                <a:prstClr val="white"/>
              </a:solidFill>
              <a:latin typeface="Bookman Old Style" pitchFamily="18" charset="0"/>
            </a:endParaRPr>
          </a:p>
        </p:txBody>
      </p:sp>
      <p:sp>
        <p:nvSpPr>
          <p:cNvPr id="12" name="Subtítulo 2"/>
          <p:cNvSpPr txBox="1">
            <a:spLocks/>
          </p:cNvSpPr>
          <p:nvPr/>
        </p:nvSpPr>
        <p:spPr>
          <a:xfrm>
            <a:off x="1475656" y="1987069"/>
            <a:ext cx="501702" cy="2566987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BR" sz="2500" i="1" dirty="0">
              <a:solidFill>
                <a:prstClr val="white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47801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75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9247" y="1612629"/>
            <a:ext cx="7477125" cy="5229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28775"/>
          </a:xfrm>
          <a:solidFill>
            <a:schemeClr val="bg2">
              <a:lumMod val="25000"/>
            </a:schemeClr>
          </a:solidFill>
        </p:spPr>
        <p:txBody>
          <a:bodyPr>
            <a:normAutofit/>
          </a:bodyPr>
          <a:lstStyle/>
          <a:p>
            <a:r>
              <a:rPr lang="pt-BR" dirty="0" smtClean="0">
                <a:solidFill>
                  <a:schemeClr val="bg1"/>
                </a:solidFill>
                <a:latin typeface="Bookman Old Style" pitchFamily="18" charset="0"/>
              </a:rPr>
              <a:t>Em nosso último encontro:</a:t>
            </a:r>
            <a:endParaRPr lang="pt-BR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755576" y="1844824"/>
            <a:ext cx="4474840" cy="1143000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 smtClean="0">
                <a:solidFill>
                  <a:prstClr val="black"/>
                </a:solidFill>
              </a:rPr>
              <a:t>Sintoma como signo</a:t>
            </a:r>
            <a:endParaRPr lang="pt-BR" dirty="0">
              <a:solidFill>
                <a:prstClr val="black"/>
              </a:solidFill>
            </a:endParaRP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3393682" y="5132365"/>
            <a:ext cx="4896544" cy="1143000"/>
          </a:xfrm>
          <a:prstGeom prst="rect">
            <a:avLst/>
          </a:prstGeom>
          <a:solidFill>
            <a:srgbClr val="92D050">
              <a:alpha val="69000"/>
            </a:srgbClr>
          </a:solidFill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 smtClean="0">
                <a:solidFill>
                  <a:prstClr val="black"/>
                </a:solidFill>
              </a:rPr>
              <a:t>Sintoma como significante</a:t>
            </a:r>
            <a:endParaRPr lang="pt-B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057120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750">
        <p:randomBar dir="vert"/>
      </p:transition>
    </mc:Choice>
    <mc:Fallback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433999"/>
            <a:ext cx="6549887" cy="43928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11560" y="332656"/>
            <a:ext cx="7772400" cy="1470025"/>
          </a:xfrm>
        </p:spPr>
        <p:txBody>
          <a:bodyPr>
            <a:noAutofit/>
          </a:bodyPr>
          <a:lstStyle/>
          <a:p>
            <a:r>
              <a:rPr lang="pt-BR" sz="3200" dirty="0" smtClean="0">
                <a:solidFill>
                  <a:schemeClr val="bg1"/>
                </a:solidFill>
                <a:latin typeface="Bookman Old Style" pitchFamily="18" charset="0"/>
              </a:rPr>
              <a:t>Propusemos, portanto, uma distinção que busca pensar a Psicanálise por uma perspectiva bem específica:</a:t>
            </a:r>
            <a:endParaRPr lang="pt-BR" sz="3200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solidFill>
            <a:srgbClr val="92D050">
              <a:alpha val="52000"/>
            </a:srgbClr>
          </a:solidFill>
        </p:spPr>
        <p:txBody>
          <a:bodyPr/>
          <a:lstStyle/>
          <a:p>
            <a:r>
              <a:rPr lang="pt-BR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por aquilo que o analisando leva ao </a:t>
            </a:r>
            <a:r>
              <a:rPr lang="pt-BR" sz="4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analista</a:t>
            </a:r>
            <a:endParaRPr lang="pt-BR" sz="4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785164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716016" y="-171400"/>
            <a:ext cx="3742184" cy="3771851"/>
          </a:xfrm>
          <a:solidFill>
            <a:schemeClr val="bg2">
              <a:lumMod val="10000"/>
            </a:schemeClr>
          </a:solidFill>
        </p:spPr>
        <p:txBody>
          <a:bodyPr>
            <a:normAutofit/>
          </a:bodyPr>
          <a:lstStyle/>
          <a:p>
            <a:r>
              <a:rPr lang="pt-BR" dirty="0" smtClean="0">
                <a:solidFill>
                  <a:schemeClr val="bg1"/>
                </a:solidFill>
              </a:rPr>
              <a:t>Mas, e pelo lado do psicanalista ?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716016" y="3886200"/>
            <a:ext cx="3744416" cy="2971800"/>
          </a:xfrm>
          <a:solidFill>
            <a:schemeClr val="bg2">
              <a:lumMod val="10000"/>
            </a:schemeClr>
          </a:solidFill>
        </p:spPr>
        <p:txBody>
          <a:bodyPr/>
          <a:lstStyle/>
          <a:p>
            <a:endParaRPr lang="pt-BR" dirty="0" smtClean="0">
              <a:solidFill>
                <a:schemeClr val="bg1"/>
              </a:solidFill>
            </a:endParaRPr>
          </a:p>
          <a:p>
            <a:r>
              <a:rPr lang="pt-BR" sz="5400" dirty="0" smtClean="0">
                <a:solidFill>
                  <a:schemeClr val="bg1"/>
                </a:solidFill>
              </a:rPr>
              <a:t>C</a:t>
            </a:r>
            <a:r>
              <a:rPr lang="pt-BR" dirty="0" smtClean="0">
                <a:solidFill>
                  <a:schemeClr val="bg1"/>
                </a:solidFill>
              </a:rPr>
              <a:t>omo podemos localizar a sua palavra </a:t>
            </a:r>
            <a:r>
              <a:rPr lang="pt-BR" dirty="0" smtClean="0">
                <a:solidFill>
                  <a:srgbClr val="FFC000"/>
                </a:solidFill>
              </a:rPr>
              <a:t>?</a:t>
            </a:r>
            <a:endParaRPr lang="pt-BR" dirty="0">
              <a:solidFill>
                <a:srgbClr val="FFC000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lum bright="40000" contrast="4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71400"/>
            <a:ext cx="4716016" cy="7941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5006880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627784" y="3429001"/>
            <a:ext cx="6400800" cy="1752600"/>
          </a:xfrm>
        </p:spPr>
        <p:txBody>
          <a:bodyPr>
            <a:normAutofit/>
          </a:bodyPr>
          <a:lstStyle/>
          <a:p>
            <a:r>
              <a:rPr lang="pt-BR" sz="4400" dirty="0">
                <a:solidFill>
                  <a:schemeClr val="tx1"/>
                </a:solidFill>
              </a:rPr>
              <a:t>a</a:t>
            </a:r>
            <a:r>
              <a:rPr lang="pt-BR" sz="4400" dirty="0" smtClean="0">
                <a:solidFill>
                  <a:schemeClr val="tx1"/>
                </a:solidFill>
              </a:rPr>
              <a:t> propriedade da sua palavra</a:t>
            </a:r>
            <a:endParaRPr lang="pt-BR" sz="4400" dirty="0">
              <a:solidFill>
                <a:schemeClr val="tx1"/>
              </a:solidFill>
            </a:endParaRPr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0" y="2348881"/>
            <a:ext cx="9144000" cy="1080120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BR" sz="6000" dirty="0"/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259904" y="773088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6000" smtClean="0"/>
              <a:t>O lugar da sua palavra</a:t>
            </a:r>
            <a:endParaRPr lang="pt-BR" sz="6000" dirty="0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0" y="2888941"/>
            <a:ext cx="7772400" cy="288032"/>
          </a:xfrm>
          <a:solidFill>
            <a:schemeClr val="accent6">
              <a:lumMod val="50000"/>
            </a:schemeClr>
          </a:solidFill>
        </p:spPr>
        <p:txBody>
          <a:bodyPr>
            <a:normAutofit fontScale="90000"/>
          </a:bodyPr>
          <a:lstStyle/>
          <a:p>
            <a:endParaRPr lang="pt-BR" sz="6000" dirty="0"/>
          </a:p>
        </p:txBody>
      </p:sp>
      <p:sp>
        <p:nvSpPr>
          <p:cNvPr id="6" name="Subtítulo 2"/>
          <p:cNvSpPr txBox="1">
            <a:spLocks/>
          </p:cNvSpPr>
          <p:nvPr/>
        </p:nvSpPr>
        <p:spPr>
          <a:xfrm>
            <a:off x="0" y="5089118"/>
            <a:ext cx="9144000" cy="1768881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BR" sz="4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69532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0"/>
            <a:ext cx="4114800" cy="6858000"/>
          </a:xfrm>
          <a:solidFill>
            <a:schemeClr val="tx1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pt-BR" dirty="0" smtClean="0"/>
          </a:p>
          <a:p>
            <a:pPr marL="0" indent="0" algn="ctr">
              <a:buNone/>
            </a:pPr>
            <a:endParaRPr lang="pt-BR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pt-BR" dirty="0" smtClean="0">
                <a:solidFill>
                  <a:schemeClr val="bg1"/>
                </a:solidFill>
                <a:latin typeface="AR JULIAN" pitchFamily="2" charset="0"/>
              </a:rPr>
              <a:t>Uma experiência bastante nítida na clínica psicanalítica é que os pacientes almejam encontrar um </a:t>
            </a:r>
            <a:r>
              <a:rPr lang="pt-BR" sz="6000" dirty="0" smtClean="0">
                <a:solidFill>
                  <a:schemeClr val="bg1"/>
                </a:solidFill>
                <a:latin typeface="AR JULIAN" pitchFamily="2" charset="0"/>
              </a:rPr>
              <a:t>O</a:t>
            </a:r>
            <a:r>
              <a:rPr lang="pt-BR" dirty="0" smtClean="0">
                <a:solidFill>
                  <a:schemeClr val="bg1"/>
                </a:solidFill>
                <a:latin typeface="AR JULIAN" pitchFamily="2" charset="0"/>
              </a:rPr>
              <a:t>utro que lhes dê respostas para o seu sofrimento. </a:t>
            </a:r>
            <a:endParaRPr lang="pt-BR" dirty="0">
              <a:solidFill>
                <a:schemeClr val="bg1"/>
              </a:solidFill>
              <a:latin typeface="AR JULIAN" pitchFamily="2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04049" y="0"/>
            <a:ext cx="4135206" cy="33333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44917" y="3522663"/>
            <a:ext cx="4133850" cy="3335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365051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75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lum bright="28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4522"/>
            <a:ext cx="7549387" cy="6843478"/>
          </a:xfrm>
          <a:prstGeom prst="rect">
            <a:avLst/>
          </a:prstGeom>
          <a:noFill/>
          <a:ln>
            <a:noFill/>
          </a:ln>
          <a:effectLst>
            <a:outerShdw blurRad="825500"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355976" y="2492896"/>
            <a:ext cx="3096344" cy="3816424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pt-BR" dirty="0" smtClean="0"/>
              <a:t>Cada um de nós sabe, perfeitamente, como são vastas as alternativas e práticas que, em nossa atualidade,</a:t>
            </a:r>
          </a:p>
          <a:p>
            <a:pPr marL="0" indent="0" algn="ctr">
              <a:buNone/>
            </a:pPr>
            <a:r>
              <a:rPr lang="pt-BR" dirty="0" smtClean="0"/>
              <a:t> se propõem a fornecer respostas prontas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42689802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75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69936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635896" y="4581128"/>
            <a:ext cx="4896544" cy="2088232"/>
          </a:xfrm>
        </p:spPr>
        <p:txBody>
          <a:bodyPr>
            <a:normAutofit fontScale="90000"/>
          </a:bodyPr>
          <a:lstStyle/>
          <a:p>
            <a:r>
              <a:rPr lang="pt-B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CERTAMENTE, O ANALISTA NÃO DEVE SE ESQUIVAR DE UMA RESPOSTA...</a:t>
            </a:r>
            <a:endParaRPr lang="pt-B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366079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75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758808" cy="1143000"/>
          </a:xfrm>
          <a:solidFill>
            <a:srgbClr val="FFC000"/>
          </a:solidFill>
        </p:spPr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699792" y="1855364"/>
            <a:ext cx="5987008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2400" dirty="0" smtClean="0">
                <a:solidFill>
                  <a:schemeClr val="bg1"/>
                </a:solidFill>
                <a:latin typeface="Bookman Old Style" pitchFamily="18" charset="0"/>
              </a:rPr>
              <a:t>Neste aspecto, podemos nos amparar na indicação e, também, na cautela de Lacan: </a:t>
            </a:r>
          </a:p>
          <a:p>
            <a:pPr marL="0" indent="0">
              <a:buNone/>
            </a:pPr>
            <a:r>
              <a:rPr lang="pt-BR" dirty="0" smtClean="0">
                <a:solidFill>
                  <a:schemeClr val="bg1"/>
                </a:solidFill>
                <a:latin typeface="Bookman Old Style" pitchFamily="18" charset="0"/>
              </a:rPr>
              <a:t>“não é certeza, não é garantido, mas o analista é o único que tem a chance de ser intérprete” </a:t>
            </a:r>
            <a:r>
              <a:rPr lang="pt-BR" sz="1400" dirty="0" smtClean="0">
                <a:solidFill>
                  <a:schemeClr val="bg1"/>
                </a:solidFill>
                <a:latin typeface="Bookman Old Style" pitchFamily="18" charset="0"/>
              </a:rPr>
              <a:t>(</a:t>
            </a:r>
            <a:r>
              <a:rPr lang="pt-BR" sz="1400" i="1" dirty="0" smtClean="0">
                <a:solidFill>
                  <a:schemeClr val="bg1"/>
                </a:solidFill>
                <a:latin typeface="Bookman Old Style" pitchFamily="18" charset="0"/>
              </a:rPr>
              <a:t>Seminário 11</a:t>
            </a:r>
            <a:r>
              <a:rPr lang="pt-BR" sz="1400" dirty="0" smtClean="0">
                <a:solidFill>
                  <a:schemeClr val="bg1"/>
                </a:solidFill>
                <a:latin typeface="Bookman Old Style" pitchFamily="18" charset="0"/>
              </a:rPr>
              <a:t>)</a:t>
            </a:r>
            <a:endParaRPr lang="pt-BR" sz="1400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467544" y="1628800"/>
            <a:ext cx="908558" cy="475252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BR" dirty="0"/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1259633" y="5238367"/>
            <a:ext cx="7128792" cy="1143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22372016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75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3026817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pt-BR" sz="4800" dirty="0" smtClean="0">
                <a:latin typeface="AR JULIAN" pitchFamily="2" charset="0"/>
              </a:rPr>
              <a:t>Pensemos esta resposta junto à trajetória de uma análise</a:t>
            </a:r>
            <a:endParaRPr lang="pt-BR" sz="4800" dirty="0">
              <a:latin typeface="AR JULI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090781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250">
        <p:randomBar dir="vert"/>
      </p:transition>
    </mc:Choice>
    <mc:Fallback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584" y="1484784"/>
            <a:ext cx="7384880" cy="460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6210"/>
          </a:xfrm>
          <a:solidFill>
            <a:schemeClr val="accent5">
              <a:lumMod val="50000"/>
              <a:alpha val="73000"/>
            </a:schemeClr>
          </a:solidFill>
        </p:spPr>
        <p:txBody>
          <a:bodyPr>
            <a:noAutofit/>
          </a:bodyPr>
          <a:lstStyle/>
          <a:p>
            <a:r>
              <a:rPr lang="pt-BR" sz="3200" dirty="0" smtClean="0">
                <a:solidFill>
                  <a:schemeClr val="bg1"/>
                </a:solidFill>
                <a:latin typeface="Bookman Old Style" pitchFamily="18" charset="0"/>
              </a:rPr>
              <a:t>A rota de uma análise foi proposta por Lacan como </a:t>
            </a:r>
            <a:r>
              <a:rPr lang="pt-BR" sz="3200" i="1" dirty="0" smtClean="0">
                <a:solidFill>
                  <a:schemeClr val="bg1"/>
                </a:solidFill>
                <a:latin typeface="Bookman Old Style" pitchFamily="18" charset="0"/>
              </a:rPr>
              <a:t>espiralar</a:t>
            </a:r>
            <a:r>
              <a:rPr lang="pt-BR" sz="3200" dirty="0" smtClean="0">
                <a:solidFill>
                  <a:schemeClr val="bg1"/>
                </a:solidFill>
                <a:latin typeface="Bookman Old Style" pitchFamily="18" charset="0"/>
              </a:rPr>
              <a:t> e </a:t>
            </a:r>
            <a:r>
              <a:rPr lang="pt-BR" sz="3200" i="1" dirty="0" smtClean="0">
                <a:solidFill>
                  <a:schemeClr val="bg1"/>
                </a:solidFill>
                <a:latin typeface="Bookman Old Style" pitchFamily="18" charset="0"/>
              </a:rPr>
              <a:t>não </a:t>
            </a:r>
            <a:r>
              <a:rPr lang="pt-BR" sz="3200" i="1" dirty="0" err="1" smtClean="0">
                <a:solidFill>
                  <a:schemeClr val="bg1"/>
                </a:solidFill>
                <a:latin typeface="Bookman Old Style" pitchFamily="18" charset="0"/>
              </a:rPr>
              <a:t>involutiva</a:t>
            </a:r>
            <a:r>
              <a:rPr lang="pt-BR" sz="3200" dirty="0" smtClean="0">
                <a:solidFill>
                  <a:schemeClr val="bg1"/>
                </a:solidFill>
                <a:latin typeface="Bookman Old Style" pitchFamily="18" charset="0"/>
              </a:rPr>
              <a:t>:</a:t>
            </a:r>
            <a:endParaRPr lang="pt-BR" sz="3200" dirty="0">
              <a:solidFill>
                <a:schemeClr val="bg1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444819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750">
        <p:randomBar dir="vert"/>
      </p:transition>
    </mc:Choice>
    <mc:Fallback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3610744" cy="850106"/>
          </a:xfrm>
        </p:spPr>
        <p:txBody>
          <a:bodyPr>
            <a:noAutofit/>
          </a:bodyPr>
          <a:lstStyle/>
          <a:p>
            <a:r>
              <a:rPr lang="pt-BR" sz="6000" dirty="0" smtClean="0">
                <a:solidFill>
                  <a:srgbClr val="0070C0"/>
                </a:solidFill>
                <a:latin typeface="Bookman Old Style" pitchFamily="18" charset="0"/>
              </a:rPr>
              <a:t>Ou seja:</a:t>
            </a:r>
            <a:endParaRPr lang="pt-BR" sz="6000" dirty="0">
              <a:solidFill>
                <a:srgbClr val="0070C0"/>
              </a:solidFill>
              <a:latin typeface="Bookman Old Style" pitchFamily="18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39552" y="1916832"/>
            <a:ext cx="8229600" cy="3921299"/>
          </a:xfrm>
          <a:solidFill>
            <a:schemeClr val="accent5"/>
          </a:solidFill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sz="2400" dirty="0">
                <a:latin typeface="Bookman Old Style" pitchFamily="18" charset="0"/>
              </a:rPr>
              <a:t>u</a:t>
            </a:r>
            <a:r>
              <a:rPr lang="pt-BR" sz="2400" dirty="0" smtClean="0">
                <a:latin typeface="Bookman Old Style" pitchFamily="18" charset="0"/>
              </a:rPr>
              <a:t>m paciente, sempre pode retornar ao ponto de onde partiu: é esperado que ao longo de uma análise acontecimentos, lembranças e fatos sejam abordados mais de uma vez.</a:t>
            </a:r>
          </a:p>
          <a:p>
            <a:pPr marL="0" indent="0" algn="just">
              <a:buNone/>
            </a:pPr>
            <a:endParaRPr lang="pt-BR" sz="2400" dirty="0">
              <a:latin typeface="Bookman Old Style" pitchFamily="18" charset="0"/>
            </a:endParaRPr>
          </a:p>
          <a:p>
            <a:pPr marL="0" indent="0" algn="just">
              <a:buNone/>
            </a:pPr>
            <a:r>
              <a:rPr lang="pt-BR" sz="2400" dirty="0" smtClean="0">
                <a:latin typeface="Bookman Old Style" pitchFamily="18" charset="0"/>
              </a:rPr>
              <a:t>Por outro lado, é bastante comum que novos cenários tragam a marca da </a:t>
            </a:r>
            <a:r>
              <a:rPr lang="pt-BR" sz="3600" dirty="0" smtClean="0">
                <a:latin typeface="Bookman Old Style" pitchFamily="18" charset="0"/>
              </a:rPr>
              <a:t>repetição</a:t>
            </a:r>
            <a:r>
              <a:rPr lang="pt-BR" sz="2400" dirty="0" smtClean="0">
                <a:latin typeface="Bookman Old Style" pitchFamily="18" charset="0"/>
              </a:rPr>
              <a:t>.</a:t>
            </a:r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0" y="5805264"/>
            <a:ext cx="9972600" cy="105273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BR" sz="6000" dirty="0">
              <a:solidFill>
                <a:srgbClr val="0070C0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60029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750">
        <p:randomBar dir="vert"/>
      </p:transition>
    </mc:Choice>
    <mc:Fallback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6544593" cy="4941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-32171" y="0"/>
            <a:ext cx="7772400" cy="1961091"/>
          </a:xfrm>
          <a:solidFill>
            <a:srgbClr val="00B0F0">
              <a:alpha val="48000"/>
            </a:srgbClr>
          </a:solidFill>
        </p:spPr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>
                <a:solidFill>
                  <a:srgbClr val="FFC000"/>
                </a:solidFill>
              </a:rPr>
              <a:t>Mas, o que vale ser notado é que ainda que o sujeito retorne ao ponto</a:t>
            </a:r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-32171" y="4964982"/>
            <a:ext cx="9137753" cy="2029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 smtClean="0">
                <a:solidFill>
                  <a:schemeClr val="bg1"/>
                </a:solidFill>
              </a:rPr>
              <a:t>não retorna o mesmo, já passou por um possível efeito da palavra sob transferência.</a:t>
            </a:r>
            <a:br>
              <a:rPr lang="pt-BR" dirty="0" smtClean="0">
                <a:solidFill>
                  <a:schemeClr val="bg1"/>
                </a:solidFill>
              </a:rPr>
            </a:b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6247" y="2935039"/>
            <a:ext cx="6725993" cy="2029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7200" dirty="0" smtClean="0">
                <a:solidFill>
                  <a:srgbClr val="002060"/>
                </a:solidFill>
              </a:rPr>
              <a:t>de onde partiu, </a:t>
            </a:r>
            <a:endParaRPr lang="pt-BR" sz="7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92375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75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563888" y="274638"/>
            <a:ext cx="5122912" cy="5962674"/>
          </a:xfrm>
          <a:solidFill>
            <a:schemeClr val="accent2">
              <a:lumMod val="50000"/>
            </a:schemeClr>
          </a:solidFill>
        </p:spPr>
        <p:txBody>
          <a:bodyPr>
            <a:normAutofit/>
          </a:bodyPr>
          <a:lstStyle/>
          <a:p>
            <a:r>
              <a:rPr lang="pt-BR" dirty="0" smtClean="0">
                <a:solidFill>
                  <a:schemeClr val="bg1"/>
                </a:solidFill>
              </a:rPr>
              <a:t>Desse modo, temos</a:t>
            </a:r>
            <a:br>
              <a:rPr lang="pt-BR" dirty="0" smtClean="0">
                <a:solidFill>
                  <a:schemeClr val="bg1"/>
                </a:solidFill>
              </a:rPr>
            </a:br>
            <a:r>
              <a:rPr lang="pt-BR" dirty="0">
                <a:solidFill>
                  <a:schemeClr val="bg1"/>
                </a:solidFill>
              </a:rPr>
              <a:t/>
            </a:r>
            <a:br>
              <a:rPr lang="pt-BR" dirty="0">
                <a:solidFill>
                  <a:schemeClr val="bg1"/>
                </a:solidFill>
              </a:rPr>
            </a:br>
            <a:r>
              <a:rPr lang="pt-BR" dirty="0" smtClean="0">
                <a:solidFill>
                  <a:schemeClr val="bg1"/>
                </a:solidFill>
              </a:rPr>
              <a:t> </a:t>
            </a:r>
            <a:r>
              <a:rPr lang="pt-BR" sz="6000" i="1" dirty="0" smtClean="0">
                <a:solidFill>
                  <a:schemeClr val="bg1"/>
                </a:solidFill>
              </a:rPr>
              <a:t>trajetórias</a:t>
            </a:r>
            <a:r>
              <a:rPr lang="pt-BR" dirty="0" smtClean="0">
                <a:solidFill>
                  <a:schemeClr val="bg1"/>
                </a:solidFill>
              </a:rPr>
              <a:t> </a:t>
            </a:r>
            <a:br>
              <a:rPr lang="pt-BR" dirty="0" smtClean="0">
                <a:solidFill>
                  <a:schemeClr val="bg1"/>
                </a:solidFill>
              </a:rPr>
            </a:br>
            <a:r>
              <a:rPr lang="pt-BR" dirty="0" smtClean="0">
                <a:solidFill>
                  <a:schemeClr val="bg1"/>
                </a:solidFill>
              </a:rPr>
              <a:t>e </a:t>
            </a:r>
            <a:br>
              <a:rPr lang="pt-BR" dirty="0" smtClean="0">
                <a:solidFill>
                  <a:schemeClr val="bg1"/>
                </a:solidFill>
              </a:rPr>
            </a:br>
            <a:r>
              <a:rPr lang="pt-BR" sz="6000" i="1" dirty="0" smtClean="0">
                <a:solidFill>
                  <a:schemeClr val="bg1"/>
                </a:solidFill>
              </a:rPr>
              <a:t>tempos</a:t>
            </a:r>
            <a:endParaRPr lang="pt-BR" sz="6000" i="1" dirty="0">
              <a:solidFill>
                <a:schemeClr val="bg1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PaintBrus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340768"/>
            <a:ext cx="3333750" cy="401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2534462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-25275" y="0"/>
            <a:ext cx="5291431" cy="3583383"/>
          </a:xfrm>
          <a:solidFill>
            <a:schemeClr val="accent6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pt-BR" sz="6000" dirty="0" smtClean="0"/>
              <a:t>Primeiro tempo:</a:t>
            </a:r>
            <a:endParaRPr lang="pt-BR" sz="60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000722" y="4221088"/>
            <a:ext cx="6143278" cy="1440160"/>
          </a:xfrm>
        </p:spPr>
        <p:txBody>
          <a:bodyPr>
            <a:noAutofit/>
          </a:bodyPr>
          <a:lstStyle/>
          <a:p>
            <a:r>
              <a:rPr lang="pt-BR" sz="2000" dirty="0" smtClean="0">
                <a:solidFill>
                  <a:schemeClr val="tx1"/>
                </a:solidFill>
                <a:latin typeface="Bookman Old Style" pitchFamily="18" charset="0"/>
              </a:rPr>
              <a:t>O ponto de partida de uma análise, já nas entrevistas preliminares: ali onde o sujeito</a:t>
            </a:r>
          </a:p>
          <a:p>
            <a:r>
              <a:rPr lang="pt-BR" i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ou não pensa ou não é 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66157" y="-19271"/>
            <a:ext cx="3661828" cy="40243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3583383"/>
            <a:ext cx="3000722" cy="32977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Subtítulo 2"/>
          <p:cNvSpPr txBox="1">
            <a:spLocks/>
          </p:cNvSpPr>
          <p:nvPr/>
        </p:nvSpPr>
        <p:spPr>
          <a:xfrm>
            <a:off x="3000722" y="5517232"/>
            <a:ext cx="6143278" cy="52678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BR" i="1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337332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750">
        <p:randomBar dir="vert"/>
      </p:transition>
    </mc:Choice>
    <mc:Fallback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1496840"/>
          </a:xfrm>
          <a:solidFill>
            <a:srgbClr val="FFC000"/>
          </a:solidFill>
        </p:spPr>
        <p:txBody>
          <a:bodyPr/>
          <a:lstStyle/>
          <a:p>
            <a:r>
              <a:rPr lang="pt-BR" dirty="0" smtClean="0"/>
              <a:t>Segundo tempo: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15616" y="2636912"/>
            <a:ext cx="7215101" cy="2592288"/>
          </a:xfrm>
        </p:spPr>
        <p:txBody>
          <a:bodyPr>
            <a:normAutofit fontScale="70000" lnSpcReduction="20000"/>
          </a:bodyPr>
          <a:lstStyle/>
          <a:p>
            <a:r>
              <a:rPr lang="pt-BR" dirty="0" smtClean="0">
                <a:solidFill>
                  <a:schemeClr val="tx1"/>
                </a:solidFill>
                <a:latin typeface="Bookman Old Style" pitchFamily="18" charset="0"/>
              </a:rPr>
              <a:t>Ali onde o sujeito </a:t>
            </a:r>
            <a:r>
              <a:rPr lang="pt-BR" sz="51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é e não pensa</a:t>
            </a:r>
            <a:r>
              <a:rPr lang="pt-BR" dirty="0" smtClean="0">
                <a:solidFill>
                  <a:schemeClr val="tx1"/>
                </a:solidFill>
                <a:latin typeface="Bookman Old Style" pitchFamily="18" charset="0"/>
              </a:rPr>
              <a:t>. </a:t>
            </a:r>
          </a:p>
          <a:p>
            <a:endParaRPr lang="pt-BR" dirty="0" smtClean="0">
              <a:solidFill>
                <a:schemeClr val="tx1"/>
              </a:solidFill>
              <a:latin typeface="Bookman Old Style" pitchFamily="18" charset="0"/>
            </a:endParaRPr>
          </a:p>
          <a:p>
            <a:r>
              <a:rPr lang="pt-BR" dirty="0" smtClean="0">
                <a:solidFill>
                  <a:schemeClr val="tx1"/>
                </a:solidFill>
                <a:latin typeface="Bookman Old Style" pitchFamily="18" charset="0"/>
              </a:rPr>
              <a:t>Temos aqui um marcante tempo da análise, onde o sujeito apresenta os efeitos de suas identificações,</a:t>
            </a:r>
          </a:p>
          <a:p>
            <a:r>
              <a:rPr lang="pt-BR" dirty="0">
                <a:solidFill>
                  <a:schemeClr val="tx1"/>
                </a:solidFill>
                <a:latin typeface="Bookman Old Style" pitchFamily="18" charset="0"/>
              </a:rPr>
              <a:t>q</a:t>
            </a:r>
            <a:r>
              <a:rPr lang="pt-BR" dirty="0" smtClean="0">
                <a:solidFill>
                  <a:schemeClr val="tx1"/>
                </a:solidFill>
                <a:latin typeface="Bookman Old Style" pitchFamily="18" charset="0"/>
              </a:rPr>
              <a:t>ue tamponam sua </a:t>
            </a:r>
            <a:r>
              <a:rPr lang="pt-BR" i="1" dirty="0" smtClean="0">
                <a:solidFill>
                  <a:schemeClr val="tx1"/>
                </a:solidFill>
                <a:latin typeface="Bookman Old Style" pitchFamily="18" charset="0"/>
              </a:rPr>
              <a:t>divisão subjetiva</a:t>
            </a:r>
            <a:r>
              <a:rPr lang="pt-BR" dirty="0" smtClean="0">
                <a:solidFill>
                  <a:schemeClr val="tx1"/>
                </a:solidFill>
                <a:latin typeface="Bookman Old Style" pitchFamily="18" charset="0"/>
              </a:rPr>
              <a:t>, alienando-o aos</a:t>
            </a:r>
          </a:p>
          <a:p>
            <a:r>
              <a:rPr lang="pt-BR" i="1" dirty="0" smtClean="0">
                <a:solidFill>
                  <a:schemeClr val="tx1"/>
                </a:solidFill>
                <a:latin typeface="Bookman Old Style" pitchFamily="18" charset="0"/>
              </a:rPr>
              <a:t>significantes mestres</a:t>
            </a:r>
          </a:p>
          <a:p>
            <a:endParaRPr lang="pt-B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08520" y="1434216"/>
            <a:ext cx="9252520" cy="958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08520" y="5691187"/>
            <a:ext cx="9252519" cy="1166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8517980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25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0" y="0"/>
            <a:ext cx="9143999" cy="1195165"/>
          </a:xfrm>
          <a:solidFill>
            <a:schemeClr val="accent6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pt-BR" sz="4800" dirty="0" smtClean="0"/>
              <a:t>Terceiro tempo:</a:t>
            </a:r>
            <a:endParaRPr lang="pt-BR" sz="48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-108520" y="2996952"/>
            <a:ext cx="9145016" cy="2160240"/>
          </a:xfrm>
        </p:spPr>
        <p:txBody>
          <a:bodyPr>
            <a:noAutofit/>
          </a:bodyPr>
          <a:lstStyle/>
          <a:p>
            <a:r>
              <a:rPr lang="pt-BR" sz="2800" dirty="0" smtClean="0">
                <a:solidFill>
                  <a:schemeClr val="tx1"/>
                </a:solidFill>
                <a:latin typeface="Bookman Old Style" pitchFamily="18" charset="0"/>
              </a:rPr>
              <a:t>À medida em que a análise avança, o sujeito se coloca a associar livremente. </a:t>
            </a:r>
          </a:p>
          <a:p>
            <a:r>
              <a:rPr lang="pt-BR" sz="2800" dirty="0" smtClean="0">
                <a:solidFill>
                  <a:schemeClr val="tx1"/>
                </a:solidFill>
                <a:latin typeface="Bookman Old Style" pitchFamily="18" charset="0"/>
              </a:rPr>
              <a:t>Verificamos, aí,</a:t>
            </a:r>
          </a:p>
          <a:p>
            <a:r>
              <a:rPr lang="pt-BR" sz="2800" dirty="0" smtClean="0">
                <a:solidFill>
                  <a:schemeClr val="tx1"/>
                </a:solidFill>
                <a:latin typeface="Bookman Old Style" pitchFamily="18" charset="0"/>
              </a:rPr>
              <a:t>o sujeito que </a:t>
            </a:r>
            <a:r>
              <a:rPr lang="pt-BR" sz="36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pensa e não é</a:t>
            </a:r>
            <a:endParaRPr lang="pt-BR" sz="36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19" y="1164982"/>
            <a:ext cx="2441575" cy="1230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19872" y="1195165"/>
            <a:ext cx="2444750" cy="1231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00192" y="1195165"/>
            <a:ext cx="2444750" cy="1231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Subtítulo 2"/>
          <p:cNvSpPr txBox="1">
            <a:spLocks/>
          </p:cNvSpPr>
          <p:nvPr/>
        </p:nvSpPr>
        <p:spPr>
          <a:xfrm>
            <a:off x="3671392" y="5157192"/>
            <a:ext cx="5561840" cy="59272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BR" sz="36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8" name="Subtítulo 2"/>
          <p:cNvSpPr txBox="1">
            <a:spLocks/>
          </p:cNvSpPr>
          <p:nvPr/>
        </p:nvSpPr>
        <p:spPr>
          <a:xfrm>
            <a:off x="88216" y="5957609"/>
            <a:ext cx="9145016" cy="10801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BR" sz="36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561940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:wipe dir="u"/>
      </p:transition>
    </mc:Choice>
    <mc:Fallback>
      <p:transition spd="slow">
        <p:wipe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-146207" y="0"/>
            <a:ext cx="9324527" cy="1470025"/>
          </a:xfrm>
          <a:solidFill>
            <a:schemeClr val="accent1">
              <a:lumMod val="75000"/>
            </a:schemeClr>
          </a:solidFill>
        </p:spPr>
        <p:txBody>
          <a:bodyPr>
            <a:normAutofit/>
          </a:bodyPr>
          <a:lstStyle/>
          <a:p>
            <a:endParaRPr lang="pt-BR" sz="48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2089" y="1791437"/>
            <a:ext cx="9145016" cy="3744416"/>
          </a:xfrm>
        </p:spPr>
        <p:txBody>
          <a:bodyPr>
            <a:noAutofit/>
          </a:bodyPr>
          <a:lstStyle/>
          <a:p>
            <a:r>
              <a:rPr lang="pt-BR" sz="2000" dirty="0" smtClean="0">
                <a:solidFill>
                  <a:schemeClr val="tx1"/>
                </a:solidFill>
                <a:latin typeface="Bookman Old Style" pitchFamily="18" charset="0"/>
              </a:rPr>
              <a:t>Nesse tempo da análise presenciamos a desestabilização das </a:t>
            </a:r>
            <a:r>
              <a:rPr lang="pt-BR" sz="2800" dirty="0" smtClean="0">
                <a:solidFill>
                  <a:srgbClr val="C00000"/>
                </a:solidFill>
                <a:latin typeface="Bookman Old Style" pitchFamily="18" charset="0"/>
              </a:rPr>
              <a:t>certezas </a:t>
            </a:r>
            <a:r>
              <a:rPr lang="pt-BR" sz="2800" dirty="0" err="1" smtClean="0">
                <a:solidFill>
                  <a:srgbClr val="C00000"/>
                </a:solidFill>
                <a:latin typeface="Bookman Old Style" pitchFamily="18" charset="0"/>
              </a:rPr>
              <a:t>identificatórias</a:t>
            </a:r>
            <a:r>
              <a:rPr lang="pt-BR" sz="2000" dirty="0" smtClean="0">
                <a:solidFill>
                  <a:schemeClr val="tx1"/>
                </a:solidFill>
                <a:latin typeface="Bookman Old Style" pitchFamily="18" charset="0"/>
              </a:rPr>
              <a:t> do sujeito, fazendo com que este se depare com</a:t>
            </a:r>
          </a:p>
          <a:p>
            <a:r>
              <a:rPr lang="pt-BR" sz="2000" dirty="0" smtClean="0">
                <a:solidFill>
                  <a:schemeClr val="tx1"/>
                </a:solidFill>
                <a:latin typeface="Bookman Old Style" pitchFamily="18" charset="0"/>
              </a:rPr>
              <a:t>sua </a:t>
            </a:r>
            <a:r>
              <a:rPr lang="pt-BR" dirty="0" smtClean="0">
                <a:solidFill>
                  <a:schemeClr val="tx1"/>
                </a:solidFill>
                <a:latin typeface="Bookman Old Style" pitchFamily="18" charset="0"/>
              </a:rPr>
              <a:t>falta-a-ser</a:t>
            </a:r>
            <a:r>
              <a:rPr lang="pt-BR" sz="2000" dirty="0" smtClean="0">
                <a:solidFill>
                  <a:schemeClr val="tx1"/>
                </a:solidFill>
                <a:latin typeface="Bookman Old Style" pitchFamily="18" charset="0"/>
              </a:rPr>
              <a:t>. </a:t>
            </a:r>
          </a:p>
          <a:p>
            <a:endParaRPr lang="pt-BR" sz="2000" dirty="0">
              <a:solidFill>
                <a:schemeClr val="tx1"/>
              </a:solidFill>
              <a:latin typeface="Bookman Old Style" pitchFamily="18" charset="0"/>
            </a:endParaRPr>
          </a:p>
          <a:p>
            <a:endParaRPr lang="pt-BR" sz="2800" dirty="0" smtClean="0">
              <a:solidFill>
                <a:schemeClr val="tx1"/>
              </a:solidFill>
              <a:latin typeface="Bookman Old Style" pitchFamily="18" charset="0"/>
            </a:endParaRPr>
          </a:p>
          <a:p>
            <a:r>
              <a:rPr lang="pt-BR" sz="2800" dirty="0" smtClean="0">
                <a:solidFill>
                  <a:schemeClr val="tx1"/>
                </a:solidFill>
                <a:latin typeface="Bookman Old Style" pitchFamily="18" charset="0"/>
              </a:rPr>
              <a:t>Quanto mais a análise se espirala neste tempo, menos se sabe, certeiramente, quem é. </a:t>
            </a:r>
            <a:endParaRPr lang="pt-BR" sz="2800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-14037" y="5517232"/>
            <a:ext cx="9324527" cy="147002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BR" sz="4800" dirty="0"/>
          </a:p>
        </p:txBody>
      </p:sp>
    </p:spTree>
    <p:extLst>
      <p:ext uri="{BB962C8B-B14F-4D97-AF65-F5344CB8AC3E}">
        <p14:creationId xmlns:p14="http://schemas.microsoft.com/office/powerpoint/2010/main" xmlns="" val="2508543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:wipe dir="u"/>
      </p:transition>
    </mc:Choice>
    <mc:Fallback>
      <p:transition spd="slow">
        <p:wipe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0" y="0"/>
            <a:ext cx="9143999" cy="1470025"/>
          </a:xfrm>
          <a:solidFill>
            <a:schemeClr val="accent6">
              <a:lumMod val="50000"/>
            </a:schemeClr>
          </a:solidFill>
        </p:spPr>
        <p:txBody>
          <a:bodyPr>
            <a:normAutofit/>
          </a:bodyPr>
          <a:lstStyle/>
          <a:p>
            <a:r>
              <a:rPr lang="pt-BR" sz="4800" dirty="0" smtClean="0"/>
              <a:t>Quarto tempo:</a:t>
            </a:r>
            <a:endParaRPr lang="pt-BR" sz="48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339752" y="2852936"/>
            <a:ext cx="5976665" cy="2304256"/>
          </a:xfrm>
        </p:spPr>
        <p:txBody>
          <a:bodyPr>
            <a:noAutofit/>
          </a:bodyPr>
          <a:lstStyle/>
          <a:p>
            <a:r>
              <a:rPr lang="pt-BR" sz="2800" dirty="0" smtClean="0">
                <a:solidFill>
                  <a:schemeClr val="tx1"/>
                </a:solidFill>
                <a:latin typeface="Bookman Old Style" pitchFamily="18" charset="0"/>
              </a:rPr>
              <a:t>O sujeito, </a:t>
            </a:r>
            <a:r>
              <a:rPr lang="pt-BR" sz="2800" dirty="0" err="1" smtClean="0">
                <a:solidFill>
                  <a:schemeClr val="tx1"/>
                </a:solidFill>
                <a:latin typeface="Bookman Old Style" pitchFamily="18" charset="0"/>
              </a:rPr>
              <a:t>experienciado</a:t>
            </a:r>
            <a:r>
              <a:rPr lang="pt-BR" sz="2800" dirty="0" smtClean="0">
                <a:solidFill>
                  <a:schemeClr val="tx1"/>
                </a:solidFill>
                <a:latin typeface="Bookman Old Style" pitchFamily="18" charset="0"/>
              </a:rPr>
              <a:t> em sua falta-a-ser,  implica-se em uma nova afirmação do </a:t>
            </a:r>
            <a:r>
              <a:rPr lang="pt-BR" sz="4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sou</a:t>
            </a:r>
            <a:endParaRPr lang="pt-BR" sz="44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124744"/>
            <a:ext cx="9396536" cy="1224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64602" y="0"/>
            <a:ext cx="9394826" cy="393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Subtítulo 2"/>
          <p:cNvSpPr txBox="1">
            <a:spLocks/>
          </p:cNvSpPr>
          <p:nvPr/>
        </p:nvSpPr>
        <p:spPr>
          <a:xfrm>
            <a:off x="0" y="4554623"/>
            <a:ext cx="9144000" cy="2304256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BR" sz="44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503620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:wipe dir="u"/>
      </p:transition>
    </mc:Choice>
    <mc:Fallback>
      <p:transition spd="slow">
        <p:wipe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468560" y="197768"/>
            <a:ext cx="5184576" cy="1719064"/>
          </a:xfrm>
        </p:spPr>
        <p:txBody>
          <a:bodyPr>
            <a:noAutofit/>
          </a:bodyPr>
          <a:lstStyle/>
          <a:p>
            <a:pPr lvl="0">
              <a:spcBef>
                <a:spcPct val="20000"/>
              </a:spcBef>
            </a:pPr>
            <a:r>
              <a:rPr lang="pt-BR" sz="40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  <a:t>ou não pensa ou não é </a:t>
            </a:r>
            <a:br>
              <a:rPr lang="pt-BR" sz="40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</a:br>
            <a:endParaRPr lang="pt-BR" sz="4000" dirty="0">
              <a:solidFill>
                <a:schemeClr val="bg1"/>
              </a:solidFill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3559830" y="2564904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pt-BR" sz="4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é e não </a:t>
            </a:r>
            <a:r>
              <a:rPr lang="pt-BR" sz="40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pensa</a:t>
            </a:r>
            <a:r>
              <a:rPr lang="pt-BR" sz="4000" i="1" dirty="0" smtClean="0">
                <a:solidFill>
                  <a:schemeClr val="bg1"/>
                </a:solidFill>
                <a:latin typeface="Bookman Old Style" pitchFamily="18" charset="0"/>
              </a:rPr>
              <a:t> </a:t>
            </a:r>
            <a:endParaRPr lang="pt-BR" sz="4000" i="1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1772262" y="4361849"/>
            <a:ext cx="327846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pt-BR" sz="36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pensa e não é</a:t>
            </a:r>
          </a:p>
        </p:txBody>
      </p:sp>
      <p:sp>
        <p:nvSpPr>
          <p:cNvPr id="7" name="Retângulo 6"/>
          <p:cNvSpPr/>
          <p:nvPr/>
        </p:nvSpPr>
        <p:spPr>
          <a:xfrm>
            <a:off x="5810536" y="5962225"/>
            <a:ext cx="9973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pt-BR" sz="3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sou</a:t>
            </a:r>
            <a:endParaRPr lang="pt-BR" sz="36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8" name="Seta para a direita 7"/>
          <p:cNvSpPr/>
          <p:nvPr/>
        </p:nvSpPr>
        <p:spPr>
          <a:xfrm rot="1792282">
            <a:off x="3351501" y="1498838"/>
            <a:ext cx="978408" cy="484632"/>
          </a:xfrm>
          <a:prstGeom prst="rightArrow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Seta para a direita 8"/>
          <p:cNvSpPr/>
          <p:nvPr/>
        </p:nvSpPr>
        <p:spPr>
          <a:xfrm rot="8415371">
            <a:off x="3997580" y="3529568"/>
            <a:ext cx="978408" cy="484632"/>
          </a:xfrm>
          <a:prstGeom prst="rightArrow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Seta para a direita 9"/>
          <p:cNvSpPr/>
          <p:nvPr/>
        </p:nvSpPr>
        <p:spPr>
          <a:xfrm rot="1792282">
            <a:off x="4267654" y="5293921"/>
            <a:ext cx="978408" cy="484632"/>
          </a:xfrm>
          <a:prstGeom prst="rightArrow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42523751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75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3026817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pt-BR" sz="4800" dirty="0" smtClean="0">
                <a:latin typeface="AR JULIAN" pitchFamily="2" charset="0"/>
              </a:rPr>
              <a:t>O QUE POSSIBILITA ESTAS PASSAGENS POR ESTES TEMPOS ?</a:t>
            </a:r>
            <a:endParaRPr lang="pt-BR" sz="4800" dirty="0">
              <a:latin typeface="AR JULI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959734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250">
        <p:randomBar dir="vert"/>
      </p:transition>
    </mc:Choice>
    <mc:Fallback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0" y="0"/>
            <a:ext cx="4572000" cy="6858000"/>
          </a:xfrm>
          <a:solidFill>
            <a:schemeClr val="bg1"/>
          </a:solidFill>
        </p:spPr>
        <p:txBody>
          <a:bodyPr/>
          <a:lstStyle/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endParaRPr lang="pt-BR" dirty="0"/>
          </a:p>
          <a:p>
            <a:pPr marL="0" indent="0" algn="ctr">
              <a:buNone/>
            </a:pPr>
            <a:endParaRPr lang="pt-BR" sz="3200" dirty="0" smtClean="0"/>
          </a:p>
          <a:p>
            <a:pPr marL="0" indent="0" algn="ctr">
              <a:buNone/>
            </a:pPr>
            <a:endParaRPr lang="pt-BR" sz="3200" dirty="0"/>
          </a:p>
          <a:p>
            <a:pPr marL="0" indent="0" algn="ctr">
              <a:buNone/>
            </a:pPr>
            <a:r>
              <a:rPr lang="pt-BR" sz="3200" dirty="0" smtClean="0"/>
              <a:t>A PALAVRA DO ANALISTA, NÃO COMO EXPLICAÇÃO, PORÉM, COMO</a:t>
            </a:r>
            <a:endParaRPr lang="pt-BR" sz="4400" i="1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25192"/>
            <a:ext cx="3347864" cy="27253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Espaço Reservado para Conteúdo 2"/>
          <p:cNvSpPr txBox="1">
            <a:spLocks/>
          </p:cNvSpPr>
          <p:nvPr/>
        </p:nvSpPr>
        <p:spPr>
          <a:xfrm>
            <a:off x="0" y="4896057"/>
            <a:ext cx="4581493" cy="1080120"/>
          </a:xfrm>
          <a:prstGeom prst="rect">
            <a:avLst/>
          </a:prstGeom>
          <a:solidFill>
            <a:srgbClr val="FF0000"/>
          </a:solidFill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endParaRPr lang="pt-BR" dirty="0" smtClean="0"/>
          </a:p>
          <a:p>
            <a:pPr marL="0" indent="0">
              <a:buFont typeface="Arial" pitchFamily="34" charset="0"/>
              <a:buNone/>
            </a:pPr>
            <a:endParaRPr lang="pt-BR" dirty="0" smtClean="0"/>
          </a:p>
          <a:p>
            <a:pPr marL="0" indent="0">
              <a:buFont typeface="Arial" pitchFamily="34" charset="0"/>
              <a:buNone/>
            </a:pPr>
            <a:endParaRPr lang="pt-BR" dirty="0" smtClean="0"/>
          </a:p>
          <a:p>
            <a:pPr marL="0" indent="0" algn="ctr">
              <a:buFont typeface="Arial" pitchFamily="34" charset="0"/>
              <a:buNone/>
            </a:pPr>
            <a:r>
              <a:rPr lang="pt-BR" sz="16600" i="1" dirty="0" smtClean="0"/>
              <a:t>EQUÍVOCO</a:t>
            </a:r>
            <a:endParaRPr lang="pt-BR" sz="16600" i="1" dirty="0"/>
          </a:p>
        </p:txBody>
      </p:sp>
    </p:spTree>
    <p:extLst>
      <p:ext uri="{BB962C8B-B14F-4D97-AF65-F5344CB8AC3E}">
        <p14:creationId xmlns:p14="http://schemas.microsoft.com/office/powerpoint/2010/main" xmlns="" val="20964424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980728"/>
            <a:ext cx="9144000" cy="1656184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pt-BR" sz="2700" dirty="0" smtClean="0">
                <a:latin typeface="Bookman Old Style" pitchFamily="18" charset="0"/>
              </a:rPr>
              <a:t/>
            </a:r>
            <a:br>
              <a:rPr lang="pt-BR" sz="2700" dirty="0" smtClean="0">
                <a:latin typeface="Bookman Old Style" pitchFamily="18" charset="0"/>
              </a:rPr>
            </a:br>
            <a:r>
              <a:rPr lang="pt-BR" sz="2700" dirty="0" smtClean="0">
                <a:latin typeface="Bookman Old Style" pitchFamily="18" charset="0"/>
              </a:rPr>
              <a:t>Prosseguiremos com a pergunta </a:t>
            </a:r>
            <a:r>
              <a:rPr lang="pt-BR" sz="2700" dirty="0">
                <a:latin typeface="Bookman Old Style" pitchFamily="18" charset="0"/>
              </a:rPr>
              <a:t/>
            </a:r>
            <a:br>
              <a:rPr lang="pt-BR" sz="2700" dirty="0">
                <a:latin typeface="Bookman Old Style" pitchFamily="18" charset="0"/>
              </a:rPr>
            </a:br>
            <a:r>
              <a:rPr lang="pt-BR" i="1" dirty="0">
                <a:latin typeface="Bookman Old Style"/>
                <a:ea typeface="Times New Roman"/>
                <a:cs typeface="Times New Roman"/>
              </a:rPr>
              <a:t>   </a:t>
            </a:r>
            <a:r>
              <a:rPr lang="pt-BR" sz="3200" i="1" dirty="0" smtClean="0">
                <a:effectLst/>
                <a:latin typeface="Bookman Old Style"/>
                <a:ea typeface="Times New Roman"/>
                <a:cs typeface="Times New Roman"/>
              </a:rPr>
              <a:t>A palavra do analista é alusiva: onde isto se localiza na clínica?</a:t>
            </a:r>
            <a:endParaRPr lang="pt-BR" sz="3100" i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0" y="3789040"/>
            <a:ext cx="9144000" cy="3068960"/>
          </a:xfrm>
          <a:solidFill>
            <a:schemeClr val="tx2">
              <a:lumMod val="7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dirty="0" smtClean="0"/>
              <a:t>                     </a:t>
            </a:r>
          </a:p>
          <a:p>
            <a:pPr marL="0" indent="0">
              <a:buNone/>
            </a:pPr>
            <a:r>
              <a:rPr lang="pt-BR" dirty="0">
                <a:solidFill>
                  <a:schemeClr val="bg1"/>
                </a:solidFill>
              </a:rPr>
              <a:t> </a:t>
            </a:r>
            <a:r>
              <a:rPr lang="pt-BR" dirty="0" smtClean="0">
                <a:solidFill>
                  <a:schemeClr val="bg1"/>
                </a:solidFill>
              </a:rPr>
              <a:t>                                           </a:t>
            </a:r>
            <a:r>
              <a:rPr lang="pt-BR" sz="2000" dirty="0" smtClean="0">
                <a:solidFill>
                  <a:schemeClr val="bg1"/>
                </a:solidFill>
                <a:latin typeface="Bookman Old Style" pitchFamily="18" charset="0"/>
              </a:rPr>
              <a:t>Até lá!</a:t>
            </a:r>
          </a:p>
          <a:p>
            <a:pPr marL="0" indent="0" algn="ctr">
              <a:buNone/>
            </a:pPr>
            <a:r>
              <a:rPr lang="pt-BR" sz="2000" dirty="0" smtClean="0">
                <a:solidFill>
                  <a:schemeClr val="bg1"/>
                </a:solidFill>
                <a:latin typeface="Bookman Old Style" pitchFamily="18" charset="0"/>
              </a:rPr>
              <a:t>Acesso a este conteúdo:</a:t>
            </a:r>
          </a:p>
          <a:p>
            <a:pPr marL="0" indent="0" algn="ctr">
              <a:buNone/>
            </a:pPr>
            <a:r>
              <a:rPr lang="pt-BR" sz="2000" dirty="0" smtClean="0">
                <a:solidFill>
                  <a:schemeClr val="bg1"/>
                </a:solidFill>
                <a:latin typeface="Bookman Old Style" pitchFamily="18" charset="0"/>
              </a:rPr>
              <a:t>www.alexandresimoes.com.br</a:t>
            </a:r>
          </a:p>
          <a:p>
            <a:pPr marL="0" indent="0" algn="ctr">
              <a:buNone/>
            </a:pPr>
            <a:endParaRPr lang="pt-BR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pt-BR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35896" y="5733256"/>
            <a:ext cx="1956693" cy="96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Espaço Reservado para Rodapé 1"/>
          <p:cNvSpPr>
            <a:spLocks noGrp="1"/>
          </p:cNvSpPr>
          <p:nvPr/>
        </p:nvSpPr>
        <p:spPr>
          <a:xfrm>
            <a:off x="7812360" y="6381328"/>
            <a:ext cx="11735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pt-BR" sz="800" dirty="0" smtClean="0">
                <a:solidFill>
                  <a:srgbClr val="969696">
                    <a:lumMod val="50000"/>
                  </a:srgbClr>
                </a:solidFill>
                <a:latin typeface="Arial"/>
                <a:cs typeface="Arial" pitchFamily="34" charset="0"/>
              </a:rPr>
              <a:t>ALEXANDRE </a:t>
            </a:r>
            <a:r>
              <a:rPr lang="pt-BR" sz="800" dirty="0">
                <a:solidFill>
                  <a:srgbClr val="969696">
                    <a:lumMod val="50000"/>
                  </a:srgbClr>
                </a:solidFill>
                <a:latin typeface="Arial"/>
                <a:cs typeface="Arial" pitchFamily="34" charset="0"/>
              </a:rPr>
              <a:t>SIMÕES </a:t>
            </a:r>
          </a:p>
          <a:p>
            <a:pPr algn="ctr">
              <a:defRPr/>
            </a:pPr>
            <a:r>
              <a:rPr lang="pt-BR" sz="800" dirty="0">
                <a:solidFill>
                  <a:srgbClr val="969696">
                    <a:lumMod val="50000"/>
                  </a:srgbClr>
                </a:solidFill>
                <a:latin typeface="Arial"/>
                <a:cs typeface="Arial" pitchFamily="34" charset="0"/>
              </a:rPr>
              <a:t>® Todos os direitos </a:t>
            </a:r>
            <a:r>
              <a:rPr lang="pt-BR" sz="800" dirty="0" smtClean="0">
                <a:solidFill>
                  <a:srgbClr val="969696">
                    <a:lumMod val="50000"/>
                  </a:srgbClr>
                </a:solidFill>
                <a:latin typeface="Arial"/>
                <a:cs typeface="Arial" pitchFamily="34" charset="0"/>
              </a:rPr>
              <a:t> de autor reservados.</a:t>
            </a:r>
            <a:endParaRPr lang="pt-BR" sz="800" dirty="0">
              <a:solidFill>
                <a:srgbClr val="969696">
                  <a:lumMod val="50000"/>
                </a:srgbClr>
              </a:solidFill>
              <a:latin typeface="Arial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386093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ersonalizada 1">
      <a:majorFont>
        <a:latin typeface="Bookman Old Style"/>
        <a:ea typeface=""/>
        <a:cs typeface=""/>
      </a:majorFont>
      <a:minorFont>
        <a:latin typeface="Bookman Old Style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</TotalTime>
  <Words>515</Words>
  <Application>Microsoft Office PowerPoint</Application>
  <PresentationFormat>Apresentação na tela (4:3)</PresentationFormat>
  <Paragraphs>77</Paragraphs>
  <Slides>23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3</vt:i4>
      </vt:variant>
      <vt:variant>
        <vt:lpstr>Títulos de slides</vt:lpstr>
      </vt:variant>
      <vt:variant>
        <vt:i4>23</vt:i4>
      </vt:variant>
    </vt:vector>
  </HeadingPairs>
  <TitlesOfParts>
    <vt:vector size="26" baseType="lpstr">
      <vt:lpstr>Tema do Office</vt:lpstr>
      <vt:lpstr>1_Tema do Office</vt:lpstr>
      <vt:lpstr>2_Tema do Office</vt:lpstr>
      <vt:lpstr>A Condução da Análise:</vt:lpstr>
      <vt:lpstr>Em nosso último encontro:</vt:lpstr>
      <vt:lpstr>Propusemos, portanto, uma distinção que busca pensar a Psicanálise por uma perspectiva bem específica:</vt:lpstr>
      <vt:lpstr>Mas, e pelo lado do psicanalista ?</vt:lpstr>
      <vt:lpstr>Slide 5</vt:lpstr>
      <vt:lpstr>Slide 6</vt:lpstr>
      <vt:lpstr>Slide 7</vt:lpstr>
      <vt:lpstr>CERTAMENTE, O ANALISTA NÃO DEVE SE ESQUIVAR DE UMA RESPOSTA...</vt:lpstr>
      <vt:lpstr>Slide 9</vt:lpstr>
      <vt:lpstr>Pensemos esta resposta junto à trajetória de uma análise</vt:lpstr>
      <vt:lpstr>A rota de uma análise foi proposta por Lacan como espiralar e não involutiva:</vt:lpstr>
      <vt:lpstr>Ou seja:</vt:lpstr>
      <vt:lpstr> Mas, o que vale ser notado é que ainda que o sujeito retorne ao ponto  </vt:lpstr>
      <vt:lpstr>Desse modo, temos   trajetórias  e  tempos</vt:lpstr>
      <vt:lpstr>Primeiro tempo:</vt:lpstr>
      <vt:lpstr>Segundo tempo:</vt:lpstr>
      <vt:lpstr>Terceiro tempo:</vt:lpstr>
      <vt:lpstr>Slide 18</vt:lpstr>
      <vt:lpstr>Quarto tempo:</vt:lpstr>
      <vt:lpstr>ou não pensa ou não é  </vt:lpstr>
      <vt:lpstr>O QUE POSSIBILITA ESTAS PASSAGENS POR ESTES TEMPOS ?</vt:lpstr>
      <vt:lpstr>Slide 22</vt:lpstr>
      <vt:lpstr> Prosseguiremos com a pergunta     A palavra do analista é alusiva: onde isto se localiza na clínica?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Condução da Análise:</dc:title>
  <dc:creator>x</dc:creator>
  <cp:lastModifiedBy>Note</cp:lastModifiedBy>
  <cp:revision>147</cp:revision>
  <dcterms:created xsi:type="dcterms:W3CDTF">2013-04-01T23:08:21Z</dcterms:created>
  <dcterms:modified xsi:type="dcterms:W3CDTF">2013-10-05T10:23:01Z</dcterms:modified>
</cp:coreProperties>
</file>