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  <p:sldId id="259" r:id="rId4"/>
    <p:sldId id="262" r:id="rId5"/>
    <p:sldId id="261" r:id="rId6"/>
    <p:sldId id="260" r:id="rId7"/>
    <p:sldId id="263" r:id="rId8"/>
    <p:sldId id="264" r:id="rId9"/>
    <p:sldId id="265" r:id="rId10"/>
    <p:sldId id="274" r:id="rId11"/>
    <p:sldId id="285" r:id="rId12"/>
    <p:sldId id="275" r:id="rId13"/>
    <p:sldId id="276" r:id="rId14"/>
    <p:sldId id="286" r:id="rId15"/>
    <p:sldId id="288" r:id="rId16"/>
    <p:sldId id="289" r:id="rId17"/>
    <p:sldId id="290" r:id="rId18"/>
    <p:sldId id="291" r:id="rId19"/>
    <p:sldId id="292" r:id="rId20"/>
    <p:sldId id="287" r:id="rId21"/>
    <p:sldId id="277" r:id="rId22"/>
    <p:sldId id="280" r:id="rId23"/>
    <p:sldId id="283" r:id="rId24"/>
    <p:sldId id="278" r:id="rId25"/>
    <p:sldId id="279" r:id="rId26"/>
    <p:sldId id="281" r:id="rId27"/>
    <p:sldId id="282" r:id="rId28"/>
    <p:sldId id="268" r:id="rId29"/>
    <p:sldId id="269" r:id="rId30"/>
    <p:sldId id="270" r:id="rId31"/>
    <p:sldId id="273" r:id="rId32"/>
    <p:sldId id="293" r:id="rId33"/>
    <p:sldId id="258" r:id="rId3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12995-C3A4-4F87-BE6D-711D9E4FDE8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09/10/2013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607DE-F47F-46AB-9ACC-A9746B13EC46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6894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12995-C3A4-4F87-BE6D-711D9E4FDE8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09/10/2013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607DE-F47F-46AB-9ACC-A9746B13EC46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52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12995-C3A4-4F87-BE6D-711D9E4FDE8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09/10/2013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607DE-F47F-46AB-9ACC-A9746B13EC46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465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12995-C3A4-4F87-BE6D-711D9E4FDE8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09/10/2013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607DE-F47F-46AB-9ACC-A9746B13EC46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6242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12995-C3A4-4F87-BE6D-711D9E4FDE8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09/10/2013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607DE-F47F-46AB-9ACC-A9746B13EC46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846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12995-C3A4-4F87-BE6D-711D9E4FDE8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09/10/2013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607DE-F47F-46AB-9ACC-A9746B13EC46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3012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12995-C3A4-4F87-BE6D-711D9E4FDE8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09/10/2013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607DE-F47F-46AB-9ACC-A9746B13EC46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1809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12995-C3A4-4F87-BE6D-711D9E4FDE8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09/10/2013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607DE-F47F-46AB-9ACC-A9746B13EC46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27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12995-C3A4-4F87-BE6D-711D9E4FDE8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09/10/2013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607DE-F47F-46AB-9ACC-A9746B13EC46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4967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12995-C3A4-4F87-BE6D-711D9E4FDE8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09/10/2013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607DE-F47F-46AB-9ACC-A9746B13EC46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5108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12995-C3A4-4F87-BE6D-711D9E4FDE8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09/10/2013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607DE-F47F-46AB-9ACC-A9746B13EC46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7942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4BD6-1E58-452F-8EBF-966A528EA3A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09/10/2013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ED0-769A-4A66-903B-B6BCDFFF759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2728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4BD6-1E58-452F-8EBF-966A528EA3A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09/10/2013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ED0-769A-4A66-903B-B6BCDFFF759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1809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4BD6-1E58-452F-8EBF-966A528EA3A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09/10/2013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ED0-769A-4A66-903B-B6BCDFFF759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3690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4BD6-1E58-452F-8EBF-966A528EA3A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09/10/2013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ED0-769A-4A66-903B-B6BCDFFF759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3817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4BD6-1E58-452F-8EBF-966A528EA3A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09/10/2013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ED0-769A-4A66-903B-B6BCDFFF759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5436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4BD6-1E58-452F-8EBF-966A528EA3A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09/10/2013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ED0-769A-4A66-903B-B6BCDFFF759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1037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4BD6-1E58-452F-8EBF-966A528EA3A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09/10/2013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ED0-769A-4A66-903B-B6BCDFFF759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72522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4BD6-1E58-452F-8EBF-966A528EA3A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09/10/2013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ED0-769A-4A66-903B-B6BCDFFF759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7190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4BD6-1E58-452F-8EBF-966A528EA3A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09/10/2013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ED0-769A-4A66-903B-B6BCDFFF759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5106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4BD6-1E58-452F-8EBF-966A528EA3A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09/10/2013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ED0-769A-4A66-903B-B6BCDFFF759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1909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4BD6-1E58-452F-8EBF-966A528EA3A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09/10/2013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ED0-769A-4A66-903B-B6BCDFFF759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07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012995-C3A4-4F87-BE6D-711D9E4FDE8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09/10/2013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6607DE-F47F-46AB-9ACC-A9746B13EC46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7118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E4BD6-1E58-452F-8EBF-966A528EA3A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09/10/2013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243ED0-769A-4A66-903B-B6BCDFFF759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3331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24297" y="-193065"/>
            <a:ext cx="7772400" cy="2160241"/>
          </a:xfrm>
        </p:spPr>
        <p:txBody>
          <a:bodyPr>
            <a:normAutofit fontScale="90000"/>
          </a:bodyPr>
          <a:lstStyle/>
          <a:p>
            <a:r>
              <a:rPr lang="pt-BR" sz="5300" dirty="0" smtClean="0">
                <a:solidFill>
                  <a:schemeClr val="bg1"/>
                </a:solidFill>
                <a:latin typeface="Bookman Old Style" pitchFamily="18" charset="0"/>
                <a:ea typeface="Times New Roman"/>
                <a:cs typeface="Times New Roman"/>
              </a:rPr>
              <a:t>A</a:t>
            </a:r>
            <a:r>
              <a:rPr lang="pt-BR" sz="8000" dirty="0" smtClean="0">
                <a:solidFill>
                  <a:srgbClr val="FFC000"/>
                </a:solidFill>
                <a:latin typeface="Bookman Old Style" pitchFamily="18" charset="0"/>
                <a:ea typeface="Times New Roman"/>
                <a:cs typeface="Times New Roman"/>
              </a:rPr>
              <a:t> C</a:t>
            </a:r>
            <a:r>
              <a:rPr lang="pt-BR" sz="5300" dirty="0" smtClean="0">
                <a:solidFill>
                  <a:schemeClr val="bg1"/>
                </a:solidFill>
                <a:latin typeface="Bookman Old Style" pitchFamily="18" charset="0"/>
                <a:ea typeface="Times New Roman"/>
                <a:cs typeface="Times New Roman"/>
              </a:rPr>
              <a:t>ondução da </a:t>
            </a:r>
            <a:r>
              <a:rPr lang="pt-BR" sz="8000" dirty="0" smtClean="0">
                <a:solidFill>
                  <a:srgbClr val="FFC000"/>
                </a:solidFill>
                <a:latin typeface="Bookman Old Style" pitchFamily="18" charset="0"/>
                <a:ea typeface="Times New Roman"/>
                <a:cs typeface="Times New Roman"/>
              </a:rPr>
              <a:t>A</a:t>
            </a:r>
            <a:r>
              <a:rPr lang="pt-BR" sz="5300" dirty="0" smtClean="0">
                <a:solidFill>
                  <a:schemeClr val="bg1"/>
                </a:solidFill>
                <a:latin typeface="Bookman Old Style" pitchFamily="18" charset="0"/>
                <a:ea typeface="Times New Roman"/>
                <a:cs typeface="Times New Roman"/>
              </a:rPr>
              <a:t>nálise:</a:t>
            </a:r>
            <a:endParaRPr lang="pt-BR" sz="2400" dirty="0">
              <a:solidFill>
                <a:schemeClr val="bg1"/>
              </a:solidFill>
              <a:latin typeface="Bookman Old Style" pitchFamily="18" charset="0"/>
              <a:ea typeface="Times New Roman"/>
              <a:cs typeface="Times New Roman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4543" y="4653136"/>
            <a:ext cx="8446394" cy="2054770"/>
          </a:xfrm>
        </p:spPr>
        <p:txBody>
          <a:bodyPr>
            <a:normAutofit fontScale="85000" lnSpcReduction="10000"/>
          </a:bodyPr>
          <a:lstStyle/>
          <a:p>
            <a:r>
              <a:rPr lang="pt-BR" sz="2600" dirty="0" smtClean="0">
                <a:solidFill>
                  <a:schemeClr val="bg1"/>
                </a:solidFill>
              </a:rPr>
              <a:t>Tema de abertura: </a:t>
            </a:r>
          </a:p>
          <a:p>
            <a:r>
              <a:rPr lang="pt-BR" sz="4000" i="1" dirty="0">
                <a:solidFill>
                  <a:schemeClr val="bg1"/>
                </a:solidFill>
              </a:rPr>
              <a:t>A chegada do paciente ao </a:t>
            </a:r>
            <a:r>
              <a:rPr lang="pt-BR" sz="4000" i="1" dirty="0" smtClean="0">
                <a:solidFill>
                  <a:schemeClr val="bg1"/>
                </a:solidFill>
              </a:rPr>
              <a:t>analista: antes </a:t>
            </a:r>
            <a:r>
              <a:rPr lang="pt-BR" sz="4000" i="1" dirty="0">
                <a:solidFill>
                  <a:schemeClr val="bg1"/>
                </a:solidFill>
              </a:rPr>
              <a:t>e </a:t>
            </a:r>
            <a:r>
              <a:rPr lang="pt-BR" sz="4000" i="1" dirty="0" smtClean="0">
                <a:solidFill>
                  <a:schemeClr val="bg1"/>
                </a:solidFill>
              </a:rPr>
              <a:t>atualmente  -  </a:t>
            </a:r>
            <a:r>
              <a:rPr lang="pt-BR" sz="4000" i="1" dirty="0">
                <a:solidFill>
                  <a:srgbClr val="FFC000"/>
                </a:solidFill>
              </a:rPr>
              <a:t>quais as diferenças?</a:t>
            </a:r>
          </a:p>
          <a:p>
            <a:r>
              <a:rPr lang="pt-BR" sz="2300" i="1" dirty="0" smtClean="0">
                <a:solidFill>
                  <a:schemeClr val="bg1"/>
                </a:solidFill>
                <a:latin typeface="Bookman Old Style" pitchFamily="18" charset="0"/>
              </a:rPr>
              <a:t>                                               Coordenação   </a:t>
            </a:r>
            <a:r>
              <a:rPr lang="pt-BR" sz="4000" i="1" dirty="0" smtClean="0">
                <a:solidFill>
                  <a:schemeClr val="bg1"/>
                </a:solidFill>
                <a:latin typeface="Bookman Old Style" pitchFamily="18" charset="0"/>
              </a:rPr>
              <a:t>A</a:t>
            </a:r>
            <a:r>
              <a:rPr lang="pt-BR" sz="2500" i="1" dirty="0" smtClean="0">
                <a:solidFill>
                  <a:schemeClr val="bg1"/>
                </a:solidFill>
                <a:latin typeface="Bookman Old Style" pitchFamily="18" charset="0"/>
              </a:rPr>
              <a:t>lexandre  </a:t>
            </a:r>
            <a:r>
              <a:rPr lang="pt-BR" sz="4000" i="1" dirty="0" smtClean="0">
                <a:solidFill>
                  <a:schemeClr val="bg1"/>
                </a:solidFill>
                <a:latin typeface="Bookman Old Style" pitchFamily="18" charset="0"/>
              </a:rPr>
              <a:t>S</a:t>
            </a:r>
            <a:r>
              <a:rPr lang="pt-BR" sz="2500" i="1" dirty="0" smtClean="0">
                <a:solidFill>
                  <a:schemeClr val="bg1"/>
                </a:solidFill>
                <a:latin typeface="Bookman Old Style" pitchFamily="18" charset="0"/>
              </a:rPr>
              <a:t>imões</a:t>
            </a:r>
            <a:endParaRPr lang="pt-BR" sz="2500" i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7" name="Espaço Reservado para Rodapé 1"/>
          <p:cNvSpPr>
            <a:spLocks noGrp="1"/>
          </p:cNvSpPr>
          <p:nvPr/>
        </p:nvSpPr>
        <p:spPr>
          <a:xfrm>
            <a:off x="23731" y="6218482"/>
            <a:ext cx="8135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pt-BR" sz="800" dirty="0" smtClean="0">
                <a:solidFill>
                  <a:srgbClr val="969696">
                    <a:lumMod val="50000"/>
                  </a:srgbClr>
                </a:solidFill>
                <a:latin typeface="Arial"/>
                <a:cs typeface="Arial" pitchFamily="34" charset="0"/>
              </a:rPr>
              <a:t>ALEXANDRE </a:t>
            </a:r>
            <a:r>
              <a:rPr lang="pt-BR" sz="800" dirty="0">
                <a:solidFill>
                  <a:srgbClr val="969696">
                    <a:lumMod val="50000"/>
                  </a:srgbClr>
                </a:solidFill>
                <a:latin typeface="Arial"/>
                <a:cs typeface="Arial" pitchFamily="34" charset="0"/>
              </a:rPr>
              <a:t>SIMÕES </a:t>
            </a:r>
          </a:p>
          <a:p>
            <a:pPr algn="ctr">
              <a:defRPr/>
            </a:pPr>
            <a:r>
              <a:rPr lang="pt-BR" sz="800" dirty="0">
                <a:solidFill>
                  <a:srgbClr val="969696">
                    <a:lumMod val="50000"/>
                  </a:srgbClr>
                </a:solidFill>
                <a:latin typeface="Arial"/>
                <a:cs typeface="Arial" pitchFamily="34" charset="0"/>
              </a:rPr>
              <a:t>® Todos os direitos </a:t>
            </a:r>
            <a:r>
              <a:rPr lang="pt-BR" sz="800" dirty="0" smtClean="0">
                <a:solidFill>
                  <a:srgbClr val="969696">
                    <a:lumMod val="50000"/>
                  </a:srgbClr>
                </a:solidFill>
                <a:latin typeface="Arial"/>
                <a:cs typeface="Arial" pitchFamily="34" charset="0"/>
              </a:rPr>
              <a:t> de autor reservados.</a:t>
            </a:r>
            <a:endParaRPr lang="pt-BR" sz="800" dirty="0">
              <a:solidFill>
                <a:srgbClr val="969696">
                  <a:lumMod val="50000"/>
                </a:srgbClr>
              </a:solidFill>
              <a:latin typeface="Arial"/>
              <a:cs typeface="Arial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942957"/>
            <a:ext cx="2569468" cy="2569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4834858" y="1987070"/>
            <a:ext cx="2566987" cy="2566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Subtítulo 2"/>
          <p:cNvSpPr txBox="1">
            <a:spLocks/>
          </p:cNvSpPr>
          <p:nvPr/>
        </p:nvSpPr>
        <p:spPr>
          <a:xfrm>
            <a:off x="4333156" y="1987069"/>
            <a:ext cx="501702" cy="2566987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sz="2500" i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5753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pt-BR" sz="3200" dirty="0" smtClean="0">
                <a:latin typeface="Bookman Old Style" pitchFamily="18" charset="0"/>
              </a:rPr>
              <a:t>Proposta para nossos oito encontros</a:t>
            </a:r>
            <a:endParaRPr lang="pt-BR" sz="3200" dirty="0">
              <a:latin typeface="Bookman Old Style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1600201"/>
            <a:ext cx="9144000" cy="3196952"/>
          </a:xfrm>
          <a:solidFill>
            <a:schemeClr val="tx1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pt-BR" sz="2400" dirty="0" smtClean="0">
              <a:solidFill>
                <a:schemeClr val="bg1"/>
              </a:solidFill>
              <a:latin typeface="Bookman Old Style" pitchFamily="18" charset="0"/>
            </a:endParaRPr>
          </a:p>
          <a:p>
            <a:pPr marL="0" indent="0" algn="ctr">
              <a:buNone/>
            </a:pPr>
            <a:r>
              <a:rPr lang="pt-BR" sz="2400" dirty="0" smtClean="0">
                <a:solidFill>
                  <a:schemeClr val="bg1"/>
                </a:solidFill>
                <a:latin typeface="Bookman Old Style" pitchFamily="18" charset="0"/>
              </a:rPr>
              <a:t>Enfatizando </a:t>
            </a:r>
            <a:r>
              <a:rPr lang="pt-BR" sz="2400" dirty="0">
                <a:solidFill>
                  <a:schemeClr val="bg1"/>
                </a:solidFill>
                <a:latin typeface="Bookman Old Style" pitchFamily="18" charset="0"/>
              </a:rPr>
              <a:t>a prática cotidiana do psicanalista, buscaremos delinear as especificidades de uma clínica psicanalítica que se sustenta no cruzamento dos ensinos de Freud e </a:t>
            </a:r>
            <a:r>
              <a:rPr lang="pt-BR" sz="2400" dirty="0" smtClean="0">
                <a:solidFill>
                  <a:schemeClr val="bg1"/>
                </a:solidFill>
                <a:latin typeface="Bookman Old Style" pitchFamily="18" charset="0"/>
              </a:rPr>
              <a:t>Lacan </a:t>
            </a:r>
            <a:endParaRPr lang="pt-BR" sz="24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0" y="4797152"/>
            <a:ext cx="9144000" cy="2060848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sz="3200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7918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"/>
            <a:ext cx="3898776" cy="162880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pt-BR" sz="7200" dirty="0" smtClean="0">
                <a:latin typeface="Bookman Old Style" pitchFamily="18" charset="0"/>
              </a:rPr>
              <a:t>C</a:t>
            </a:r>
            <a:r>
              <a:rPr lang="pt-BR" sz="3200" dirty="0" smtClean="0">
                <a:latin typeface="Bookman Old Style" pitchFamily="18" charset="0"/>
              </a:rPr>
              <a:t>ontinuando ....</a:t>
            </a:r>
            <a:endParaRPr lang="pt-BR" sz="3200" dirty="0">
              <a:latin typeface="Bookman Old Style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1600201"/>
            <a:ext cx="9144000" cy="3196952"/>
          </a:xfrm>
          <a:solidFill>
            <a:schemeClr val="tx1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pt-BR" sz="2400" dirty="0" smtClean="0">
              <a:solidFill>
                <a:schemeClr val="bg1"/>
              </a:solidFill>
              <a:latin typeface="Bookman Old Style" pitchFamily="18" charset="0"/>
            </a:endParaRPr>
          </a:p>
          <a:p>
            <a:pPr marL="0" indent="0" algn="ctr">
              <a:buNone/>
            </a:pPr>
            <a:r>
              <a:rPr lang="pt-BR" sz="2400" dirty="0" smtClean="0">
                <a:solidFill>
                  <a:schemeClr val="bg1"/>
                </a:solidFill>
                <a:latin typeface="Bookman Old Style" pitchFamily="18" charset="0"/>
              </a:rPr>
              <a:t>Através </a:t>
            </a:r>
            <a:r>
              <a:rPr lang="pt-BR" sz="2400" dirty="0">
                <a:solidFill>
                  <a:schemeClr val="bg1"/>
                </a:solidFill>
                <a:latin typeface="Bookman Old Style" pitchFamily="18" charset="0"/>
              </a:rPr>
              <a:t>de </a:t>
            </a:r>
            <a:r>
              <a:rPr lang="pt-BR" sz="2400" dirty="0">
                <a:solidFill>
                  <a:srgbClr val="00B050"/>
                </a:solidFill>
                <a:latin typeface="Bookman Old Style" pitchFamily="18" charset="0"/>
              </a:rPr>
              <a:t>indagações</a:t>
            </a:r>
            <a:r>
              <a:rPr lang="pt-BR" sz="2400" dirty="0">
                <a:solidFill>
                  <a:schemeClr val="bg1"/>
                </a:solidFill>
                <a:latin typeface="Bookman Old Style" pitchFamily="18" charset="0"/>
              </a:rPr>
              <a:t> relativas à prática do psicanalista, abordaremos diversas situações das demandas contemporâneas que elucidem os detalhes da condução de uma </a:t>
            </a:r>
            <a:r>
              <a:rPr lang="pt-BR" sz="2400" dirty="0" smtClean="0">
                <a:solidFill>
                  <a:schemeClr val="bg1"/>
                </a:solidFill>
                <a:latin typeface="Bookman Old Style" pitchFamily="18" charset="0"/>
              </a:rPr>
              <a:t>análise</a:t>
            </a:r>
            <a:endParaRPr lang="pt-BR" sz="24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0" y="4797152"/>
            <a:ext cx="9144000" cy="2060848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sz="3200" dirty="0">
              <a:latin typeface="Bookman Old Style" pitchFamily="18" charset="0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4067944" y="0"/>
            <a:ext cx="5184576" cy="1584581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sz="3200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7264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2"/>
          <p:cNvSpPr txBox="1">
            <a:spLocks/>
          </p:cNvSpPr>
          <p:nvPr/>
        </p:nvSpPr>
        <p:spPr>
          <a:xfrm>
            <a:off x="4572000" y="3973380"/>
            <a:ext cx="3970784" cy="1615859"/>
          </a:xfrm>
          <a:prstGeom prst="rect">
            <a:avLst/>
          </a:prstGeom>
          <a:solidFill>
            <a:srgbClr val="FFC000"/>
          </a:solidFill>
          <a:effectLst>
            <a:glow rad="812800">
              <a:schemeClr val="accent6">
                <a:lumMod val="75000"/>
                <a:alpha val="82000"/>
              </a:schemeClr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pt-BR" sz="8000" dirty="0">
                <a:latin typeface="AR JULIAN" pitchFamily="2" charset="0"/>
              </a:rPr>
              <a:t>P</a:t>
            </a:r>
            <a:r>
              <a:rPr lang="pt-BR" sz="8000" dirty="0" smtClean="0">
                <a:latin typeface="AR JULIAN" pitchFamily="2" charset="0"/>
              </a:rPr>
              <a:t>rática </a:t>
            </a:r>
            <a:endParaRPr lang="pt-BR" sz="8000" dirty="0">
              <a:latin typeface="AR JULIAN" pitchFamily="2" charset="0"/>
            </a:endParaRPr>
          </a:p>
        </p:txBody>
      </p:sp>
      <p:sp>
        <p:nvSpPr>
          <p:cNvPr id="5" name="Espaço Reservado para Conteúdo 2"/>
          <p:cNvSpPr txBox="1">
            <a:spLocks/>
          </p:cNvSpPr>
          <p:nvPr/>
        </p:nvSpPr>
        <p:spPr>
          <a:xfrm rot="19369233">
            <a:off x="-2928808" y="-1437804"/>
            <a:ext cx="11609281" cy="5546266"/>
          </a:xfrm>
          <a:prstGeom prst="rect">
            <a:avLst/>
          </a:prstGeom>
          <a:solidFill>
            <a:srgbClr val="FF0000"/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pt-BR" sz="8000" dirty="0">
              <a:latin typeface="AR JULIAN" pitchFamily="2" charset="0"/>
              <a:cs typeface="Aharoni" pitchFamily="2" charset="-79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764704"/>
            <a:ext cx="5184575" cy="1800200"/>
          </a:xfrm>
          <a:solidFill>
            <a:srgbClr val="0070C0"/>
          </a:solidFill>
          <a:effectLst>
            <a:glow rad="609600">
              <a:schemeClr val="accent5"/>
            </a:glow>
            <a:softEdge rad="0"/>
          </a:effectLst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8000" dirty="0" smtClean="0">
                <a:latin typeface="AR JULIAN" pitchFamily="2" charset="0"/>
                <a:cs typeface="Aharoni" pitchFamily="2" charset="-79"/>
              </a:rPr>
              <a:t>Indagações </a:t>
            </a:r>
            <a:endParaRPr lang="pt-BR" sz="8000" dirty="0">
              <a:latin typeface="AR JULIAN" pitchFamily="2" charset="0"/>
              <a:cs typeface="Aharoni" pitchFamily="2" charset="-79"/>
            </a:endParaRPr>
          </a:p>
        </p:txBody>
      </p:sp>
      <p:sp>
        <p:nvSpPr>
          <p:cNvPr id="6" name="Seta dobrada 5"/>
          <p:cNvSpPr/>
          <p:nvPr/>
        </p:nvSpPr>
        <p:spPr>
          <a:xfrm rot="16200000">
            <a:off x="2027868" y="3500229"/>
            <a:ext cx="1695930" cy="1553471"/>
          </a:xfrm>
          <a:prstGeom prst="ben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7" name="Seta dobrada 6"/>
          <p:cNvSpPr/>
          <p:nvPr/>
        </p:nvSpPr>
        <p:spPr>
          <a:xfrm rot="5400000">
            <a:off x="6012939" y="1700030"/>
            <a:ext cx="1695930" cy="1553471"/>
          </a:xfrm>
          <a:prstGeom prst="ben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138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252536" y="692696"/>
            <a:ext cx="8229600" cy="1143000"/>
          </a:xfrm>
        </p:spPr>
        <p:txBody>
          <a:bodyPr/>
          <a:lstStyle/>
          <a:p>
            <a:r>
              <a:rPr lang="pt-BR" dirty="0" smtClean="0">
                <a:latin typeface="Bookman Old Style" pitchFamily="18" charset="0"/>
              </a:rPr>
              <a:t>Itinerário das indagações</a:t>
            </a:r>
            <a:endParaRPr lang="pt-BR" dirty="0">
              <a:latin typeface="Bookman Old Style" pitchFamily="18" charset="0"/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8049315"/>
              </p:ext>
            </p:extLst>
          </p:nvPr>
        </p:nvGraphicFramePr>
        <p:xfrm>
          <a:off x="15010" y="2696369"/>
          <a:ext cx="9128990" cy="3888434"/>
        </p:xfrm>
        <a:graphic>
          <a:graphicData uri="http://schemas.openxmlformats.org/drawingml/2006/table">
            <a:tbl>
              <a:tblPr firstRow="1" firstCol="1" bandRow="1"/>
              <a:tblGrid>
                <a:gridCol w="730373"/>
                <a:gridCol w="1038408"/>
                <a:gridCol w="7360209"/>
              </a:tblGrid>
              <a:tr h="209083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Bookman Old Style"/>
                          <a:ea typeface="Times New Roman"/>
                          <a:cs typeface="Times New Roman"/>
                        </a:rPr>
                        <a:t>Programação </a:t>
                      </a:r>
                      <a:endParaRPr lang="pt-BR" sz="1100" dirty="0">
                        <a:effectLst/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61178" marR="611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090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  <a:latin typeface="Bookman Old Style"/>
                          <a:ea typeface="Times New Roman"/>
                          <a:cs typeface="Times New Roman"/>
                        </a:rPr>
                        <a:t>mês</a:t>
                      </a:r>
                      <a:endParaRPr lang="pt-BR" sz="1100">
                        <a:effectLst/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61178" marR="611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  <a:latin typeface="Bookman Old Style"/>
                          <a:ea typeface="Times New Roman"/>
                          <a:cs typeface="Times New Roman"/>
                        </a:rPr>
                        <a:t>datas</a:t>
                      </a:r>
                      <a:endParaRPr lang="pt-BR" sz="1100">
                        <a:effectLst/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61178" marR="611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  <a:latin typeface="Bookman Old Style"/>
                          <a:ea typeface="Times New Roman"/>
                          <a:cs typeface="Times New Roman"/>
                        </a:rPr>
                        <a:t>temas</a:t>
                      </a:r>
                      <a:endParaRPr lang="pt-BR" sz="1100">
                        <a:effectLst/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61178" marR="611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947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  <a:latin typeface="Bookman Old Style"/>
                          <a:ea typeface="Times New Roman"/>
                          <a:cs typeface="Times New Roman"/>
                        </a:rPr>
                        <a:t>março</a:t>
                      </a:r>
                      <a:endParaRPr lang="pt-BR" sz="1100">
                        <a:effectLst/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61178" marR="611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  <a:latin typeface="Bookman Old Style"/>
                          <a:ea typeface="Times New Roman"/>
                          <a:cs typeface="Times New Roman"/>
                        </a:rPr>
                        <a:t>06/03</a:t>
                      </a:r>
                      <a:endParaRPr lang="pt-BR" sz="1100">
                        <a:effectLst/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61178" marR="611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  <a:latin typeface="Bookman Old Style"/>
                          <a:ea typeface="Times New Roman"/>
                          <a:cs typeface="Times New Roman"/>
                        </a:rPr>
                        <a:t>A chegada do paciente ao analista antes e atualmente: quais as diferenças?</a:t>
                      </a:r>
                      <a:endParaRPr lang="pt-BR" sz="1100">
                        <a:effectLst/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61178" marR="611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94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  <a:latin typeface="Bookman Old Style"/>
                          <a:ea typeface="Times New Roman"/>
                          <a:cs typeface="Times New Roman"/>
                        </a:rPr>
                        <a:t>20/03</a:t>
                      </a:r>
                      <a:endParaRPr lang="pt-BR" sz="1100">
                        <a:effectLst/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61178" marR="611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  <a:latin typeface="Bookman Old Style"/>
                          <a:ea typeface="Times New Roman"/>
                          <a:cs typeface="Times New Roman"/>
                        </a:rPr>
                        <a:t>Após a chegada do analisando: como possibilitar a psicanálise?</a:t>
                      </a:r>
                      <a:endParaRPr lang="pt-BR" sz="1100">
                        <a:effectLst/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61178" marR="611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947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  <a:latin typeface="Bookman Old Style"/>
                          <a:ea typeface="Times New Roman"/>
                          <a:cs typeface="Times New Roman"/>
                        </a:rPr>
                        <a:t>abril</a:t>
                      </a:r>
                      <a:endParaRPr lang="pt-BR" sz="1100">
                        <a:effectLst/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61178" marR="611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FF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  <a:latin typeface="Bookman Old Style"/>
                          <a:ea typeface="Times New Roman"/>
                          <a:cs typeface="Times New Roman"/>
                        </a:rPr>
                        <a:t>03/04</a:t>
                      </a:r>
                      <a:endParaRPr lang="pt-BR" sz="1100">
                        <a:effectLst/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61178" marR="611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FF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  <a:latin typeface="Bookman Old Style"/>
                          <a:ea typeface="Times New Roman"/>
                          <a:cs typeface="Times New Roman"/>
                        </a:rPr>
                        <a:t>O psicanalista, segundo Lacan, opera pelo equívoco: o que isto quer dizer?</a:t>
                      </a:r>
                      <a:endParaRPr lang="pt-BR" sz="1100">
                        <a:effectLst/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61178" marR="611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FF"/>
                      </a:fgClr>
                      <a:bgClr>
                        <a:srgbClr val="E5E5E5"/>
                      </a:bgClr>
                    </a:pattFill>
                  </a:tcPr>
                </a:tc>
              </a:tr>
              <a:tr h="40694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  <a:latin typeface="Bookman Old Style"/>
                          <a:ea typeface="Times New Roman"/>
                          <a:cs typeface="Times New Roman"/>
                        </a:rPr>
                        <a:t>17/04</a:t>
                      </a:r>
                      <a:endParaRPr lang="pt-BR" sz="1100">
                        <a:effectLst/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61178" marR="611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FF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  <a:latin typeface="Bookman Old Style"/>
                          <a:ea typeface="Times New Roman"/>
                          <a:cs typeface="Times New Roman"/>
                        </a:rPr>
                        <a:t>A palavra do analista é alusiva: onde isto se localiza na clínica?</a:t>
                      </a:r>
                      <a:endParaRPr lang="pt-BR" sz="1100">
                        <a:effectLst/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61178" marR="611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FF"/>
                      </a:fgClr>
                      <a:bgClr>
                        <a:srgbClr val="E5E5E5"/>
                      </a:bgClr>
                    </a:pattFill>
                  </a:tcPr>
                </a:tc>
              </a:tr>
              <a:tr h="406947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  <a:latin typeface="Bookman Old Style"/>
                          <a:ea typeface="Times New Roman"/>
                          <a:cs typeface="Times New Roman"/>
                        </a:rPr>
                        <a:t>maio</a:t>
                      </a:r>
                      <a:endParaRPr lang="pt-BR" sz="1100">
                        <a:effectLst/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61178" marR="611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  <a:latin typeface="Bookman Old Style"/>
                          <a:ea typeface="Times New Roman"/>
                          <a:cs typeface="Times New Roman"/>
                        </a:rPr>
                        <a:t>08/05 </a:t>
                      </a:r>
                      <a:endParaRPr lang="pt-BR" sz="1100">
                        <a:effectLst/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61178" marR="611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  <a:latin typeface="Bookman Old Style"/>
                          <a:ea typeface="Times New Roman"/>
                          <a:cs typeface="Times New Roman"/>
                        </a:rPr>
                        <a:t>Os lugares do sentido e do não-sentido na análise: há indicadores clínicos para isto?</a:t>
                      </a:r>
                      <a:endParaRPr lang="pt-BR" sz="1100">
                        <a:effectLst/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61178" marR="611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041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  <a:latin typeface="Bookman Old Style"/>
                          <a:ea typeface="Times New Roman"/>
                          <a:cs typeface="Times New Roman"/>
                        </a:rPr>
                        <a:t>22/05</a:t>
                      </a:r>
                      <a:endParaRPr lang="pt-BR" sz="1100">
                        <a:effectLst/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61178" marR="611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  <a:latin typeface="Bookman Old Style"/>
                          <a:ea typeface="Times New Roman"/>
                          <a:cs typeface="Times New Roman"/>
                        </a:rPr>
                        <a:t>Inconsciente simbólico e inconsciente real: quais as manifestações e manejos do decifrável e do indecifrável na análise?</a:t>
                      </a:r>
                      <a:endParaRPr lang="pt-BR" sz="1100">
                        <a:effectLst/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61178" marR="611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8167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  <a:latin typeface="Bookman Old Style"/>
                          <a:ea typeface="Times New Roman"/>
                          <a:cs typeface="Times New Roman"/>
                        </a:rPr>
                        <a:t>junho</a:t>
                      </a:r>
                      <a:endParaRPr lang="pt-BR" sz="1100">
                        <a:effectLst/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61178" marR="611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FF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  <a:latin typeface="Bookman Old Style"/>
                          <a:ea typeface="Times New Roman"/>
                          <a:cs typeface="Times New Roman"/>
                        </a:rPr>
                        <a:t>05/06</a:t>
                      </a:r>
                      <a:endParaRPr lang="pt-BR" sz="1100">
                        <a:effectLst/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61178" marR="611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FF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  <a:latin typeface="Bookman Old Style"/>
                          <a:ea typeface="Times New Roman"/>
                          <a:cs typeface="Times New Roman"/>
                        </a:rPr>
                        <a:t>A análise avança na medida em que há o encontro com o significante: como isto incide na experiência?</a:t>
                      </a:r>
                      <a:endParaRPr lang="pt-BR" sz="1100">
                        <a:effectLst/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61178" marR="611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FF"/>
                      </a:fgClr>
                      <a:bgClr>
                        <a:srgbClr val="E5E5E5"/>
                      </a:bgClr>
                    </a:pattFill>
                  </a:tcPr>
                </a:tc>
              </a:tr>
              <a:tr h="40694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  <a:latin typeface="Bookman Old Style"/>
                          <a:ea typeface="Times New Roman"/>
                          <a:cs typeface="Times New Roman"/>
                        </a:rPr>
                        <a:t>19/06</a:t>
                      </a:r>
                      <a:endParaRPr lang="pt-BR" sz="1100">
                        <a:effectLst/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61178" marR="611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FF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Bookman Old Style"/>
                          <a:ea typeface="Times New Roman"/>
                          <a:cs typeface="Times New Roman"/>
                        </a:rPr>
                        <a:t>Finitude e </a:t>
                      </a:r>
                      <a:r>
                        <a:rPr lang="pt-BR" sz="1100" dirty="0" err="1">
                          <a:effectLst/>
                          <a:latin typeface="Bookman Old Style"/>
                          <a:ea typeface="Times New Roman"/>
                          <a:cs typeface="Times New Roman"/>
                        </a:rPr>
                        <a:t>infinitude</a:t>
                      </a:r>
                      <a:r>
                        <a:rPr lang="pt-BR" sz="1100" dirty="0">
                          <a:effectLst/>
                          <a:latin typeface="Bookman Old Style"/>
                          <a:ea typeface="Times New Roman"/>
                          <a:cs typeface="Times New Roman"/>
                        </a:rPr>
                        <a:t> da análise: é nas </a:t>
                      </a:r>
                      <a:r>
                        <a:rPr lang="pt-BR" sz="1100" i="1" dirty="0">
                          <a:effectLst/>
                          <a:latin typeface="Bookman Old Style"/>
                          <a:ea typeface="Times New Roman"/>
                          <a:cs typeface="Times New Roman"/>
                        </a:rPr>
                        <a:t>fatias de análise</a:t>
                      </a:r>
                      <a:r>
                        <a:rPr lang="pt-BR" sz="1100" dirty="0">
                          <a:effectLst/>
                          <a:latin typeface="Bookman Old Style"/>
                          <a:ea typeface="Times New Roman"/>
                          <a:cs typeface="Times New Roman"/>
                        </a:rPr>
                        <a:t> que elas se conjugam?</a:t>
                      </a:r>
                      <a:endParaRPr lang="pt-BR" sz="1100" dirty="0">
                        <a:effectLst/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61178" marR="611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FF"/>
                      </a:fgClr>
                      <a:bgClr>
                        <a:srgbClr val="E5E5E5"/>
                      </a:bgClr>
                    </a:pattFill>
                  </a:tcPr>
                </a:tc>
              </a:tr>
            </a:tbl>
          </a:graphicData>
        </a:graphic>
      </p:graphicFrame>
      <p:sp>
        <p:nvSpPr>
          <p:cNvPr id="6" name="Título 1"/>
          <p:cNvSpPr txBox="1">
            <a:spLocks/>
          </p:cNvSpPr>
          <p:nvPr/>
        </p:nvSpPr>
        <p:spPr>
          <a:xfrm>
            <a:off x="1" y="0"/>
            <a:ext cx="6732240" cy="57150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dirty="0"/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 rot="2456969">
            <a:off x="6201147" y="-494286"/>
            <a:ext cx="4145923" cy="2087463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49066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0" y="2060848"/>
            <a:ext cx="9167731" cy="2448272"/>
          </a:xfrm>
          <a:solidFill>
            <a:schemeClr val="accent6">
              <a:lumMod val="75000"/>
            </a:schemeClr>
          </a:solidFill>
        </p:spPr>
        <p:txBody>
          <a:bodyPr>
            <a:normAutofit fontScale="70000" lnSpcReduction="20000"/>
          </a:bodyPr>
          <a:lstStyle/>
          <a:p>
            <a:r>
              <a:rPr lang="pt-BR" sz="4000" i="1" dirty="0" smtClean="0">
                <a:solidFill>
                  <a:schemeClr val="bg1"/>
                </a:solidFill>
              </a:rPr>
              <a:t>A </a:t>
            </a:r>
            <a:r>
              <a:rPr lang="pt-BR" sz="4000" i="1" dirty="0">
                <a:solidFill>
                  <a:schemeClr val="bg1"/>
                </a:solidFill>
              </a:rPr>
              <a:t>chegada do paciente ao analista </a:t>
            </a:r>
            <a:r>
              <a:rPr lang="pt-BR" sz="4000" i="1" dirty="0" smtClean="0">
                <a:solidFill>
                  <a:schemeClr val="bg1"/>
                </a:solidFill>
              </a:rPr>
              <a:t> - antes </a:t>
            </a:r>
            <a:r>
              <a:rPr lang="pt-BR" sz="4000" i="1" dirty="0">
                <a:solidFill>
                  <a:schemeClr val="bg1"/>
                </a:solidFill>
              </a:rPr>
              <a:t>e atualmente</a:t>
            </a:r>
            <a:r>
              <a:rPr lang="pt-BR" sz="4000" i="1" dirty="0" smtClean="0">
                <a:solidFill>
                  <a:schemeClr val="bg1"/>
                </a:solidFill>
              </a:rPr>
              <a:t>:</a:t>
            </a:r>
          </a:p>
          <a:p>
            <a:r>
              <a:rPr lang="pt-BR" sz="4000" i="1" dirty="0" smtClean="0">
                <a:solidFill>
                  <a:schemeClr val="bg1"/>
                </a:solidFill>
              </a:rPr>
              <a:t> </a:t>
            </a:r>
          </a:p>
          <a:p>
            <a:r>
              <a:rPr lang="pt-BR" sz="7700" i="1" dirty="0" smtClean="0">
                <a:solidFill>
                  <a:schemeClr val="tx1"/>
                </a:solidFill>
              </a:rPr>
              <a:t>quais </a:t>
            </a:r>
            <a:r>
              <a:rPr lang="pt-BR" sz="7700" i="1" dirty="0">
                <a:solidFill>
                  <a:schemeClr val="tx1"/>
                </a:solidFill>
              </a:rPr>
              <a:t>as diferenças?</a:t>
            </a:r>
          </a:p>
          <a:p>
            <a:r>
              <a:rPr lang="pt-BR" sz="2300" i="1" dirty="0" smtClean="0">
                <a:solidFill>
                  <a:schemeClr val="bg1"/>
                </a:solidFill>
                <a:latin typeface="Bookman Old Style" pitchFamily="18" charset="0"/>
              </a:rPr>
              <a:t>                                               </a:t>
            </a:r>
            <a:endParaRPr lang="pt-BR" sz="2500" i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7" name="Espaço Reservado para Rodapé 1"/>
          <p:cNvSpPr>
            <a:spLocks noGrp="1"/>
          </p:cNvSpPr>
          <p:nvPr/>
        </p:nvSpPr>
        <p:spPr>
          <a:xfrm>
            <a:off x="23731" y="6218482"/>
            <a:ext cx="8135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pt-BR" sz="800" dirty="0" smtClean="0">
                <a:solidFill>
                  <a:srgbClr val="969696">
                    <a:lumMod val="50000"/>
                  </a:srgbClr>
                </a:solidFill>
                <a:latin typeface="Arial"/>
                <a:cs typeface="Arial" pitchFamily="34" charset="0"/>
              </a:rPr>
              <a:t>ALEXANDRE </a:t>
            </a:r>
            <a:r>
              <a:rPr lang="pt-BR" sz="800" dirty="0">
                <a:solidFill>
                  <a:srgbClr val="969696">
                    <a:lumMod val="50000"/>
                  </a:srgbClr>
                </a:solidFill>
                <a:latin typeface="Arial"/>
                <a:cs typeface="Arial" pitchFamily="34" charset="0"/>
              </a:rPr>
              <a:t>SIMÕES </a:t>
            </a:r>
          </a:p>
          <a:p>
            <a:pPr algn="ctr">
              <a:defRPr/>
            </a:pPr>
            <a:r>
              <a:rPr lang="pt-BR" sz="800" dirty="0">
                <a:solidFill>
                  <a:srgbClr val="969696">
                    <a:lumMod val="50000"/>
                  </a:srgbClr>
                </a:solidFill>
                <a:latin typeface="Arial"/>
                <a:cs typeface="Arial" pitchFamily="34" charset="0"/>
              </a:rPr>
              <a:t>® Todos os direitos </a:t>
            </a:r>
            <a:r>
              <a:rPr lang="pt-BR" sz="800" dirty="0" smtClean="0">
                <a:solidFill>
                  <a:srgbClr val="969696">
                    <a:lumMod val="50000"/>
                  </a:srgbClr>
                </a:solidFill>
                <a:latin typeface="Arial"/>
                <a:cs typeface="Arial" pitchFamily="34" charset="0"/>
              </a:rPr>
              <a:t> de autor reservados.</a:t>
            </a:r>
            <a:endParaRPr lang="pt-BR" sz="800" dirty="0">
              <a:solidFill>
                <a:srgbClr val="969696">
                  <a:lumMod val="50000"/>
                </a:srgbClr>
              </a:solidFill>
              <a:latin typeface="Arial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3978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4967" y="260648"/>
            <a:ext cx="9484565" cy="6597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764704"/>
            <a:ext cx="8100392" cy="1470025"/>
          </a:xfrm>
          <a:solidFill>
            <a:srgbClr val="FFC000">
              <a:alpha val="67000"/>
            </a:srgbClr>
          </a:solidFill>
        </p:spPr>
        <p:txBody>
          <a:bodyPr>
            <a:normAutofit/>
          </a:bodyPr>
          <a:lstStyle/>
          <a:p>
            <a:r>
              <a:rPr lang="pt-BR" sz="7200" dirty="0" smtClean="0">
                <a:latin typeface="Bookman Old Style" pitchFamily="18" charset="0"/>
              </a:rPr>
              <a:t>N</a:t>
            </a:r>
            <a:r>
              <a:rPr lang="pt-BR" sz="3600" dirty="0" smtClean="0">
                <a:latin typeface="Bookman Old Style" pitchFamily="18" charset="0"/>
              </a:rPr>
              <a:t>ão existe analista sem</a:t>
            </a:r>
            <a:endParaRPr lang="pt-BR" dirty="0">
              <a:latin typeface="Bookman Old Style" pitchFamily="18" charset="0"/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395536" y="3140968"/>
            <a:ext cx="4536504" cy="147002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7200" dirty="0" smtClean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demanda</a:t>
            </a:r>
            <a:endParaRPr lang="pt-BR" sz="7200" dirty="0">
              <a:solidFill>
                <a:schemeClr val="bg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965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3861048"/>
            <a:ext cx="9144000" cy="2265115"/>
          </a:xfrm>
          <a:solidFill>
            <a:srgbClr val="7030A0"/>
          </a:solidFill>
        </p:spPr>
        <p:txBody>
          <a:bodyPr/>
          <a:lstStyle/>
          <a:p>
            <a:pPr marL="0" indent="0" algn="ctr">
              <a:buNone/>
            </a:pPr>
            <a:r>
              <a:rPr lang="pt-BR" dirty="0" smtClean="0">
                <a:solidFill>
                  <a:schemeClr val="bg1"/>
                </a:solidFill>
                <a:latin typeface="Bookman Old Style" pitchFamily="18" charset="0"/>
              </a:rPr>
              <a:t>Um analista a quem não se demanda nada, encontra-se em dificuldades para ocupar a posição de analista</a:t>
            </a:r>
            <a:endParaRPr lang="pt-BR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19" y="0"/>
            <a:ext cx="3190875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Chalk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6656" y="-3175"/>
            <a:ext cx="3194050" cy="282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0706" y="0"/>
            <a:ext cx="3194050" cy="282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4599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947" y="4597152"/>
            <a:ext cx="8229600" cy="2260848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pt-BR" sz="3600" dirty="0" smtClean="0">
              <a:solidFill>
                <a:schemeClr val="bg1"/>
              </a:solidFill>
              <a:latin typeface="Bookman Old Style" pitchFamily="18" charset="0"/>
            </a:endParaRPr>
          </a:p>
          <a:p>
            <a:pPr marL="0" indent="0" algn="ctr">
              <a:buNone/>
            </a:pPr>
            <a:r>
              <a:rPr lang="pt-BR" sz="3600" kern="1800" cap="sm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Quais demandas se apresentam ao analista, hoje ?</a:t>
            </a:r>
            <a:endParaRPr lang="pt-BR" sz="3600" kern="1800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8315" y="0"/>
            <a:ext cx="60960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Espaço Reservado para Conteúdo 2"/>
          <p:cNvSpPr txBox="1">
            <a:spLocks/>
          </p:cNvSpPr>
          <p:nvPr/>
        </p:nvSpPr>
        <p:spPr>
          <a:xfrm rot="1730938">
            <a:off x="6434534" y="-84806"/>
            <a:ext cx="4173024" cy="452408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endParaRPr lang="pt-BR" sz="3600" dirty="0" smtClean="0">
              <a:solidFill>
                <a:schemeClr val="bg1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7482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3026817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pt-BR" sz="8800" dirty="0" smtClean="0">
                <a:latin typeface="AR JULIAN" pitchFamily="2" charset="0"/>
              </a:rPr>
              <a:t>Apontamentos práticos</a:t>
            </a:r>
            <a:endParaRPr lang="pt-BR" sz="8800" dirty="0">
              <a:latin typeface="AR JULIAN" pitchFamily="2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BR" sz="5400" dirty="0" smtClean="0">
                <a:solidFill>
                  <a:schemeClr val="bg1"/>
                </a:solidFill>
                <a:latin typeface="AR JULIAN" pitchFamily="2" charset="0"/>
              </a:rPr>
              <a:t>acerca da demanda</a:t>
            </a:r>
            <a:endParaRPr lang="pt-BR" sz="5400" dirty="0">
              <a:solidFill>
                <a:schemeClr val="bg1"/>
              </a:solidFill>
              <a:latin typeface="AR JULI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210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2861456"/>
            <a:ext cx="8229600" cy="1156058"/>
          </a:xfrm>
          <a:solidFill>
            <a:schemeClr val="accent5">
              <a:lumMod val="50000"/>
            </a:schemeClr>
          </a:solidFill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pt-BR" sz="2800" dirty="0" smtClean="0">
                <a:solidFill>
                  <a:schemeClr val="bg1"/>
                </a:solidFill>
                <a:latin typeface="Bookman Old Style" pitchFamily="18" charset="0"/>
              </a:rPr>
              <a:t>Para que uma análise funcione, devemos considerar que a demanda nunca é inteiramente espontânea</a:t>
            </a:r>
            <a:endParaRPr lang="pt-BR" sz="2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0158"/>
            <a:ext cx="3635896" cy="2911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25" y="4017514"/>
            <a:ext cx="3639121" cy="2910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Espaço Reservado para Conteúdo 2"/>
          <p:cNvSpPr txBox="1">
            <a:spLocks/>
          </p:cNvSpPr>
          <p:nvPr/>
        </p:nvSpPr>
        <p:spPr>
          <a:xfrm>
            <a:off x="8028384" y="0"/>
            <a:ext cx="1115616" cy="685800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endParaRPr lang="pt-BR" sz="2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2113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67" y="0"/>
            <a:ext cx="11472596" cy="6888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332656"/>
            <a:ext cx="8229600" cy="1944216"/>
          </a:xfrm>
          <a:solidFill>
            <a:schemeClr val="accent6">
              <a:lumMod val="75000"/>
              <a:alpha val="6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pt-BR" dirty="0" smtClean="0"/>
              <a:t>   </a:t>
            </a:r>
          </a:p>
          <a:p>
            <a:pPr marL="0" indent="0">
              <a:buNone/>
            </a:pPr>
            <a:r>
              <a:rPr lang="pt-BR" dirty="0" smtClean="0">
                <a:solidFill>
                  <a:srgbClr val="92D050"/>
                </a:solidFill>
                <a:latin typeface="Bookman Old Style" pitchFamily="18" charset="0"/>
              </a:rPr>
              <a:t> </a:t>
            </a:r>
            <a:r>
              <a:rPr lang="pt-BR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A demanda há de ser produzida</a:t>
            </a:r>
          </a:p>
          <a:p>
            <a:pPr marL="0" indent="0">
              <a:buNone/>
            </a:pPr>
            <a:endParaRPr lang="pt-BR" dirty="0">
              <a:solidFill>
                <a:srgbClr val="92D050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9936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4211960" cy="1143000"/>
          </a:xfrm>
        </p:spPr>
        <p:txBody>
          <a:bodyPr/>
          <a:lstStyle/>
          <a:p>
            <a:r>
              <a:rPr lang="pt-BR" dirty="0" smtClean="0">
                <a:latin typeface="Bookman Old Style" pitchFamily="18" charset="0"/>
              </a:rPr>
              <a:t>Sendo assim:</a:t>
            </a:r>
            <a:endParaRPr lang="pt-BR" dirty="0">
              <a:latin typeface="Bookman Old Style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3096344"/>
          </a:xfrm>
          <a:solidFill>
            <a:schemeClr val="tx1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pt-BR" dirty="0" smtClean="0">
              <a:solidFill>
                <a:srgbClr val="FFC000"/>
              </a:solidFill>
              <a:latin typeface="Bookman Old Style" pitchFamily="18" charset="0"/>
            </a:endParaRPr>
          </a:p>
          <a:p>
            <a:pPr marL="0" indent="0" algn="ctr">
              <a:buNone/>
            </a:pPr>
            <a:r>
              <a:rPr lang="pt-BR" dirty="0" smtClean="0">
                <a:solidFill>
                  <a:srgbClr val="FFC000"/>
                </a:solidFill>
                <a:latin typeface="Bookman Old Style" pitchFamily="18" charset="0"/>
              </a:rPr>
              <a:t>o espaço compreendido pelas entrevistas preliminares, não é destinado estritamente à </a:t>
            </a:r>
            <a:r>
              <a:rPr lang="pt-BR" i="1" dirty="0" smtClean="0">
                <a:solidFill>
                  <a:srgbClr val="FFC000"/>
                </a:solidFill>
                <a:latin typeface="Bookman Old Style" pitchFamily="18" charset="0"/>
              </a:rPr>
              <a:t>anamnese</a:t>
            </a:r>
            <a:r>
              <a:rPr lang="pt-BR" dirty="0" smtClean="0">
                <a:solidFill>
                  <a:srgbClr val="FFC000"/>
                </a:solidFill>
                <a:latin typeface="Bookman Old Style" pitchFamily="18" charset="0"/>
              </a:rPr>
              <a:t> ou à </a:t>
            </a:r>
            <a:r>
              <a:rPr lang="pt-BR" i="1" dirty="0" smtClean="0">
                <a:solidFill>
                  <a:srgbClr val="FFC000"/>
                </a:solidFill>
                <a:latin typeface="Bookman Old Style" pitchFamily="18" charset="0"/>
              </a:rPr>
              <a:t>coleta de informações</a:t>
            </a:r>
            <a:r>
              <a:rPr lang="pt-BR" dirty="0" smtClean="0">
                <a:solidFill>
                  <a:srgbClr val="FFC000"/>
                </a:solidFill>
                <a:latin typeface="Bookman Old Style" pitchFamily="18" charset="0"/>
              </a:rPr>
              <a:t> sobre o paciente;</a:t>
            </a:r>
          </a:p>
          <a:p>
            <a:pPr marL="0" indent="0" algn="ctr">
              <a:buNone/>
            </a:pPr>
            <a:endParaRPr lang="pt-BR" dirty="0" smtClean="0">
              <a:solidFill>
                <a:srgbClr val="FFC000"/>
              </a:solidFill>
              <a:latin typeface="Bookman Old Style" pitchFamily="18" charset="0"/>
            </a:endParaRPr>
          </a:p>
        </p:txBody>
      </p:sp>
      <p:sp>
        <p:nvSpPr>
          <p:cNvPr id="4" name="Espaço Reservado para Conteúdo 2"/>
          <p:cNvSpPr txBox="1">
            <a:spLocks/>
          </p:cNvSpPr>
          <p:nvPr/>
        </p:nvSpPr>
        <p:spPr>
          <a:xfrm>
            <a:off x="2629731" y="4581128"/>
            <a:ext cx="6516216" cy="1368152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pt-BR" dirty="0" smtClean="0">
              <a:latin typeface="Bookman Old Style" pitchFamily="18" charset="0"/>
            </a:endParaRPr>
          </a:p>
          <a:p>
            <a:pPr marL="0" indent="0" algn="ctr">
              <a:buNone/>
            </a:pPr>
            <a:r>
              <a:rPr lang="pt-BR" sz="2600" dirty="0" smtClean="0">
                <a:solidFill>
                  <a:schemeClr val="bg1"/>
                </a:solidFill>
                <a:latin typeface="Bookman Old Style" pitchFamily="18" charset="0"/>
              </a:rPr>
              <a:t>Temos aqui uma recomendação que parece ir contra o bom senso </a:t>
            </a:r>
            <a:endParaRPr lang="pt-BR" sz="26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5" name="Espaço Reservado para Conteúdo 2"/>
          <p:cNvSpPr txBox="1">
            <a:spLocks/>
          </p:cNvSpPr>
          <p:nvPr/>
        </p:nvSpPr>
        <p:spPr>
          <a:xfrm>
            <a:off x="-1" y="4572838"/>
            <a:ext cx="2629731" cy="1376441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pt-BR" dirty="0" smtClean="0">
              <a:latin typeface="Bookman Old Style" pitchFamily="18" charset="0"/>
            </a:endParaRPr>
          </a:p>
        </p:txBody>
      </p:sp>
      <p:sp>
        <p:nvSpPr>
          <p:cNvPr id="6" name="Espaço Reservado para Conteúdo 2"/>
          <p:cNvSpPr txBox="1">
            <a:spLocks/>
          </p:cNvSpPr>
          <p:nvPr/>
        </p:nvSpPr>
        <p:spPr>
          <a:xfrm>
            <a:off x="-2" y="5949280"/>
            <a:ext cx="9144001" cy="90871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pt-BR" dirty="0" smtClean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7086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635896" y="476672"/>
            <a:ext cx="5508104" cy="2808312"/>
          </a:xfrm>
        </p:spPr>
        <p:txBody>
          <a:bodyPr>
            <a:noAutofit/>
          </a:bodyPr>
          <a:lstStyle/>
          <a:p>
            <a:r>
              <a:rPr lang="pt-BR" sz="3200" dirty="0" smtClean="0">
                <a:latin typeface="Bookman Old Style" pitchFamily="18" charset="0"/>
              </a:rPr>
              <a:t>Bem longe disto, é imprescindível que o analisando apresente algo </a:t>
            </a:r>
            <a:r>
              <a:rPr lang="pt-BR" sz="3200" dirty="0">
                <a:latin typeface="Bookman Old Style" pitchFamily="18" charset="0"/>
              </a:rPr>
              <a:t>a</a:t>
            </a:r>
            <a:r>
              <a:rPr lang="pt-BR" sz="3200" dirty="0" smtClean="0">
                <a:latin typeface="Bookman Old Style" pitchFamily="18" charset="0"/>
              </a:rPr>
              <a:t>o analista ...</a:t>
            </a:r>
            <a:endParaRPr lang="pt-BR" sz="3200" dirty="0">
              <a:latin typeface="Bookman Old Style" pitchFamily="18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635896" y="3789040"/>
            <a:ext cx="5508104" cy="2880320"/>
          </a:xfrm>
        </p:spPr>
        <p:txBody>
          <a:bodyPr>
            <a:normAutofit lnSpcReduction="10000"/>
          </a:bodyPr>
          <a:lstStyle/>
          <a:p>
            <a:r>
              <a:rPr lang="pt-BR" dirty="0">
                <a:solidFill>
                  <a:schemeClr val="tx1"/>
                </a:solidFill>
                <a:latin typeface="Bookman Old Style" pitchFamily="18" charset="0"/>
              </a:rPr>
              <a:t>a</a:t>
            </a:r>
            <a:r>
              <a:rPr lang="pt-BR" dirty="0" smtClean="0">
                <a:solidFill>
                  <a:schemeClr val="tx1"/>
                </a:solidFill>
                <a:latin typeface="Bookman Old Style" pitchFamily="18" charset="0"/>
              </a:rPr>
              <a:t>lgo que se descole das apresentações fenomênicas </a:t>
            </a:r>
            <a:r>
              <a:rPr lang="pt-BR" dirty="0" smtClean="0">
                <a:solidFill>
                  <a:schemeClr val="tx1"/>
                </a:solidFill>
                <a:latin typeface="Bookman Old Style" pitchFamily="18" charset="0"/>
              </a:rPr>
              <a:t>dos </a:t>
            </a:r>
            <a:r>
              <a:rPr lang="pt-BR" dirty="0" smtClean="0">
                <a:solidFill>
                  <a:schemeClr val="tx1"/>
                </a:solidFill>
                <a:latin typeface="Bookman Old Style" pitchFamily="18" charset="0"/>
              </a:rPr>
              <a:t>sintomas, da catalogação do mal-estar ou da prévia nomeação diagnóstica</a:t>
            </a:r>
            <a:endParaRPr lang="pt-BR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3589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ubtítulo 2"/>
          <p:cNvSpPr txBox="1">
            <a:spLocks/>
          </p:cNvSpPr>
          <p:nvPr/>
        </p:nvSpPr>
        <p:spPr>
          <a:xfrm>
            <a:off x="3635896" y="2852936"/>
            <a:ext cx="5508104" cy="166328"/>
          </a:xfrm>
          <a:prstGeom prst="rect">
            <a:avLst/>
          </a:prstGeom>
          <a:solidFill>
            <a:srgbClr val="FF0000"/>
          </a:solidFill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dirty="0">
              <a:solidFill>
                <a:schemeClr val="tx1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5991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844824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pt-BR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Em alguns casos, literalmente se propõe ao paciente:</a:t>
            </a:r>
            <a:endParaRPr lang="pt-BR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772816"/>
            <a:ext cx="7361687" cy="95413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99592" y="1988840"/>
            <a:ext cx="6707088" cy="1800200"/>
          </a:xfrm>
          <a:solidFill>
            <a:schemeClr val="accent2">
              <a:lumMod val="75000"/>
              <a:alpha val="66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7200" dirty="0">
                <a:solidFill>
                  <a:srgbClr val="FFC000"/>
                </a:solidFill>
                <a:latin typeface="Bookman Old Style" pitchFamily="18" charset="0"/>
              </a:rPr>
              <a:t>t</a:t>
            </a:r>
            <a:r>
              <a:rPr lang="pt-BR" sz="7200" dirty="0" smtClean="0">
                <a:solidFill>
                  <a:srgbClr val="FFC000"/>
                </a:solidFill>
                <a:latin typeface="Bookman Old Style" pitchFamily="18" charset="0"/>
              </a:rPr>
              <a:t>raga-me algo</a:t>
            </a:r>
            <a:endParaRPr lang="pt-BR" sz="7200" dirty="0">
              <a:solidFill>
                <a:srgbClr val="FFC000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8124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565598" cy="2362274"/>
          </a:xfrm>
        </p:spPr>
        <p:txBody>
          <a:bodyPr>
            <a:noAutofit/>
          </a:bodyPr>
          <a:lstStyle/>
          <a:p>
            <a:r>
              <a:rPr lang="pt-BR" sz="2800" dirty="0" smtClean="0">
                <a:latin typeface="Bookman Old Style" pitchFamily="18" charset="0"/>
              </a:rPr>
              <a:t>Não nos esqueçamos de que o corpo, as corporeidades fazem parte do itinerário da análise.</a:t>
            </a:r>
            <a:endParaRPr lang="pt-BR" sz="2800" dirty="0">
              <a:latin typeface="Bookman Old Style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9552" y="3429000"/>
            <a:ext cx="4483246" cy="3429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2400" dirty="0" smtClean="0">
                <a:latin typeface="Bookman Old Style" pitchFamily="18" charset="0"/>
              </a:rPr>
              <a:t>Em outros termos, não há uma antinomia entre o sujeito do inconsciente e o corpo: Lacan nos adverte que </a:t>
            </a:r>
            <a:r>
              <a:rPr lang="pt-BR" sz="2400" i="1" dirty="0" smtClean="0">
                <a:latin typeface="Bookman Old Style" pitchFamily="18" charset="0"/>
              </a:rPr>
              <a:t>o inconsciente é a afetação de um corpo pelo significante</a:t>
            </a:r>
            <a:endParaRPr lang="pt-BR" sz="2400" i="1" dirty="0">
              <a:latin typeface="Bookman Old Style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2798" y="332656"/>
            <a:ext cx="4124325" cy="545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-17931" y="0"/>
            <a:ext cx="413467" cy="6525344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sz="2800" dirty="0">
              <a:latin typeface="Bookman Old Style" pitchFamily="18" charset="0"/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-17931" y="6525344"/>
            <a:ext cx="5040729" cy="343284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sz="2800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2431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8229600" cy="1800200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pPr lvl="0">
              <a:spcBef>
                <a:spcPct val="20000"/>
              </a:spcBef>
            </a:pPr>
            <a:r>
              <a:rPr lang="pt-BR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o inconsciente é a afetação de um corpo pelo significante</a:t>
            </a:r>
            <a:r>
              <a:rPr lang="pt-BR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/>
            </a:r>
            <a:br>
              <a:rPr lang="pt-BR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endParaRPr lang="pt-BR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9552" y="3717032"/>
            <a:ext cx="8229600" cy="2697163"/>
          </a:xfrm>
          <a:solidFill>
            <a:schemeClr val="accent5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4000" dirty="0">
                <a:latin typeface="Bookman Old Style" pitchFamily="18" charset="0"/>
              </a:rPr>
              <a:t>o</a:t>
            </a:r>
            <a:r>
              <a:rPr lang="pt-BR" sz="4000" dirty="0" smtClean="0">
                <a:latin typeface="Bookman Old Style" pitchFamily="18" charset="0"/>
              </a:rPr>
              <a:t> corpo, sendo sensível ao significante é exatamente aquele sobre o qual o significante tem ressonância</a:t>
            </a:r>
            <a:endParaRPr lang="pt-BR" sz="4000" dirty="0">
              <a:latin typeface="Bookman Old Style" pitchFamily="18" charset="0"/>
            </a:endParaRPr>
          </a:p>
        </p:txBody>
      </p:sp>
      <p:sp>
        <p:nvSpPr>
          <p:cNvPr id="4" name="Seta em curva para baixo 3"/>
          <p:cNvSpPr/>
          <p:nvPr/>
        </p:nvSpPr>
        <p:spPr>
          <a:xfrm>
            <a:off x="3563888" y="2060848"/>
            <a:ext cx="2088232" cy="1584176"/>
          </a:xfrm>
          <a:prstGeom prst="curvedDown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011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1521" y="9410"/>
            <a:ext cx="10500145" cy="6967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23751" y="5301208"/>
            <a:ext cx="8229600" cy="1368152"/>
          </a:xfrm>
          <a:solidFill>
            <a:srgbClr val="FFC000">
              <a:alpha val="65000"/>
            </a:srgbClr>
          </a:solidFill>
          <a:effectLst>
            <a:glow rad="431800">
              <a:schemeClr val="accent6">
                <a:lumMod val="75000"/>
                <a:alpha val="82000"/>
              </a:schemeClr>
            </a:glow>
            <a:softEdge rad="228600"/>
          </a:effectLst>
        </p:spPr>
        <p:txBody>
          <a:bodyPr/>
          <a:lstStyle/>
          <a:p>
            <a:pPr marL="0" indent="0">
              <a:buNone/>
            </a:pPr>
            <a:r>
              <a:rPr lang="pt-BR" dirty="0" smtClean="0">
                <a:latin typeface="Agency FB" pitchFamily="34" charset="0"/>
              </a:rPr>
              <a:t>  </a:t>
            </a:r>
          </a:p>
          <a:p>
            <a:pPr marL="0" indent="0">
              <a:buNone/>
            </a:pPr>
            <a:r>
              <a:rPr lang="pt-BR" dirty="0">
                <a:latin typeface="Agency FB" pitchFamily="34" charset="0"/>
              </a:rPr>
              <a:t> </a:t>
            </a:r>
            <a:r>
              <a:rPr lang="pt-BR" dirty="0" smtClean="0">
                <a:latin typeface="Agency FB" pitchFamily="34" charset="0"/>
              </a:rPr>
              <a:t>   Aquele corpo, pois, sobre o qual o significante produz ondas</a:t>
            </a:r>
            <a:endParaRPr lang="pt-BR" dirty="0">
              <a:latin typeface="Agency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3144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lasticWrap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67" y="0"/>
            <a:ext cx="11472596" cy="6888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332656"/>
            <a:ext cx="8229600" cy="1944216"/>
          </a:xfrm>
          <a:solidFill>
            <a:schemeClr val="accent6">
              <a:lumMod val="75000"/>
              <a:alpha val="6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pt-BR" dirty="0" smtClean="0"/>
              <a:t>   </a:t>
            </a:r>
          </a:p>
          <a:p>
            <a:pPr marL="0" indent="0">
              <a:buNone/>
            </a:pPr>
            <a:r>
              <a:rPr lang="pt-BR" dirty="0" smtClean="0">
                <a:solidFill>
                  <a:schemeClr val="bg1"/>
                </a:solidFill>
                <a:latin typeface="Bookman Old Style" pitchFamily="18" charset="0"/>
              </a:rPr>
              <a:t>Voltemos ao ponto:</a:t>
            </a:r>
          </a:p>
          <a:p>
            <a:pPr marL="0" indent="0">
              <a:buNone/>
            </a:pP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a</a:t>
            </a:r>
            <a:r>
              <a:rPr lang="pt-BR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 demanda há de ser produzida</a:t>
            </a:r>
          </a:p>
          <a:p>
            <a:pPr marL="0" indent="0">
              <a:buNone/>
            </a:pPr>
            <a:endParaRPr lang="pt-BR" sz="4000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943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" y="116632"/>
            <a:ext cx="6292343" cy="1512168"/>
          </a:xfrm>
          <a:solidFill>
            <a:schemeClr val="tx2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pt-BR" dirty="0" smtClean="0">
                <a:solidFill>
                  <a:srgbClr val="FFC000"/>
                </a:solidFill>
                <a:latin typeface="Bookman Old Style" pitchFamily="18" charset="0"/>
              </a:rPr>
              <a:t>Freud, no caso da Jovem </a:t>
            </a:r>
            <a:r>
              <a:rPr lang="pt-BR" dirty="0">
                <a:solidFill>
                  <a:srgbClr val="FFC000"/>
                </a:solidFill>
                <a:latin typeface="Bookman Old Style" pitchFamily="18" charset="0"/>
              </a:rPr>
              <a:t>H</a:t>
            </a:r>
            <a:r>
              <a:rPr lang="pt-BR" dirty="0" smtClean="0">
                <a:solidFill>
                  <a:srgbClr val="FFC000"/>
                </a:solidFill>
                <a:latin typeface="Bookman Old Style" pitchFamily="18" charset="0"/>
              </a:rPr>
              <a:t>omossexual </a:t>
            </a:r>
            <a:r>
              <a:rPr lang="pt-BR" sz="2200" dirty="0" smtClean="0">
                <a:solidFill>
                  <a:srgbClr val="FFC000"/>
                </a:solidFill>
                <a:latin typeface="Bookman Old Style" pitchFamily="18" charset="0"/>
              </a:rPr>
              <a:t>(em 1920):</a:t>
            </a:r>
            <a:endParaRPr lang="pt-BR" sz="2200" dirty="0">
              <a:solidFill>
                <a:srgbClr val="FFC000"/>
              </a:solidFill>
              <a:latin typeface="Bookman Old Style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691680" y="1628800"/>
            <a:ext cx="3672408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2800" dirty="0">
                <a:latin typeface="Bookman Old Style" pitchFamily="18" charset="0"/>
              </a:rPr>
              <a:t>n</a:t>
            </a:r>
            <a:r>
              <a:rPr lang="pt-BR" sz="2800" dirty="0" smtClean="0">
                <a:latin typeface="Bookman Old Style" pitchFamily="18" charset="0"/>
              </a:rPr>
              <a:t>os apresenta uma conduta clínica bem instrutiva, pois a localização inicial daquilo que o pai da jovem lhe solicita não é uma razão suficiente para a análise</a:t>
            </a:r>
            <a:endParaRPr lang="pt-BR" sz="2800" dirty="0">
              <a:latin typeface="Bookman Old Style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2343" y="0"/>
            <a:ext cx="2857500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366" y="2376383"/>
            <a:ext cx="2857500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8388" y="4726275"/>
            <a:ext cx="2857500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ítulo 1"/>
          <p:cNvSpPr txBox="1">
            <a:spLocks/>
          </p:cNvSpPr>
          <p:nvPr/>
        </p:nvSpPr>
        <p:spPr>
          <a:xfrm>
            <a:off x="1" y="5710964"/>
            <a:ext cx="6306258" cy="11430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sz="2200" dirty="0">
              <a:solidFill>
                <a:srgbClr val="FFC000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1404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1498178"/>
          </a:xfrm>
          <a:solidFill>
            <a:schemeClr val="accent2">
              <a:lumMod val="50000"/>
            </a:schemeClr>
          </a:solidFill>
        </p:spPr>
        <p:txBody>
          <a:bodyPr>
            <a:noAutofit/>
          </a:bodyPr>
          <a:lstStyle/>
          <a:p>
            <a:r>
              <a:rPr lang="pt-BR" sz="3200" dirty="0" smtClean="0">
                <a:solidFill>
                  <a:schemeClr val="bg1">
                    <a:lumMod val="95000"/>
                  </a:schemeClr>
                </a:solidFill>
                <a:latin typeface="Bookman Old Style" pitchFamily="18" charset="0"/>
              </a:rPr>
              <a:t>Poderíamos, a partir da recusa de Freud em acatar o que o pai de sua paciente lhe solicita, compreender que:</a:t>
            </a:r>
            <a:endParaRPr lang="pt-BR" sz="3200" dirty="0">
              <a:solidFill>
                <a:schemeClr val="bg1">
                  <a:lumMod val="9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1700808"/>
            <a:ext cx="8229600" cy="2664297"/>
          </a:xfrm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pt-BR" sz="2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pt-BR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 necessário que o próprio sujeito demande, ao invés dele ter a sua demanda </a:t>
            </a:r>
            <a:r>
              <a:rPr lang="pt-BR" sz="28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terceirizada</a:t>
            </a:r>
            <a:r>
              <a:rPr lang="pt-BR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por outros ... </a:t>
            </a:r>
            <a:endParaRPr lang="pt-BR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Espaço Reservado para Conteúdo 2"/>
          <p:cNvSpPr txBox="1">
            <a:spLocks/>
          </p:cNvSpPr>
          <p:nvPr/>
        </p:nvSpPr>
        <p:spPr>
          <a:xfrm>
            <a:off x="395536" y="4365104"/>
            <a:ext cx="9381728" cy="2664297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endParaRPr lang="pt-BR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Espaço Reservado para Conteúdo 2"/>
          <p:cNvSpPr txBox="1">
            <a:spLocks/>
          </p:cNvSpPr>
          <p:nvPr/>
        </p:nvSpPr>
        <p:spPr>
          <a:xfrm rot="1204139">
            <a:off x="-2336324" y="5308539"/>
            <a:ext cx="10166959" cy="2664297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endParaRPr lang="pt-BR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826607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105508" y="2708920"/>
            <a:ext cx="5038492" cy="4149080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pt-BR" dirty="0" smtClean="0">
              <a:latin typeface="Bookman Old Style" pitchFamily="18" charset="0"/>
            </a:endParaRPr>
          </a:p>
          <a:p>
            <a:pPr marL="0" indent="0" algn="ctr">
              <a:buNone/>
            </a:pPr>
            <a:r>
              <a:rPr lang="pt-BR" dirty="0" smtClean="0">
                <a:latin typeface="Bookman Old Style" pitchFamily="18" charset="0"/>
              </a:rPr>
              <a:t>Temos aqui um equívoco que pode levar, inclusive, à estagnação da análise</a:t>
            </a:r>
            <a:endParaRPr lang="pt-BR" dirty="0">
              <a:latin typeface="Bookman Old Style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4115439" cy="2564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55776"/>
            <a:ext cx="4115439" cy="2564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291" y="4772470"/>
            <a:ext cx="4114800" cy="2566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5567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4896544" cy="1916832"/>
          </a:xfrm>
        </p:spPr>
        <p:txBody>
          <a:bodyPr>
            <a:normAutofit/>
          </a:bodyPr>
          <a:lstStyle/>
          <a:p>
            <a:r>
              <a:rPr lang="pt-BR" sz="4800" dirty="0" smtClean="0">
                <a:solidFill>
                  <a:schemeClr val="bg1"/>
                </a:solidFill>
                <a:latin typeface="Bookman Old Style" pitchFamily="18" charset="0"/>
              </a:rPr>
              <a:t>N</a:t>
            </a:r>
            <a:r>
              <a:rPr lang="pt-BR" sz="3200" dirty="0" smtClean="0">
                <a:solidFill>
                  <a:schemeClr val="bg1"/>
                </a:solidFill>
                <a:latin typeface="Bookman Old Style" pitchFamily="18" charset="0"/>
              </a:rPr>
              <a:t>otemos:</a:t>
            </a:r>
            <a:endParaRPr lang="pt-BR" sz="32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2348880"/>
            <a:ext cx="8229600" cy="3888432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pt-BR" dirty="0">
                <a:latin typeface="Bookman Old Style" pitchFamily="18" charset="0"/>
              </a:rPr>
              <a:t>t</a:t>
            </a:r>
            <a:r>
              <a:rPr lang="pt-BR" dirty="0" smtClean="0">
                <a:latin typeface="Bookman Old Style" pitchFamily="18" charset="0"/>
              </a:rPr>
              <a:t>anto em Dora como na Jovem </a:t>
            </a:r>
            <a:r>
              <a:rPr lang="pt-BR" dirty="0">
                <a:latin typeface="Bookman Old Style" pitchFamily="18" charset="0"/>
              </a:rPr>
              <a:t>H</a:t>
            </a:r>
            <a:r>
              <a:rPr lang="pt-BR" dirty="0" smtClean="0">
                <a:latin typeface="Bookman Old Style" pitchFamily="18" charset="0"/>
              </a:rPr>
              <a:t>omossexual, vemos algo muito instrutivo: </a:t>
            </a:r>
          </a:p>
          <a:p>
            <a:pPr marL="0" indent="0" algn="ctr">
              <a:buNone/>
            </a:pPr>
            <a:endParaRPr lang="pt-BR" dirty="0">
              <a:latin typeface="Bookman Old Style" pitchFamily="18" charset="0"/>
            </a:endParaRPr>
          </a:p>
          <a:p>
            <a:pPr marL="0" indent="0" algn="ctr">
              <a:buNone/>
            </a:pPr>
            <a:r>
              <a:rPr lang="pt-BR" sz="6000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a demanda, de início, se coloca no lugar do Outro</a:t>
            </a:r>
            <a:endParaRPr lang="pt-BR" sz="6000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9704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564904"/>
          </a:xfrm>
          <a:solidFill>
            <a:schemeClr val="accent5">
              <a:lumMod val="50000"/>
            </a:schemeClr>
          </a:solidFill>
        </p:spPr>
        <p:txBody>
          <a:bodyPr>
            <a:normAutofit fontScale="90000"/>
          </a:bodyPr>
          <a:lstStyle/>
          <a:p>
            <a:r>
              <a:rPr lang="pt-BR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Quais demandas se apresentam ao analista, hoje?</a:t>
            </a:r>
            <a:br>
              <a:rPr lang="pt-BR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</a:br>
            <a:endParaRPr lang="pt-BR" spc="3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3140968"/>
            <a:ext cx="8229600" cy="3717032"/>
          </a:xfrm>
          <a:solidFill>
            <a:srgbClr val="002060"/>
          </a:solidFill>
        </p:spPr>
        <p:txBody>
          <a:bodyPr/>
          <a:lstStyle/>
          <a:p>
            <a:pPr marL="0" indent="0">
              <a:buNone/>
            </a:pPr>
            <a:endParaRPr lang="pt-BR" dirty="0" smtClean="0"/>
          </a:p>
          <a:p>
            <a:pPr marL="0" indent="0" algn="ctr">
              <a:buNone/>
            </a:pPr>
            <a:r>
              <a:rPr lang="pt-BR" dirty="0" smtClean="0">
                <a:solidFill>
                  <a:schemeClr val="bg1">
                    <a:lumMod val="75000"/>
                  </a:schemeClr>
                </a:solidFill>
              </a:rPr>
              <a:t>Consideremos um constante atravessamento </a:t>
            </a:r>
            <a:endParaRPr lang="pt-BR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163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2"/>
          <p:cNvSpPr txBox="1">
            <a:spLocks/>
          </p:cNvSpPr>
          <p:nvPr/>
        </p:nvSpPr>
        <p:spPr>
          <a:xfrm>
            <a:off x="4572000" y="4077072"/>
            <a:ext cx="3816424" cy="1584176"/>
          </a:xfrm>
          <a:prstGeom prst="rect">
            <a:avLst/>
          </a:prstGeom>
          <a:solidFill>
            <a:srgbClr val="00B050"/>
          </a:solidFill>
          <a:effectLst>
            <a:glow rad="635000">
              <a:schemeClr val="tx2">
                <a:lumMod val="60000"/>
                <a:lumOff val="40000"/>
                <a:alpha val="80000"/>
              </a:schemeClr>
            </a:glow>
            <a:softEdge rad="190500"/>
          </a:effectLst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pt-BR" sz="5400" i="1" dirty="0" smtClean="0">
                <a:latin typeface="Bookman Old Style" pitchFamily="18" charset="0"/>
              </a:rPr>
              <a:t>discurso da ciência</a:t>
            </a:r>
            <a:endParaRPr lang="pt-BR" sz="5400" i="1" dirty="0">
              <a:latin typeface="Bookman Old Style" pitchFamily="18" charset="0"/>
            </a:endParaRPr>
          </a:p>
        </p:txBody>
      </p:sp>
      <p:sp>
        <p:nvSpPr>
          <p:cNvPr id="6" name="Espaço Reservado para Conteúdo 2"/>
          <p:cNvSpPr txBox="1">
            <a:spLocks/>
          </p:cNvSpPr>
          <p:nvPr/>
        </p:nvSpPr>
        <p:spPr>
          <a:xfrm rot="18833962">
            <a:off x="-3026712" y="-1229571"/>
            <a:ext cx="10897114" cy="58218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pt-BR" sz="5400" dirty="0">
              <a:latin typeface="Bookman Old Style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764704"/>
            <a:ext cx="4330824" cy="2016224"/>
          </a:xfrm>
          <a:solidFill>
            <a:srgbClr val="00B0F0"/>
          </a:solidFill>
          <a:effectLst>
            <a:glow rad="952500">
              <a:srgbClr val="FFC000">
                <a:alpha val="40000"/>
              </a:srgbClr>
            </a:glow>
            <a:softEdge rad="190500"/>
          </a:effectLst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5400" i="1" dirty="0" smtClean="0">
                <a:latin typeface="Bookman Old Style" pitchFamily="18" charset="0"/>
              </a:rPr>
              <a:t>discurso </a:t>
            </a:r>
            <a:r>
              <a:rPr lang="pt-BR" sz="5400" i="1" dirty="0">
                <a:latin typeface="Bookman Old Style" pitchFamily="18" charset="0"/>
              </a:rPr>
              <a:t>do </a:t>
            </a:r>
            <a:r>
              <a:rPr lang="pt-BR" sz="5400" i="1" dirty="0" smtClean="0">
                <a:latin typeface="Bookman Old Style" pitchFamily="18" charset="0"/>
              </a:rPr>
              <a:t>capitalista</a:t>
            </a:r>
            <a:endParaRPr lang="pt-BR" sz="5400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6551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564904"/>
          </a:xfrm>
          <a:solidFill>
            <a:schemeClr val="accent5">
              <a:lumMod val="50000"/>
            </a:schemeClr>
          </a:solidFill>
        </p:spPr>
        <p:txBody>
          <a:bodyPr>
            <a:normAutofit fontScale="90000"/>
          </a:bodyPr>
          <a:lstStyle/>
          <a:p>
            <a:r>
              <a:rPr lang="pt-BR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Quais demandas se apresentam ao analista, hoje?</a:t>
            </a:r>
            <a:br>
              <a:rPr lang="pt-BR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</a:br>
            <a:endParaRPr lang="pt-BR" spc="3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2708921"/>
            <a:ext cx="8229600" cy="172819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i="1" dirty="0" smtClean="0"/>
              <a:t>discurso </a:t>
            </a:r>
            <a:r>
              <a:rPr lang="pt-BR" i="1" dirty="0"/>
              <a:t>do capitalista </a:t>
            </a:r>
            <a:r>
              <a:rPr lang="pt-BR" sz="2400" dirty="0"/>
              <a:t>(promoção </a:t>
            </a:r>
            <a:r>
              <a:rPr lang="pt-BR" sz="2400" dirty="0" smtClean="0"/>
              <a:t>do </a:t>
            </a:r>
            <a:r>
              <a:rPr lang="pt-BR" sz="2400" i="1" dirty="0" err="1" smtClean="0"/>
              <a:t>gadget</a:t>
            </a:r>
            <a:r>
              <a:rPr lang="pt-BR" sz="2400" i="1" dirty="0" smtClean="0"/>
              <a:t> </a:t>
            </a:r>
            <a:r>
              <a:rPr lang="pt-BR" sz="2400" dirty="0"/>
              <a:t>como solução da </a:t>
            </a:r>
            <a:r>
              <a:rPr lang="pt-BR" sz="2400" i="1" dirty="0" smtClean="0"/>
              <a:t>falta </a:t>
            </a:r>
            <a:r>
              <a:rPr lang="pt-BR" sz="2400" i="1" dirty="0"/>
              <a:t>a </a:t>
            </a:r>
            <a:r>
              <a:rPr lang="pt-BR" sz="2400" i="1" dirty="0" smtClean="0"/>
              <a:t>ser </a:t>
            </a:r>
            <a:r>
              <a:rPr lang="pt-BR" sz="2400" dirty="0"/>
              <a:t>que habita o sujeito)  </a:t>
            </a:r>
          </a:p>
        </p:txBody>
      </p:sp>
      <p:sp>
        <p:nvSpPr>
          <p:cNvPr id="4" name="Espaço Reservado para Conteúdo 2"/>
          <p:cNvSpPr txBox="1">
            <a:spLocks/>
          </p:cNvSpPr>
          <p:nvPr/>
        </p:nvSpPr>
        <p:spPr>
          <a:xfrm>
            <a:off x="460648" y="4461638"/>
            <a:ext cx="8229600" cy="3417243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r>
              <a:rPr lang="pt-BR" i="1" dirty="0" smtClean="0"/>
              <a:t>discurso da ciência </a:t>
            </a:r>
            <a:r>
              <a:rPr lang="pt-BR" sz="2400" dirty="0" smtClean="0"/>
              <a:t>(promoção do saber </a:t>
            </a:r>
            <a:r>
              <a:rPr lang="pt-BR" sz="2400" dirty="0" err="1" smtClean="0"/>
              <a:t>especialisado</a:t>
            </a:r>
            <a:r>
              <a:rPr lang="pt-BR" sz="2400" dirty="0" smtClean="0"/>
              <a:t> como solução pragmática do problema da verdade) 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836551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11960" y="188640"/>
            <a:ext cx="4474840" cy="3600400"/>
          </a:xfrm>
        </p:spPr>
        <p:txBody>
          <a:bodyPr>
            <a:noAutofit/>
          </a:bodyPr>
          <a:lstStyle/>
          <a:p>
            <a:r>
              <a:rPr lang="pt-BR" sz="4000" dirty="0" smtClean="0">
                <a:latin typeface="Bookman Old Style" pitchFamily="18" charset="0"/>
              </a:rPr>
              <a:t>Consideremos a demanda e a sua fina presença na condução de uma análise</a:t>
            </a:r>
            <a:endParaRPr lang="pt-BR" sz="4000" dirty="0">
              <a:latin typeface="Bookman Old Style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3915" y="4365104"/>
            <a:ext cx="5260085" cy="2492896"/>
          </a:xfrm>
          <a:solidFill>
            <a:srgbClr val="FFC000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2800" dirty="0" smtClean="0">
                <a:latin typeface="Bookman Old Style" pitchFamily="18" charset="0"/>
              </a:rPr>
              <a:t> </a:t>
            </a:r>
          </a:p>
          <a:p>
            <a:pPr marL="0" indent="0" algn="ctr">
              <a:buNone/>
            </a:pPr>
            <a:r>
              <a:rPr lang="pt-BR" sz="2800" dirty="0" smtClean="0">
                <a:latin typeface="Bookman Old Style" pitchFamily="18" charset="0"/>
              </a:rPr>
              <a:t>o obsessivo e o embaraço na demanda</a:t>
            </a:r>
            <a:endParaRPr lang="pt-BR" sz="2800" dirty="0">
              <a:latin typeface="Bookman Old Style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192" y="-666166"/>
            <a:ext cx="3966107" cy="3933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66579" y="3253464"/>
            <a:ext cx="3968750" cy="3932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4380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848872" cy="5657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03648" y="4725144"/>
            <a:ext cx="8229600" cy="1287016"/>
          </a:xfrm>
          <a:solidFill>
            <a:schemeClr val="accent1">
              <a:lumMod val="60000"/>
              <a:lumOff val="40000"/>
              <a:alpha val="54000"/>
            </a:schemeClr>
          </a:solidFill>
        </p:spPr>
        <p:txBody>
          <a:bodyPr>
            <a:noAutofit/>
          </a:bodyPr>
          <a:lstStyle/>
          <a:p>
            <a:r>
              <a:rPr lang="pt-BR" sz="3600" dirty="0" smtClean="0">
                <a:latin typeface="Bookman Old Style" pitchFamily="18" charset="0"/>
              </a:rPr>
              <a:t>Cuidado para a análise não se </a:t>
            </a:r>
            <a:r>
              <a:rPr lang="pt-BR" sz="6000" i="1" dirty="0" err="1" smtClean="0">
                <a:latin typeface="Bookman Old Style" pitchFamily="18" charset="0"/>
              </a:rPr>
              <a:t>obsessivizar</a:t>
            </a:r>
            <a:endParaRPr lang="pt-BR" sz="6000" i="1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9328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16016" y="1226323"/>
            <a:ext cx="4427984" cy="4525963"/>
          </a:xfrm>
          <a:solidFill>
            <a:srgbClr val="0070C0"/>
          </a:solidFill>
        </p:spPr>
        <p:txBody>
          <a:bodyPr/>
          <a:lstStyle/>
          <a:p>
            <a:pPr marL="0" indent="0" algn="ctr">
              <a:buNone/>
            </a:pPr>
            <a:endParaRPr lang="pt-BR" dirty="0" smtClean="0"/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r>
              <a:rPr lang="pt-BR" dirty="0" smtClean="0">
                <a:latin typeface="Bookman Old Style" pitchFamily="18" charset="0"/>
              </a:rPr>
              <a:t>É precisamente aí que se localiza a </a:t>
            </a:r>
            <a:r>
              <a:rPr lang="pt-BR" sz="4800" i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histericização</a:t>
            </a:r>
            <a:r>
              <a:rPr lang="pt-BR" dirty="0" smtClean="0">
                <a:latin typeface="Bookman Old Style" pitchFamily="18" charset="0"/>
              </a:rPr>
              <a:t> do discurso</a:t>
            </a:r>
            <a:endParaRPr lang="pt-BR" dirty="0">
              <a:latin typeface="Bookman Old Style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4716016" cy="6978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5623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-7992" y="4525144"/>
            <a:ext cx="9144000" cy="2332856"/>
          </a:xfrm>
          <a:solidFill>
            <a:schemeClr val="tx1"/>
          </a:solidFill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pt-BR" sz="2400" dirty="0">
                <a:solidFill>
                  <a:schemeClr val="bg1"/>
                </a:solidFill>
                <a:latin typeface="Bookman Old Style" pitchFamily="18" charset="0"/>
              </a:rPr>
              <a:t>“...o </a:t>
            </a:r>
            <a:r>
              <a:rPr lang="pt-BR" sz="2400" dirty="0" smtClean="0">
                <a:solidFill>
                  <a:schemeClr val="bg1"/>
                </a:solidFill>
                <a:latin typeface="Bookman Old Style" pitchFamily="18" charset="0"/>
              </a:rPr>
              <a:t>que o analista institui </a:t>
            </a:r>
            <a:r>
              <a:rPr lang="pt-BR" sz="2400" dirty="0">
                <a:solidFill>
                  <a:schemeClr val="bg1"/>
                </a:solidFill>
                <a:latin typeface="Bookman Old Style" pitchFamily="18" charset="0"/>
              </a:rPr>
              <a:t>como experiência analítica... é a </a:t>
            </a:r>
            <a:r>
              <a:rPr lang="pt-BR" sz="2400" dirty="0" err="1">
                <a:solidFill>
                  <a:schemeClr val="bg1"/>
                </a:solidFill>
                <a:latin typeface="Bookman Old Style" pitchFamily="18" charset="0"/>
              </a:rPr>
              <a:t>histericização</a:t>
            </a:r>
            <a:r>
              <a:rPr lang="pt-BR" sz="2400" dirty="0">
                <a:solidFill>
                  <a:schemeClr val="bg1"/>
                </a:solidFill>
                <a:latin typeface="Bookman Old Style" pitchFamily="18" charset="0"/>
              </a:rPr>
              <a:t> do discurso. </a:t>
            </a:r>
            <a:endParaRPr lang="pt-BR" sz="2400" dirty="0" smtClean="0">
              <a:solidFill>
                <a:schemeClr val="bg1"/>
              </a:solidFill>
              <a:latin typeface="Bookman Old Style" pitchFamily="18" charset="0"/>
            </a:endParaRPr>
          </a:p>
          <a:p>
            <a:pPr marL="0" indent="0" algn="ctr">
              <a:buNone/>
            </a:pPr>
            <a:endParaRPr lang="pt-BR" sz="2400" dirty="0">
              <a:solidFill>
                <a:schemeClr val="bg1"/>
              </a:solidFill>
              <a:latin typeface="Bookman Old Style" pitchFamily="18" charset="0"/>
            </a:endParaRPr>
          </a:p>
          <a:p>
            <a:pPr marL="0" indent="0" algn="ctr">
              <a:buNone/>
            </a:pPr>
            <a:r>
              <a:rPr lang="pt-BR" sz="2400" dirty="0" smtClean="0">
                <a:solidFill>
                  <a:schemeClr val="bg1"/>
                </a:solidFill>
                <a:latin typeface="Bookman Old Style" pitchFamily="18" charset="0"/>
              </a:rPr>
              <a:t>Em </a:t>
            </a:r>
            <a:r>
              <a:rPr lang="pt-BR" sz="2400" dirty="0">
                <a:solidFill>
                  <a:schemeClr val="bg1"/>
                </a:solidFill>
                <a:latin typeface="Bookman Old Style" pitchFamily="18" charset="0"/>
              </a:rPr>
              <a:t>outras palavras, é a </a:t>
            </a:r>
            <a:r>
              <a:rPr lang="pt-BR" sz="2400" dirty="0" smtClean="0">
                <a:solidFill>
                  <a:schemeClr val="bg1"/>
                </a:solidFill>
                <a:latin typeface="Bookman Old Style" pitchFamily="18" charset="0"/>
              </a:rPr>
              <a:t>introdução </a:t>
            </a:r>
            <a:r>
              <a:rPr lang="pt-BR" sz="2400" dirty="0">
                <a:solidFill>
                  <a:schemeClr val="bg1"/>
                </a:solidFill>
                <a:latin typeface="Bookman Old Style" pitchFamily="18" charset="0"/>
              </a:rPr>
              <a:t>estrutural, mediante condições artificiais, do discurso da histérica...” </a:t>
            </a:r>
            <a:endParaRPr lang="pt-BR" sz="2400" dirty="0" smtClean="0">
              <a:solidFill>
                <a:schemeClr val="bg1"/>
              </a:solidFill>
              <a:latin typeface="Bookman Old Style" pitchFamily="18" charset="0"/>
            </a:endParaRPr>
          </a:p>
          <a:p>
            <a:pPr marL="0" indent="0" algn="ctr">
              <a:buNone/>
            </a:pPr>
            <a:r>
              <a:rPr lang="pt-BR" sz="2400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pt-BR" sz="2400" dirty="0" smtClean="0">
                <a:solidFill>
                  <a:schemeClr val="bg1"/>
                </a:solidFill>
                <a:latin typeface="Bookman Old Style" pitchFamily="18" charset="0"/>
              </a:rPr>
              <a:t>                                                 </a:t>
            </a:r>
            <a:r>
              <a:rPr lang="pt-BR" sz="1600" dirty="0" smtClean="0">
                <a:solidFill>
                  <a:schemeClr val="bg1"/>
                </a:solidFill>
                <a:latin typeface="Bookman Old Style" pitchFamily="18" charset="0"/>
              </a:rPr>
              <a:t>(Lacan, no </a:t>
            </a:r>
            <a:r>
              <a:rPr lang="pt-BR" sz="1600" i="1" smtClean="0">
                <a:solidFill>
                  <a:schemeClr val="bg1"/>
                </a:solidFill>
                <a:latin typeface="Bookman Old Style" pitchFamily="18" charset="0"/>
              </a:rPr>
              <a:t>Seminário 17)</a:t>
            </a:r>
            <a:r>
              <a:rPr lang="pt-BR" sz="1600" smtClean="0">
                <a:latin typeface="Bookman Old Style" pitchFamily="18" charset="0"/>
              </a:rPr>
              <a:t>)</a:t>
            </a:r>
            <a:endParaRPr lang="pt-BR" sz="1600" dirty="0">
              <a:latin typeface="Bookman Old Style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8575" y="-24665"/>
            <a:ext cx="3731617" cy="4611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solidFill>
            <a:srgbClr val="00B050">
              <a:alpha val="32000"/>
            </a:srgbClr>
          </a:solidFill>
        </p:spPr>
        <p:txBody>
          <a:bodyPr>
            <a:normAutofit/>
          </a:bodyPr>
          <a:lstStyle/>
          <a:p>
            <a:r>
              <a:rPr lang="pt-BR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HISTERICIZAÇÃO DO DISCURSO</a:t>
            </a:r>
            <a:endParaRPr lang="pt-BR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53395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9133981" cy="1479024"/>
          </a:xfrm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pt-BR" sz="2800" i="1" dirty="0" err="1" smtClean="0">
                <a:solidFill>
                  <a:schemeClr val="bg1"/>
                </a:solidFill>
                <a:latin typeface="Bookman Old Style" pitchFamily="18" charset="0"/>
              </a:rPr>
              <a:t>Histericizar</a:t>
            </a:r>
            <a:r>
              <a:rPr lang="pt-BR" sz="2800" i="1" dirty="0" smtClean="0">
                <a:solidFill>
                  <a:schemeClr val="bg1"/>
                </a:solidFill>
                <a:latin typeface="Bookman Old Style" pitchFamily="18" charset="0"/>
              </a:rPr>
              <a:t>,</a:t>
            </a:r>
            <a:r>
              <a:rPr lang="pt-BR" sz="2800" dirty="0" smtClean="0">
                <a:solidFill>
                  <a:schemeClr val="bg1"/>
                </a:solidFill>
                <a:latin typeface="Bookman Old Style" pitchFamily="18" charset="0"/>
              </a:rPr>
              <a:t> implica em se colocar o sujeito diante do significante mestre. O resultado é a produção de saber</a:t>
            </a:r>
            <a:endParaRPr lang="pt-BR" sz="2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67950" y="2747622"/>
            <a:ext cx="8229600" cy="291318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2000" dirty="0" smtClean="0">
                <a:latin typeface="Bookman Old Style" pitchFamily="18" charset="0"/>
              </a:rPr>
              <a:t>uma pessoa me narra longamente sua trajetória de mais de 30 anos de análises (conduzidas por mais de um analista, desde meados dos anos 70). Peço-lhe o que lhe pareceu inusitado: </a:t>
            </a:r>
            <a:r>
              <a:rPr lang="pt-BR" sz="2000" i="1" dirty="0" smtClean="0">
                <a:latin typeface="Bookman Old Style" pitchFamily="18" charset="0"/>
              </a:rPr>
              <a:t>traga-me seus objetos</a:t>
            </a:r>
            <a:r>
              <a:rPr lang="pt-BR" sz="2000" dirty="0" smtClean="0">
                <a:latin typeface="Bookman Old Style" pitchFamily="18" charset="0"/>
              </a:rPr>
              <a:t>. </a:t>
            </a:r>
          </a:p>
          <a:p>
            <a:pPr marL="0" indent="0" algn="ctr">
              <a:buNone/>
            </a:pPr>
            <a:r>
              <a:rPr lang="pt-BR" sz="2000" dirty="0" smtClean="0">
                <a:latin typeface="Bookman Old Style" pitchFamily="18" charset="0"/>
              </a:rPr>
              <a:t>Na sessão seguinte, ela me traz três fotos antigas e uma lata que funcionou durante muito tempo como estojo escolar. O encontro com estes significantes (pois ressoam em seu corpo), lhe abre a possibilidade de produzir um saber (distinto de conhecimento) </a:t>
            </a:r>
            <a:endParaRPr lang="pt-BR" sz="2000" dirty="0">
              <a:latin typeface="Bookman Old Style" pitchFamily="18" charset="0"/>
            </a:endParaRPr>
          </a:p>
        </p:txBody>
      </p:sp>
      <p:sp>
        <p:nvSpPr>
          <p:cNvPr id="4" name="Espaço Reservado para Conteúdo 2"/>
          <p:cNvSpPr txBox="1">
            <a:spLocks/>
          </p:cNvSpPr>
          <p:nvPr/>
        </p:nvSpPr>
        <p:spPr>
          <a:xfrm>
            <a:off x="539552" y="1700808"/>
            <a:ext cx="8229600" cy="1080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pt-BR" dirty="0" smtClean="0">
                <a:latin typeface="Bookman Old Style" pitchFamily="18" charset="0"/>
              </a:rPr>
              <a:t>Fragmento de uma chegada ao analista:</a:t>
            </a:r>
            <a:endParaRPr lang="pt-BR" dirty="0">
              <a:latin typeface="Bookman Old Style" pitchFamily="18" charset="0"/>
            </a:endParaRPr>
          </a:p>
        </p:txBody>
      </p:sp>
      <p:sp>
        <p:nvSpPr>
          <p:cNvPr id="5" name="Espaço Reservado para Conteúdo 2"/>
          <p:cNvSpPr txBox="1">
            <a:spLocks/>
          </p:cNvSpPr>
          <p:nvPr/>
        </p:nvSpPr>
        <p:spPr>
          <a:xfrm>
            <a:off x="691952" y="2217361"/>
            <a:ext cx="7912496" cy="171019"/>
          </a:xfrm>
          <a:prstGeom prst="rect">
            <a:avLst/>
          </a:prstGeom>
          <a:solidFill>
            <a:srgbClr val="FF0000"/>
          </a:solidFill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endParaRPr lang="pt-BR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9328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980728"/>
            <a:ext cx="9144000" cy="1656184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pt-BR" sz="2700" dirty="0" smtClean="0">
                <a:latin typeface="Bookman Old Style" pitchFamily="18" charset="0"/>
              </a:rPr>
              <a:t/>
            </a:r>
            <a:br>
              <a:rPr lang="pt-BR" sz="2700" dirty="0" smtClean="0">
                <a:latin typeface="Bookman Old Style" pitchFamily="18" charset="0"/>
              </a:rPr>
            </a:br>
            <a:r>
              <a:rPr lang="pt-BR" sz="2700" dirty="0" smtClean="0">
                <a:latin typeface="Bookman Old Style" pitchFamily="18" charset="0"/>
              </a:rPr>
              <a:t>Prosseguiremos com a pergunta </a:t>
            </a:r>
            <a:r>
              <a:rPr lang="pt-BR" sz="2700" dirty="0">
                <a:latin typeface="Bookman Old Style" pitchFamily="18" charset="0"/>
              </a:rPr>
              <a:t/>
            </a:r>
            <a:br>
              <a:rPr lang="pt-BR" sz="2700" dirty="0">
                <a:latin typeface="Bookman Old Style" pitchFamily="18" charset="0"/>
              </a:rPr>
            </a:br>
            <a:r>
              <a:rPr lang="pt-BR" dirty="0">
                <a:latin typeface="Bookman Old Style"/>
                <a:ea typeface="Times New Roman"/>
                <a:cs typeface="Times New Roman"/>
              </a:rPr>
              <a:t>   </a:t>
            </a:r>
            <a:r>
              <a:rPr lang="pt-BR" sz="3200" i="1" dirty="0">
                <a:latin typeface="Bookman Old Style"/>
                <a:ea typeface="Times New Roman"/>
                <a:cs typeface="Times New Roman"/>
              </a:rPr>
              <a:t>Após a chegada do analisando: como possibilitar a psicanálise?</a:t>
            </a:r>
            <a:endParaRPr lang="pt-BR" sz="3100" i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3789040"/>
            <a:ext cx="9144000" cy="3068960"/>
          </a:xfrm>
          <a:solidFill>
            <a:schemeClr val="tx2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 smtClean="0"/>
              <a:t>                     </a:t>
            </a:r>
          </a:p>
          <a:p>
            <a:pPr marL="0" indent="0">
              <a:buNone/>
            </a:pP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 smtClean="0">
                <a:solidFill>
                  <a:schemeClr val="bg1"/>
                </a:solidFill>
              </a:rPr>
              <a:t>                                           </a:t>
            </a:r>
            <a:r>
              <a:rPr lang="pt-BR" sz="2000" dirty="0" smtClean="0">
                <a:solidFill>
                  <a:schemeClr val="bg1"/>
                </a:solidFill>
                <a:latin typeface="Bookman Old Style" pitchFamily="18" charset="0"/>
              </a:rPr>
              <a:t>Até lá!</a:t>
            </a:r>
          </a:p>
          <a:p>
            <a:pPr marL="0" indent="0" algn="ctr">
              <a:buNone/>
            </a:pPr>
            <a:r>
              <a:rPr lang="pt-BR" sz="2000" dirty="0" smtClean="0">
                <a:solidFill>
                  <a:schemeClr val="bg1"/>
                </a:solidFill>
                <a:latin typeface="Bookman Old Style" pitchFamily="18" charset="0"/>
              </a:rPr>
              <a:t>Acesso a este conteúdo:</a:t>
            </a:r>
          </a:p>
          <a:p>
            <a:pPr marL="0" indent="0" algn="ctr">
              <a:buNone/>
            </a:pPr>
            <a:r>
              <a:rPr lang="pt-BR" sz="2000" dirty="0" smtClean="0">
                <a:solidFill>
                  <a:schemeClr val="bg1"/>
                </a:solidFill>
                <a:latin typeface="Bookman Old Style" pitchFamily="18" charset="0"/>
              </a:rPr>
              <a:t>www.alexandresimoes.com.br</a:t>
            </a:r>
          </a:p>
          <a:p>
            <a:pPr marL="0" indent="0" algn="ctr">
              <a:buNone/>
            </a:pPr>
            <a:endParaRPr lang="pt-BR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5733256"/>
            <a:ext cx="1956693" cy="96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Espaço Reservado para Rodapé 1"/>
          <p:cNvSpPr>
            <a:spLocks noGrp="1"/>
          </p:cNvSpPr>
          <p:nvPr/>
        </p:nvSpPr>
        <p:spPr>
          <a:xfrm>
            <a:off x="7812360" y="6381328"/>
            <a:ext cx="11735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pt-BR" sz="800" dirty="0" smtClean="0">
                <a:solidFill>
                  <a:srgbClr val="969696">
                    <a:lumMod val="50000"/>
                  </a:srgbClr>
                </a:solidFill>
                <a:latin typeface="Arial"/>
                <a:cs typeface="Arial" pitchFamily="34" charset="0"/>
              </a:rPr>
              <a:t>ALEXANDRE </a:t>
            </a:r>
            <a:r>
              <a:rPr lang="pt-BR" sz="800" dirty="0">
                <a:solidFill>
                  <a:srgbClr val="969696">
                    <a:lumMod val="50000"/>
                  </a:srgbClr>
                </a:solidFill>
                <a:latin typeface="Arial"/>
                <a:cs typeface="Arial" pitchFamily="34" charset="0"/>
              </a:rPr>
              <a:t>SIMÕES </a:t>
            </a:r>
          </a:p>
          <a:p>
            <a:pPr algn="ctr">
              <a:defRPr/>
            </a:pPr>
            <a:r>
              <a:rPr lang="pt-BR" sz="800" dirty="0">
                <a:solidFill>
                  <a:srgbClr val="969696">
                    <a:lumMod val="50000"/>
                  </a:srgbClr>
                </a:solidFill>
                <a:latin typeface="Arial"/>
                <a:cs typeface="Arial" pitchFamily="34" charset="0"/>
              </a:rPr>
              <a:t>® Todos os direitos </a:t>
            </a:r>
            <a:r>
              <a:rPr lang="pt-BR" sz="800" dirty="0" smtClean="0">
                <a:solidFill>
                  <a:srgbClr val="969696">
                    <a:lumMod val="50000"/>
                  </a:srgbClr>
                </a:solidFill>
                <a:latin typeface="Arial"/>
                <a:cs typeface="Arial" pitchFamily="34" charset="0"/>
              </a:rPr>
              <a:t> de autor reservados.</a:t>
            </a:r>
            <a:endParaRPr lang="pt-BR" sz="800" dirty="0">
              <a:solidFill>
                <a:srgbClr val="969696">
                  <a:lumMod val="50000"/>
                </a:srgbClr>
              </a:solidFill>
              <a:latin typeface="Arial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2816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ersonalizada 1">
      <a:majorFont>
        <a:latin typeface="Bookman Old Style"/>
        <a:ea typeface=""/>
        <a:cs typeface=""/>
      </a:majorFont>
      <a:minorFont>
        <a:latin typeface="Bookman Old Style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1137</TotalTime>
  <Words>911</Words>
  <Application>Microsoft Office PowerPoint</Application>
  <PresentationFormat>Apresentação na tela (4:3)</PresentationFormat>
  <Paragraphs>115</Paragraphs>
  <Slides>32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slides</vt:lpstr>
      </vt:variant>
      <vt:variant>
        <vt:i4>32</vt:i4>
      </vt:variant>
    </vt:vector>
  </HeadingPairs>
  <TitlesOfParts>
    <vt:vector size="34" baseType="lpstr">
      <vt:lpstr>1_Tema do Office</vt:lpstr>
      <vt:lpstr>Tema do Office</vt:lpstr>
      <vt:lpstr>A Condução da Análise:</vt:lpstr>
      <vt:lpstr>Proposta para nossos oito encontros</vt:lpstr>
      <vt:lpstr>Continuando ....</vt:lpstr>
      <vt:lpstr>Apresentação do PowerPoint</vt:lpstr>
      <vt:lpstr>Itinerário das indagações</vt:lpstr>
      <vt:lpstr>Apresentação do PowerPoint</vt:lpstr>
      <vt:lpstr>Não existe analista sem</vt:lpstr>
      <vt:lpstr>Apresentação do PowerPoint</vt:lpstr>
      <vt:lpstr>Apresentação do PowerPoint</vt:lpstr>
      <vt:lpstr>Apontamentos práticos</vt:lpstr>
      <vt:lpstr>Apresentação do PowerPoint</vt:lpstr>
      <vt:lpstr>Apresentação do PowerPoint</vt:lpstr>
      <vt:lpstr>Sendo assim:</vt:lpstr>
      <vt:lpstr>Bem longe disto, é imprescindível que o analisando apresente algo ao analista ...</vt:lpstr>
      <vt:lpstr>Em alguns casos, literalmente se propõe ao paciente:</vt:lpstr>
      <vt:lpstr>Não nos esqueçamos de que o corpo, as corporeidades fazem parte do itinerário da análise.</vt:lpstr>
      <vt:lpstr>o inconsciente é a afetação de um corpo pelo significante </vt:lpstr>
      <vt:lpstr>Apresentação do PowerPoint</vt:lpstr>
      <vt:lpstr>Apresentação do PowerPoint</vt:lpstr>
      <vt:lpstr>Freud, no caso da Jovem Homossexual (em 1920):</vt:lpstr>
      <vt:lpstr>Poderíamos, a partir da recusa de Freud em acatar o que o pai de sua paciente lhe solicita, compreender que:</vt:lpstr>
      <vt:lpstr>Apresentação do PowerPoint</vt:lpstr>
      <vt:lpstr>Notemos:</vt:lpstr>
      <vt:lpstr>Quais demandas se apresentam ao analista, hoje? </vt:lpstr>
      <vt:lpstr>Apresentação do PowerPoint</vt:lpstr>
      <vt:lpstr>Quais demandas se apresentam ao analista, hoje? </vt:lpstr>
      <vt:lpstr>Consideremos a demanda e a sua fina presença na condução de uma análise</vt:lpstr>
      <vt:lpstr>Cuidado para a análise não se obsessivizar</vt:lpstr>
      <vt:lpstr>Apresentação do PowerPoint</vt:lpstr>
      <vt:lpstr>HISTERICIZAÇÃO DO DISCURSO</vt:lpstr>
      <vt:lpstr>Histericizar, implica em se colocar o sujeito diante do significante mestre. O resultado é a produção de saber</vt:lpstr>
      <vt:lpstr> Prosseguiremos com a pergunta     Após a chegada do analisando: como possibilitar a psicanálise?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Clínica Psicanalítica: manejo e subjetivações na contemporaneidade</dc:title>
  <dc:creator>Alexandre Simoes</dc:creator>
  <cp:lastModifiedBy>work</cp:lastModifiedBy>
  <cp:revision>273</cp:revision>
  <dcterms:created xsi:type="dcterms:W3CDTF">2012-02-17T15:53:19Z</dcterms:created>
  <dcterms:modified xsi:type="dcterms:W3CDTF">2013-10-09T19:02:53Z</dcterms:modified>
</cp:coreProperties>
</file>